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wmv" ContentType="video/x-ms-wm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912" r:id="rId1"/>
  </p:sldMasterIdLst>
  <p:notesMasterIdLst>
    <p:notesMasterId r:id="rId48"/>
  </p:notesMasterIdLst>
  <p:handoutMasterIdLst>
    <p:handoutMasterId r:id="rId49"/>
  </p:handoutMasterIdLst>
  <p:sldIdLst>
    <p:sldId id="256" r:id="rId2"/>
    <p:sldId id="427" r:id="rId3"/>
    <p:sldId id="382" r:id="rId4"/>
    <p:sldId id="430" r:id="rId5"/>
    <p:sldId id="431" r:id="rId6"/>
    <p:sldId id="432" r:id="rId7"/>
    <p:sldId id="433" r:id="rId8"/>
    <p:sldId id="428" r:id="rId9"/>
    <p:sldId id="434" r:id="rId10"/>
    <p:sldId id="429" r:id="rId11"/>
    <p:sldId id="322" r:id="rId12"/>
    <p:sldId id="287" r:id="rId13"/>
    <p:sldId id="352" r:id="rId14"/>
    <p:sldId id="440" r:id="rId15"/>
    <p:sldId id="353" r:id="rId16"/>
    <p:sldId id="304" r:id="rId17"/>
    <p:sldId id="325" r:id="rId18"/>
    <p:sldId id="356" r:id="rId19"/>
    <p:sldId id="306" r:id="rId20"/>
    <p:sldId id="318" r:id="rId21"/>
    <p:sldId id="443" r:id="rId22"/>
    <p:sldId id="361" r:id="rId23"/>
    <p:sldId id="362" r:id="rId24"/>
    <p:sldId id="363" r:id="rId25"/>
    <p:sldId id="364" r:id="rId26"/>
    <p:sldId id="365" r:id="rId27"/>
    <p:sldId id="421" r:id="rId28"/>
    <p:sldId id="368" r:id="rId29"/>
    <p:sldId id="379" r:id="rId30"/>
    <p:sldId id="380" r:id="rId31"/>
    <p:sldId id="381" r:id="rId32"/>
    <p:sldId id="370" r:id="rId33"/>
    <p:sldId id="404" r:id="rId34"/>
    <p:sldId id="405" r:id="rId35"/>
    <p:sldId id="420" r:id="rId36"/>
    <p:sldId id="418" r:id="rId37"/>
    <p:sldId id="419" r:id="rId38"/>
    <p:sldId id="398" r:id="rId39"/>
    <p:sldId id="439" r:id="rId40"/>
    <p:sldId id="441" r:id="rId41"/>
    <p:sldId id="442" r:id="rId42"/>
    <p:sldId id="435" r:id="rId43"/>
    <p:sldId id="436" r:id="rId44"/>
    <p:sldId id="437" r:id="rId45"/>
    <p:sldId id="438" r:id="rId46"/>
    <p:sldId id="401" r:id="rId47"/>
  </p:sldIdLst>
  <p:sldSz cx="9144000" cy="6858000" type="screen4x3"/>
  <p:notesSz cx="9874250" cy="6797675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Wingdings 3" panose="05040102010807070707" pitchFamily="18" charset="2"/>
      <p:regular r:id="rId54"/>
    </p:embeddedFont>
    <p:embeddedFont>
      <p:font typeface="Cambria Math" panose="02040503050406030204" pitchFamily="18" charset="0"/>
      <p:regular r:id="rId55"/>
    </p:embeddedFont>
    <p:embeddedFont>
      <p:font typeface="ＭＳ Ｐゴシック" panose="020B0600070205080204" pitchFamily="34" charset="-128"/>
      <p:regular r:id="rId56"/>
    </p:embeddedFont>
    <p:embeddedFont>
      <p:font typeface="Times" panose="02020603050405020304" pitchFamily="18" charset="0"/>
      <p:regular r:id="rId57"/>
      <p:bold r:id="rId58"/>
      <p:italic r:id="rId59"/>
      <p:boldItalic r:id="rId60"/>
    </p:embeddedFont>
    <p:embeddedFont>
      <p:font typeface="Wingdings 2" panose="05020102010507070707" pitchFamily="18" charset="2"/>
      <p:regular r:id="rId61"/>
    </p:embeddedFont>
    <p:embeddedFont>
      <p:font typeface="Verdana" panose="020B0604030504040204" pitchFamily="34" charset="0"/>
      <p:regular r:id="rId62"/>
      <p:bold r:id="rId63"/>
      <p:italic r:id="rId64"/>
      <p:boldItalic r:id="rId6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>
          <p15:clr>
            <a:srgbClr val="A4A3A4"/>
          </p15:clr>
        </p15:guide>
        <p15:guide id="2" pos="311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A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88" autoAdjust="0"/>
    <p:restoredTop sz="94660"/>
  </p:normalViewPr>
  <p:slideViewPr>
    <p:cSldViewPr>
      <p:cViewPr varScale="1">
        <p:scale>
          <a:sx n="68" d="100"/>
          <a:sy n="68" d="100"/>
        </p:scale>
        <p:origin x="88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60" d="100"/>
          <a:sy n="60" d="100"/>
        </p:scale>
        <p:origin x="-2556" y="-84"/>
      </p:cViewPr>
      <p:guideLst>
        <p:guide orient="horz" pos="2142"/>
        <p:guide pos="3111"/>
      </p:guideLst>
    </p:cSldViewPr>
  </p:notesViewPr>
  <p:gridSpacing cx="180023" cy="180023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4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1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64" Type="http://schemas.openxmlformats.org/officeDocument/2006/relationships/font" Target="fonts/font15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57" Type="http://schemas.openxmlformats.org/officeDocument/2006/relationships/font" Target="fonts/font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1.fntdata"/><Relationship Id="rId55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3124" y="0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66465-9051-4F02-925E-B717C5EB3A99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3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3124" y="6456613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5F61B-F936-423F-96A1-DBCBA9D168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4" y="0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9F556-1789-4A54-B091-4D181FF7546A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38500" y="509588"/>
            <a:ext cx="3397250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6" y="3228896"/>
            <a:ext cx="7899399" cy="3058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3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4" y="6456613"/>
            <a:ext cx="4278842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7AF31-ED0B-4EA0-ACFC-F0A540846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019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7AF31-ED0B-4EA0-ACFC-F0A5408462C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6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7AF31-ED0B-4EA0-ACFC-F0A5408462C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588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7AF31-ED0B-4EA0-ACFC-F0A5408462C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037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452368" y="6407944"/>
            <a:ext cx="1194903" cy="365760"/>
          </a:xfrm>
        </p:spPr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71886" y="6407944"/>
            <a:ext cx="3960506" cy="365125"/>
          </a:xfrm>
        </p:spPr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452368" y="6407944"/>
            <a:ext cx="1194903" cy="365760"/>
          </a:xfrm>
        </p:spPr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71886" y="6407944"/>
            <a:ext cx="3960506" cy="365125"/>
          </a:xfrm>
        </p:spPr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686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2" descr="Imperial College London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2345" y="188585"/>
            <a:ext cx="1600200" cy="419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32390" y="6407944"/>
            <a:ext cx="1014881" cy="365760"/>
          </a:xfrm>
        </p:spPr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3792388" cy="365125"/>
          </a:xfrm>
        </p:spPr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491862" y="6407944"/>
            <a:ext cx="323889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GB" dirty="0" smtClean="0"/>
              <a:t>A. Rajantie, Magnetic Monopoles - Theory and Experiment,</a:t>
            </a:r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6" name="Picture 17" descr="IMP_Logo_White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44" y="188587"/>
            <a:ext cx="1620207" cy="42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2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600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60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60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6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5.png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40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206" y="1400056"/>
            <a:ext cx="7772400" cy="2259444"/>
          </a:xfrm>
        </p:spPr>
        <p:txBody>
          <a:bodyPr>
            <a:noAutofit/>
          </a:bodyPr>
          <a:lstStyle/>
          <a:p>
            <a:r>
              <a:rPr lang="en-GB" sz="4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Magnetic Monopoles</a:t>
            </a:r>
            <a:br>
              <a:rPr lang="en-GB" sz="4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GB" sz="4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Theory and Experiment</a:t>
            </a:r>
            <a:endParaRPr lang="en-GB" sz="44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7206" y="5409252"/>
            <a:ext cx="7772400" cy="1260161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Arttu Rajantie</a:t>
            </a:r>
            <a:b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Imperial College London</a:t>
            </a:r>
            <a:b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USTC, Hefei, China 				13 April 2018</a:t>
            </a:r>
          </a:p>
        </p:txBody>
      </p:sp>
      <p:pic>
        <p:nvPicPr>
          <p:cNvPr id="7" name="Picture 17" descr="IMP_Logo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1" y="368609"/>
            <a:ext cx="25146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2414" y="218963"/>
            <a:ext cx="1056519" cy="11810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A. Rajantie, Physics Today 69 (2016) 40.</a:t>
            </a:r>
          </a:p>
          <a:p>
            <a:r>
              <a:rPr lang="en-GB" dirty="0" smtClean="0"/>
              <a:t>A. Rajantie, Contemporary Physics 53 (2012) 195.</a:t>
            </a:r>
          </a:p>
          <a:p>
            <a:r>
              <a:rPr lang="en-GB" dirty="0"/>
              <a:t>MoEDAL Collaboration, arXiv:1712.09849. </a:t>
            </a:r>
            <a:endParaRPr lang="en-GB" dirty="0" smtClean="0"/>
          </a:p>
          <a:p>
            <a:r>
              <a:rPr lang="en-GB" dirty="0" smtClean="0"/>
              <a:t>MoEDAL Collaboration, PRL 118 (2017) 061801.</a:t>
            </a:r>
          </a:p>
          <a:p>
            <a:r>
              <a:rPr lang="en-GB" dirty="0" smtClean="0"/>
              <a:t>MoEDAL Collaboration, IJMPA29 (2014) 1430050.</a:t>
            </a:r>
          </a:p>
          <a:p>
            <a:r>
              <a:rPr lang="en-GB" dirty="0"/>
              <a:t>O. Gould and A. Rajantie, PRL119 (2017) 241601.</a:t>
            </a:r>
          </a:p>
          <a:p>
            <a:r>
              <a:rPr lang="en-GB" dirty="0" smtClean="0"/>
              <a:t>O. Gould and A. Rajantie, PRD96 (2017) 076002.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Literature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21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Electric charges +/-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Electricity vs Magnetism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15" name="Content Placeholder 14"/>
          <p:cNvSpPr>
            <a:spLocks noGrp="1"/>
          </p:cNvSpPr>
          <p:nvPr>
            <p:ph sz="half" idx="4294967295"/>
          </p:nvPr>
        </p:nvSpPr>
        <p:spPr>
          <a:xfrm>
            <a:off x="5105400" y="1481138"/>
            <a:ext cx="4038600" cy="4927600"/>
          </a:xfrm>
        </p:spPr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Magnetic dipole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9531" y="1636816"/>
            <a:ext cx="4860621" cy="35843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476041" y="3198120"/>
            <a:ext cx="1065032" cy="540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S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5411009" y="3198120"/>
            <a:ext cx="1065032" cy="5400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N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5411009" y="3198120"/>
            <a:ext cx="2130064" cy="54006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59" y="2139128"/>
            <a:ext cx="3178972" cy="31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3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Thales of Miletus 625-545 BC:</a:t>
            </a:r>
            <a:br>
              <a:rPr lang="en-GB" dirty="0" smtClean="0"/>
            </a:br>
            <a:r>
              <a:rPr lang="en-GB" dirty="0" smtClean="0"/>
              <a:t>Lodestone attracts iron </a:t>
            </a:r>
            <a:br>
              <a:rPr lang="en-GB" dirty="0" smtClean="0"/>
            </a:br>
            <a:r>
              <a:rPr lang="en-GB" dirty="0" smtClean="0"/>
              <a:t>because it has a soul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 of Magnetism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1026" name="Picture 2" descr="Illustrerad Verldshistoria band I Ill 1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84" y="1480693"/>
            <a:ext cx="2340299" cy="356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1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Thales of Miletus 625-545 BC:</a:t>
            </a:r>
            <a:endParaRPr lang="en-GB" dirty="0"/>
          </a:p>
          <a:p>
            <a:r>
              <a:rPr lang="en-GB" dirty="0" err="1" smtClean="0"/>
              <a:t>Gui</a:t>
            </a:r>
            <a:r>
              <a:rPr lang="en-GB" dirty="0" smtClean="0"/>
              <a:t> </a:t>
            </a:r>
            <a:r>
              <a:rPr lang="en-GB" dirty="0" err="1"/>
              <a:t>G</a:t>
            </a:r>
            <a:r>
              <a:rPr lang="en-GB" dirty="0" err="1" smtClean="0"/>
              <a:t>uzi</a:t>
            </a:r>
            <a:r>
              <a:rPr lang="en-GB" dirty="0" smtClean="0"/>
              <a:t> (</a:t>
            </a:r>
            <a:r>
              <a:rPr lang="ja-JP" altLang="en-US" dirty="0" smtClean="0"/>
              <a:t>鬼</a:t>
            </a:r>
            <a:r>
              <a:rPr lang="ja-JP" altLang="en-US" dirty="0"/>
              <a:t>谷</a:t>
            </a:r>
            <a:r>
              <a:rPr lang="ja-JP" altLang="en-US" dirty="0" smtClean="0"/>
              <a:t>子</a:t>
            </a:r>
            <a:r>
              <a:rPr lang="en-GB" altLang="ja-JP" dirty="0" smtClean="0"/>
              <a:t>)</a:t>
            </a:r>
            <a:r>
              <a:rPr lang="en-GB" dirty="0" smtClean="0"/>
              <a:t> 4</a:t>
            </a:r>
            <a:r>
              <a:rPr lang="en-GB" baseline="30000" dirty="0" smtClean="0"/>
              <a:t>th</a:t>
            </a:r>
            <a:r>
              <a:rPr lang="en-GB" dirty="0" smtClean="0"/>
              <a:t> century BC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 of Magnetism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2050" name="Picture 2" descr="File:HKSM é¦æ¸¯å¤ªç©ºé¤¨ Hong Kong Space Museum æåé compass Jan-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06645" y="2252443"/>
            <a:ext cx="3991615" cy="298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67870" y="5754173"/>
            <a:ext cx="21290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Hong Kong Space Museum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59277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Thales of Miletus 625-545 BC:</a:t>
            </a:r>
            <a:endParaRPr lang="en-GB" dirty="0"/>
          </a:p>
          <a:p>
            <a:r>
              <a:rPr lang="en-GB" dirty="0" err="1" smtClean="0"/>
              <a:t>Gui</a:t>
            </a:r>
            <a:r>
              <a:rPr lang="en-GB" dirty="0" smtClean="0"/>
              <a:t> </a:t>
            </a:r>
            <a:r>
              <a:rPr lang="en-GB" dirty="0" err="1"/>
              <a:t>G</a:t>
            </a:r>
            <a:r>
              <a:rPr lang="en-GB" dirty="0" err="1" smtClean="0"/>
              <a:t>uzi</a:t>
            </a:r>
            <a:r>
              <a:rPr lang="en-GB" dirty="0" smtClean="0"/>
              <a:t> (</a:t>
            </a:r>
            <a:r>
              <a:rPr lang="ja-JP" altLang="en-US" dirty="0" smtClean="0"/>
              <a:t>鬼</a:t>
            </a:r>
            <a:r>
              <a:rPr lang="ja-JP" altLang="en-US" dirty="0"/>
              <a:t>谷</a:t>
            </a:r>
            <a:r>
              <a:rPr lang="ja-JP" altLang="en-US" dirty="0" smtClean="0"/>
              <a:t>子</a:t>
            </a:r>
            <a:r>
              <a:rPr lang="en-GB" altLang="ja-JP" dirty="0" smtClean="0"/>
              <a:t>)</a:t>
            </a:r>
            <a:r>
              <a:rPr lang="en-GB" dirty="0" smtClean="0"/>
              <a:t> 4</a:t>
            </a:r>
            <a:r>
              <a:rPr lang="en-GB" baseline="30000" dirty="0" smtClean="0"/>
              <a:t>th</a:t>
            </a:r>
            <a:r>
              <a:rPr lang="en-GB" dirty="0" smtClean="0"/>
              <a:t> century BC</a:t>
            </a:r>
          </a:p>
          <a:p>
            <a:r>
              <a:rPr lang="en-GB" dirty="0" smtClean="0"/>
              <a:t>Navigational compass:</a:t>
            </a:r>
          </a:p>
          <a:p>
            <a:pPr lvl="1"/>
            <a:r>
              <a:rPr lang="en-GB" dirty="0" smtClean="0"/>
              <a:t>China 9</a:t>
            </a:r>
            <a:r>
              <a:rPr lang="en-GB" baseline="30000" dirty="0" smtClean="0"/>
              <a:t>th</a:t>
            </a:r>
            <a:r>
              <a:rPr lang="en-GB" dirty="0" smtClean="0"/>
              <a:t>-11</a:t>
            </a:r>
            <a:r>
              <a:rPr lang="en-GB" baseline="30000" dirty="0" smtClean="0"/>
              <a:t>th</a:t>
            </a:r>
            <a:r>
              <a:rPr lang="en-GB" dirty="0" smtClean="0"/>
              <a:t> century</a:t>
            </a:r>
          </a:p>
          <a:p>
            <a:pPr lvl="1"/>
            <a:r>
              <a:rPr lang="en-GB" dirty="0" smtClean="0"/>
              <a:t>Europe 1190:</a:t>
            </a:r>
            <a:br>
              <a:rPr lang="en-GB" dirty="0" smtClean="0"/>
            </a:br>
            <a:r>
              <a:rPr lang="en-GB" dirty="0" smtClean="0"/>
              <a:t>Use mentioned by Alexander </a:t>
            </a:r>
            <a:r>
              <a:rPr lang="en-GB" dirty="0" err="1" smtClean="0"/>
              <a:t>Neckam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 of Magnetism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3074" name="Picture 2" descr="https://upload.wikimedia.org/wikipedia/commons/3/3d/Ming-marine-comp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161" y="1628770"/>
            <a:ext cx="2589815" cy="278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44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Thales of Miletus 625-545 BC:</a:t>
            </a:r>
            <a:endParaRPr lang="en-GB" dirty="0"/>
          </a:p>
          <a:p>
            <a:r>
              <a:rPr lang="en-GB" dirty="0" err="1" smtClean="0"/>
              <a:t>Gui</a:t>
            </a:r>
            <a:r>
              <a:rPr lang="en-GB" dirty="0" smtClean="0"/>
              <a:t> </a:t>
            </a:r>
            <a:r>
              <a:rPr lang="en-GB" dirty="0" err="1"/>
              <a:t>G</a:t>
            </a:r>
            <a:r>
              <a:rPr lang="en-GB" dirty="0" err="1" smtClean="0"/>
              <a:t>uzi</a:t>
            </a:r>
            <a:r>
              <a:rPr lang="en-GB" dirty="0" smtClean="0"/>
              <a:t> (</a:t>
            </a:r>
            <a:r>
              <a:rPr lang="ja-JP" altLang="en-US" dirty="0" smtClean="0"/>
              <a:t>鬼</a:t>
            </a:r>
            <a:r>
              <a:rPr lang="ja-JP" altLang="en-US" dirty="0"/>
              <a:t>谷</a:t>
            </a:r>
            <a:r>
              <a:rPr lang="ja-JP" altLang="en-US" dirty="0" smtClean="0"/>
              <a:t>子</a:t>
            </a:r>
            <a:r>
              <a:rPr lang="en-GB" altLang="ja-JP" dirty="0" smtClean="0"/>
              <a:t>)</a:t>
            </a:r>
            <a:r>
              <a:rPr lang="en-GB" dirty="0" smtClean="0"/>
              <a:t> 4</a:t>
            </a:r>
            <a:r>
              <a:rPr lang="en-GB" baseline="30000" dirty="0" smtClean="0"/>
              <a:t>th</a:t>
            </a:r>
            <a:r>
              <a:rPr lang="en-GB" dirty="0" smtClean="0"/>
              <a:t> century BC</a:t>
            </a:r>
          </a:p>
          <a:p>
            <a:r>
              <a:rPr lang="en-GB" dirty="0" smtClean="0"/>
              <a:t>Navigational compass:</a:t>
            </a:r>
          </a:p>
          <a:p>
            <a:pPr lvl="1"/>
            <a:r>
              <a:rPr lang="en-GB" dirty="0" smtClean="0"/>
              <a:t>China 9</a:t>
            </a:r>
            <a:r>
              <a:rPr lang="en-GB" baseline="30000" dirty="0" smtClean="0"/>
              <a:t>th</a:t>
            </a:r>
            <a:r>
              <a:rPr lang="en-GB" dirty="0" smtClean="0"/>
              <a:t>-11</a:t>
            </a:r>
            <a:r>
              <a:rPr lang="en-GB" baseline="30000" dirty="0" smtClean="0"/>
              <a:t>th</a:t>
            </a:r>
            <a:r>
              <a:rPr lang="en-GB" dirty="0" smtClean="0"/>
              <a:t> century</a:t>
            </a:r>
          </a:p>
          <a:p>
            <a:pPr lvl="1"/>
            <a:r>
              <a:rPr lang="en-GB" dirty="0" smtClean="0"/>
              <a:t>Europe 1190</a:t>
            </a:r>
          </a:p>
          <a:p>
            <a:pPr lvl="1"/>
            <a:r>
              <a:rPr lang="en-GB" dirty="0" smtClean="0"/>
              <a:t>Park Benjamin Jr., </a:t>
            </a:r>
            <a:r>
              <a:rPr lang="en-GB" i="1" dirty="0" smtClean="0"/>
              <a:t>The History of Electricity</a:t>
            </a:r>
            <a:r>
              <a:rPr lang="en-GB" dirty="0" smtClean="0"/>
              <a:t>, 1895: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 of Magnetism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585" y="4209502"/>
            <a:ext cx="6480829" cy="179778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51907" y="4914713"/>
            <a:ext cx="720092" cy="3600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8" name="Picture 2" descr="Sammon puolust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278" y="1268724"/>
            <a:ext cx="2378957" cy="234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28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endParaRPr lang="en-GB" b="0" dirty="0" smtClean="0"/>
          </a:p>
          <a:p>
            <a:pPr marL="109728" indent="0">
              <a:buNone/>
            </a:pPr>
            <a:endParaRPr lang="en-GB" dirty="0"/>
          </a:p>
          <a:p>
            <a:pPr marL="109728" indent="0">
              <a:buNone/>
            </a:pPr>
            <a:endParaRPr lang="en-GB" b="0" dirty="0" smtClean="0"/>
          </a:p>
          <a:p>
            <a:pPr marL="109728" indent="0">
              <a:buNone/>
            </a:pPr>
            <a:endParaRPr lang="en-GB" dirty="0"/>
          </a:p>
          <a:p>
            <a:pPr marL="109728" indent="0">
              <a:buNone/>
            </a:pPr>
            <a:endParaRPr lang="en-GB" b="0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Maxwell Equations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8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1563" y="1787073"/>
                <a:ext cx="3023585" cy="2800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700"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700" i="1"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70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GB" sz="27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7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70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GB" sz="27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7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7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GB" sz="27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7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GB" sz="2700"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</m:oMathPara>
                </a14:m>
                <a:endParaRPr lang="en-GB" sz="27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563" y="1787073"/>
                <a:ext cx="3023585" cy="28001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3131816" y="2168839"/>
            <a:ext cx="2700345" cy="36004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391977" y="2402878"/>
            <a:ext cx="1440185" cy="738089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980857" y="1567867"/>
            <a:ext cx="23946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FFFF00"/>
                </a:solidFill>
              </a:rPr>
              <a:t>No magnetic </a:t>
            </a:r>
            <a:br>
              <a:rPr lang="en-GB" sz="3200" dirty="0" smtClean="0">
                <a:solidFill>
                  <a:srgbClr val="FFFF00"/>
                </a:solidFill>
              </a:rPr>
            </a:br>
            <a:r>
              <a:rPr lang="en-GB" sz="3200" dirty="0" smtClean="0">
                <a:solidFill>
                  <a:srgbClr val="FFFF00"/>
                </a:solidFill>
              </a:rPr>
              <a:t>charges</a:t>
            </a:r>
            <a:endParaRPr lang="en-GB" sz="3200" dirty="0">
              <a:solidFill>
                <a:srgbClr val="FFFF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672" y="4710131"/>
            <a:ext cx="6794655" cy="13836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04289" y="5749990"/>
            <a:ext cx="47455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(Maxwell, Treatise on Electricity and Magnetism, 1873)</a:t>
            </a:r>
            <a:endParaRPr lang="en-GB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30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Maxwell 1873:</a:t>
            </a:r>
            <a:br>
              <a:rPr lang="en-GB" dirty="0" smtClean="0"/>
            </a:br>
            <a:r>
              <a:rPr lang="en-GB" dirty="0" smtClean="0">
                <a:solidFill>
                  <a:srgbClr val="FFFF00"/>
                </a:solidFill>
              </a:rPr>
              <a:t>Experimental</a:t>
            </a:r>
            <a:r>
              <a:rPr lang="en-GB" dirty="0" smtClean="0"/>
              <a:t> reason for not</a:t>
            </a:r>
            <a:br>
              <a:rPr lang="en-GB" dirty="0" smtClean="0"/>
            </a:br>
            <a:r>
              <a:rPr lang="en-GB" dirty="0" smtClean="0"/>
              <a:t>including magnetic charges</a:t>
            </a:r>
          </a:p>
          <a:p>
            <a:pPr marL="624078" indent="-514350">
              <a:buClr>
                <a:schemeClr val="tx1"/>
              </a:buClr>
              <a:buSzPct val="100000"/>
              <a:buAutoNum type="arabicPeriod"/>
            </a:pPr>
            <a:r>
              <a:rPr lang="en-GB" dirty="0" smtClean="0"/>
              <a:t>Floating magnet feels no net force</a:t>
            </a:r>
          </a:p>
          <a:p>
            <a:pPr marL="624078" indent="-514350">
              <a:buClr>
                <a:schemeClr val="tx1"/>
              </a:buClr>
              <a:buSzPct val="100000"/>
              <a:buAutoNum type="arabicPeriod"/>
            </a:pPr>
            <a:r>
              <a:rPr lang="en-GB" dirty="0" smtClean="0"/>
              <a:t>Magnetising an object does not</a:t>
            </a:r>
            <a:br>
              <a:rPr lang="en-GB" dirty="0" smtClean="0"/>
            </a:br>
            <a:r>
              <a:rPr lang="en-GB" dirty="0" smtClean="0"/>
              <a:t>change its weight</a:t>
            </a:r>
          </a:p>
          <a:p>
            <a:pPr marL="624078" indent="-514350">
              <a:buClr>
                <a:schemeClr val="tx1"/>
              </a:buClr>
              <a:buSzPct val="100000"/>
              <a:buAutoNum type="arabicPeriod"/>
            </a:pPr>
            <a:r>
              <a:rPr lang="en-GB" dirty="0" smtClean="0"/>
              <a:t>When a long magnet is broken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into</a:t>
            </a:r>
            <a:r>
              <a:rPr lang="en-GB" dirty="0"/>
              <a:t> </a:t>
            </a:r>
            <a:r>
              <a:rPr lang="en-GB" dirty="0" smtClean="0"/>
              <a:t>short pieces, each piece has</a:t>
            </a:r>
            <a:br>
              <a:rPr lang="en-GB" dirty="0" smtClean="0"/>
            </a:br>
            <a:r>
              <a:rPr lang="en-GB" dirty="0" smtClean="0"/>
              <a:t>two poles</a:t>
            </a:r>
          </a:p>
          <a:p>
            <a:pPr marL="624078" indent="-514350">
              <a:buClr>
                <a:schemeClr val="tx1"/>
              </a:buClr>
              <a:buSzPct val="100000"/>
              <a:buAutoNum type="arabicPeriod"/>
            </a:pPr>
            <a:endParaRPr lang="en-GB" dirty="0"/>
          </a:p>
          <a:p>
            <a:pPr>
              <a:buClr>
                <a:schemeClr val="tx1"/>
              </a:buClr>
              <a:buSzPct val="100000"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Maxwell Equations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5122" name="Picture 2" descr="Image res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85" y="1480692"/>
            <a:ext cx="2674616" cy="361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75801" y="5097661"/>
            <a:ext cx="2129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James Clerk Maxwell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448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ln>
                <a:noFill/>
              </a:ln>
            </p:spPr>
            <p:txBody>
              <a:bodyPr>
                <a:normAutofit/>
              </a:bodyPr>
              <a:lstStyle/>
              <a:p>
                <a:pPr marL="109728" indent="0">
                  <a:buNone/>
                </a:pPr>
                <a:endParaRPr lang="en-GB" b="0" dirty="0" smtClean="0"/>
              </a:p>
              <a:p>
                <a:pPr marL="109728" indent="0">
                  <a:buNone/>
                </a:pPr>
                <a:endParaRPr lang="en-GB" dirty="0"/>
              </a:p>
              <a:p>
                <a:pPr marL="109728" indent="0">
                  <a:buNone/>
                </a:pPr>
                <a:endParaRPr lang="en-GB" b="0" dirty="0" smtClean="0"/>
              </a:p>
              <a:p>
                <a:pPr marL="109728" indent="0">
                  <a:buNone/>
                </a:pPr>
                <a:endParaRPr lang="en-GB" dirty="0"/>
              </a:p>
              <a:p>
                <a:pPr marL="109728" indent="0">
                  <a:buNone/>
                </a:pPr>
                <a:endParaRPr lang="en-GB" b="0" dirty="0" smtClean="0"/>
              </a:p>
              <a:p>
                <a:endParaRPr lang="en-GB" dirty="0" smtClean="0"/>
              </a:p>
              <a:p>
                <a:endParaRPr lang="en-GB" dirty="0"/>
              </a:p>
              <a:p>
                <a:r>
                  <a:rPr lang="en-GB" dirty="0" smtClean="0"/>
                  <a:t>Duality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GB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dirty="0">
                        <a:latin typeface="Cambria Math" panose="02040503050406030204" pitchFamily="18" charset="0"/>
                      </a:rPr>
                      <m:t>𝑖</m:t>
                    </m:r>
                    <m:acc>
                      <m:accPr>
                        <m:chr m:val="⃗"/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GB" dirty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dirty="0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  <m:r>
                          <a:rPr lang="en-GB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dirty="0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⃗"/>
                            <m:ctrlPr>
                              <a:rPr lang="en-GB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</m: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Magnetic Charges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10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1563" y="1787073"/>
                <a:ext cx="3087704" cy="2800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700"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7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</m:oMath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70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GB" sz="27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7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7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GB" sz="27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7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GB" sz="27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</m:oMath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GB" sz="2700" i="1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m:rPr>
                          <m:aln/>
                        </m:rPr>
                        <a:rPr lang="en-GB" sz="27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70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GB" sz="27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7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7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7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GB" sz="27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7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GB" sz="2700"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</m:oMathPara>
                </a14:m>
                <a:endParaRPr lang="en-GB" sz="27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563" y="1787073"/>
                <a:ext cx="3087704" cy="28001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3131816" y="2168839"/>
            <a:ext cx="2700345" cy="36004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391977" y="2402878"/>
            <a:ext cx="1440185" cy="738089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5680749" y="934977"/>
            <a:ext cx="2192780" cy="2205990"/>
            <a:chOff x="5680749" y="934977"/>
            <a:chExt cx="2192780" cy="220599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80749" y="934977"/>
              <a:ext cx="2192780" cy="2205990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6597116" y="1857972"/>
              <a:ext cx="360046" cy="360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 prstMaterial="plastic">
              <a:bevelT w="228600" h="228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 smtClean="0"/>
                <a:t>N</a:t>
              </a:r>
              <a:endParaRPr lang="en-GB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4207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229600" cy="4828040"/>
              </a:xfrm>
            </p:spPr>
            <p:txBody>
              <a:bodyPr>
                <a:normAutofit/>
              </a:bodyPr>
              <a:lstStyle/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GB" sz="3200" b="0" i="1" smtClean="0">
                          <a:latin typeface="Cambria Math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GB" sz="3200" i="1" smtClean="0">
                          <a:latin typeface="Cambria Math"/>
                          <a:ea typeface="Cambria Math"/>
                        </a:rPr>
                        <m:t>𝜙</m:t>
                      </m:r>
                      <m:r>
                        <a:rPr lang="en-GB" sz="3200" b="0" i="0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GB" sz="3200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GB" sz="3200" b="0" i="0" smtClean="0">
                          <a:latin typeface="Cambria Math"/>
                          <a:ea typeface="Cambria Math"/>
                        </a:rPr>
                        <m:t>, </m:t>
                      </m:r>
                      <m:acc>
                        <m:accPr>
                          <m:chr m:val="⃗"/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GB" sz="3200" i="1" smtClean="0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GB" sz="3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GB" dirty="0" smtClean="0"/>
              </a:p>
              <a:p>
                <a:r>
                  <a:rPr lang="en-GB" dirty="0" smtClean="0"/>
                  <a:t>Quantum Mechanics:</a:t>
                </a:r>
                <a:br>
                  <a:rPr lang="en-GB" dirty="0" smtClean="0"/>
                </a:br>
                <a:r>
                  <a:rPr lang="en-GB" dirty="0" smtClean="0"/>
                  <a:t>Complex phase of the wave function couples to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endParaRPr lang="en-GB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𝑖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𝜓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3200" i="1">
                                      <a:latin typeface="Cambria Math"/>
                                      <a:ea typeface="Cambria Math"/>
                                    </a:rPr>
                                    <m:t>ℏ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GB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sz="3200" i="1">
                                          <a:latin typeface="Cambria Math"/>
                                          <a:ea typeface="Cambria Math"/>
                                        </a:rPr>
                                        <m:t>𝛻</m:t>
                                      </m:r>
                                    </m:e>
                                  </m:acc>
                                  <m:r>
                                    <a:rPr lang="en-GB" sz="3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GB" sz="3200" i="1">
                                      <a:latin typeface="Cambria Math"/>
                                    </a:rPr>
                                    <m:t>𝑖𝑒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GB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sz="3200" i="1">
                                          <a:latin typeface="Cambria Math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GB" sz="3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𝜓</m:t>
                      </m:r>
                      <m:r>
                        <a:rPr lang="en-GB" sz="3200" b="0" i="1" smtClean="0">
                          <a:latin typeface="Cambria Math"/>
                        </a:rPr>
                        <m:t>+</m:t>
                      </m:r>
                      <m:r>
                        <a:rPr lang="en-GB" sz="3200" b="0" i="1" smtClean="0">
                          <a:latin typeface="Cambria Math"/>
                        </a:rPr>
                        <m:t>𝑒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𝜙𝜓</m:t>
                      </m:r>
                    </m:oMath>
                  </m:oMathPara>
                </a14:m>
                <a:endParaRPr lang="en-GB" sz="2800" dirty="0" smtClean="0"/>
              </a:p>
              <a:p>
                <a:endParaRPr lang="en-GB" dirty="0" smtClean="0"/>
              </a:p>
              <a:p>
                <a:r>
                  <a:rPr lang="en-GB" dirty="0" err="1" smtClean="0"/>
                  <a:t>Sourceless</a:t>
                </a:r>
                <a:r>
                  <a:rPr lang="en-GB" dirty="0" smtClean="0"/>
                  <a:t> magnetic field: No monopoles?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3200" i="1" smtClean="0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GB" sz="320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GB" sz="3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acc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GB" sz="3200" i="1" smtClean="0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GB" sz="3200" i="1" smtClean="0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GB" sz="32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GB" sz="3200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d>
                      <m:r>
                        <a:rPr lang="en-GB" sz="3200" b="0" i="0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29600" cy="482804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452369" y="6407944"/>
            <a:ext cx="1260160" cy="365760"/>
          </a:xfrm>
        </p:spPr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1931" y="6407944"/>
            <a:ext cx="3600460" cy="365125"/>
          </a:xfrm>
        </p:spPr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/>
          <a:p>
            <a:fld id="{B9EF1883-4B30-44FD-8E2E-0F17C65D2E6A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Electromagnetic Potentials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865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018" y="3689542"/>
            <a:ext cx="3245231" cy="805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V="1">
            <a:off x="3134519" y="2709886"/>
            <a:ext cx="6009481" cy="267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V="1">
            <a:off x="3115280" y="2708920"/>
            <a:ext cx="6009481" cy="2679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Vector potential</a:t>
                </a:r>
              </a:p>
              <a:p>
                <a:endParaRPr lang="en-GB" dirty="0"/>
              </a:p>
              <a:p>
                <a:r>
                  <a:rPr lang="en-GB" dirty="0" smtClean="0"/>
                  <a:t>Singularity </a:t>
                </a:r>
                <a:r>
                  <a:rPr lang="en-GB" dirty="0"/>
                  <a:t>along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i="1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r>
                  <a:rPr lang="en-GB" dirty="0" smtClean="0"/>
                  <a:t> (Dirac string):</a:t>
                </a:r>
                <a:endParaRPr lang="en-GB" dirty="0"/>
              </a:p>
              <a:p>
                <a:pPr lvl="1"/>
                <a:r>
                  <a:rPr lang="en-GB" dirty="0"/>
                  <a:t>Carries magnetic flux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/>
                        <a:ea typeface="Cambria Math"/>
                      </a:rPr>
                      <m:t>Φ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𝑔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 smtClean="0"/>
                  <a:t>QM: No effect </a:t>
                </a:r>
                <a:r>
                  <a:rPr lang="en-GB" dirty="0"/>
                  <a:t>if 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𝑔</m:t>
                    </m:r>
                    <m:r>
                      <a:rPr lang="en-GB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i="1">
                        <a:latin typeface="Cambria Math"/>
                      </a:rPr>
                      <m:t>2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/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𝑒</m:t>
                    </m:r>
                  </m:oMath>
                </a14:m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sz="1600" dirty="0"/>
              </a:p>
            </p:txBody>
          </p:sp>
        </mc:Choice>
        <mc:Fallback xmlns="">
          <p:sp>
            <p:nvSpPr>
              <p:cNvPr id="8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  <a:blipFill>
                <a:blip r:embed="rId4"/>
                <a:stretch>
                  <a:fillRect t="-18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52369" y="6407944"/>
            <a:ext cx="1260160" cy="365760"/>
          </a:xfrm>
        </p:spPr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1931" y="6407944"/>
            <a:ext cx="3600460" cy="365125"/>
          </a:xfrm>
        </p:spPr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/>
          <a:p>
            <a:fld id="{B9EF1883-4B30-44FD-8E2E-0F17C65D2E6A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Dirac Monopole (1931)</a:t>
            </a:r>
            <a:endParaRPr lang="en-GB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2072" y="1627540"/>
            <a:ext cx="2149808" cy="2162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4740" y="3395227"/>
            <a:ext cx="2301744" cy="302875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8000" y="3296463"/>
            <a:ext cx="2595292" cy="3127519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2755234" y="2528919"/>
            <a:ext cx="360046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plastic">
            <a:bevelT w="228600" h="228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3948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String unobservable if 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all electric charges </a:t>
                </a:r>
                <a:r>
                  <a:rPr lang="en-GB" dirty="0" smtClean="0"/>
                  <a:t>satisfy 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/>
                  <a:t>the 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Dirac quantisation condition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</a:rPr>
                      <m:t>𝑒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∈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𝑔</m:t>
                        </m:r>
                      </m:den>
                    </m:f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ℤ</m:t>
                    </m:r>
                  </m:oMath>
                </a14:m>
                <a:endParaRPr lang="en-GB" dirty="0">
                  <a:solidFill>
                    <a:srgbClr val="FFFF00"/>
                  </a:solidFill>
                </a:endParaRPr>
              </a:p>
              <a:p>
                <a:r>
                  <a:rPr lang="en-GB" dirty="0" smtClean="0"/>
                  <a:t>Conversely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GB" dirty="0" smtClean="0"/>
                  <a:t> must be an integer multiple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dirty="0" smtClean="0"/>
                  <a:t>,</a:t>
                </a:r>
                <a:br>
                  <a:rPr lang="en-GB" dirty="0" smtClean="0"/>
                </a:br>
                <a:r>
                  <a:rPr lang="en-GB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 smtClean="0"/>
                  <a:t> is the elementary electric charge</a:t>
                </a:r>
                <a:endParaRPr lang="en-GB" dirty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sz="1600" dirty="0"/>
              </a:p>
            </p:txBody>
          </p:sp>
        </mc:Choice>
        <mc:Fallback>
          <p:sp>
            <p:nvSpPr>
              <p:cNvPr id="8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  <a:blipFill>
                <a:blip r:embed="rId2"/>
                <a:stretch>
                  <a:fillRect t="-18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Dirac Monopole (1931)</a:t>
            </a:r>
            <a:endParaRPr lang="en-GB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2072" y="1627540"/>
            <a:ext cx="2149808" cy="2162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2755234" y="2528919"/>
            <a:ext cx="360046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plastic">
            <a:bevelT w="228600" h="228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5112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5014915" cy="4525963"/>
              </a:xfrm>
            </p:spPr>
            <p:txBody>
              <a:bodyPr/>
              <a:lstStyle/>
              <a:p>
                <a:r>
                  <a:rPr lang="en-GB" dirty="0" smtClean="0"/>
                  <a:t>Electric and magnetic charges must </a:t>
                </a:r>
                <a:r>
                  <a:rPr lang="en-GB" dirty="0" err="1" smtClean="0"/>
                  <a:t>satify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𝑒𝑔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∈2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Explanation of 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>
                    <a:solidFill>
                      <a:srgbClr val="FFFF00"/>
                    </a:solidFill>
                  </a:rPr>
                  <a:t>electric 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charge quantisation</a:t>
                </a:r>
                <a:r>
                  <a:rPr lang="en-GB" dirty="0" smtClean="0"/>
                  <a:t>?</a:t>
                </a:r>
              </a:p>
              <a:p>
                <a:r>
                  <a:rPr lang="en-GB" dirty="0" smtClean="0"/>
                  <a:t>Dirac 1948:</a:t>
                </a:r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5014915" cy="4525963"/>
              </a:xfrm>
              <a:blipFill>
                <a:blip r:embed="rId2"/>
                <a:stretch>
                  <a:fillRect t="-1078" r="-9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Dirac Quantisation Condition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50" y="3676168"/>
            <a:ext cx="4498413" cy="1440000"/>
          </a:xfrm>
          <a:prstGeom prst="rect">
            <a:avLst/>
          </a:prstGeom>
        </p:spPr>
      </p:pic>
      <p:pic>
        <p:nvPicPr>
          <p:cNvPr id="1026" name="Picture 2" descr="https://www.nobelprize.org/nobel_prizes/physics/laureates/1933/dira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781" y="1481328"/>
            <a:ext cx="2624120" cy="367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8867" y="5158337"/>
            <a:ext cx="1115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Paul Dirac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100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Particles with electric charge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𝑒</m:t>
                    </m:r>
                  </m:oMath>
                </a14:m>
                <a:r>
                  <a:rPr lang="en-GB" dirty="0" smtClean="0"/>
                  <a:t> and magnetic charge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𝑔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Any two particles have to satisfy the quantisation condition (Schwinger 1966):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𝑔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𝑔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∈2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ℤ</m:t>
                      </m:r>
                    </m:oMath>
                  </m:oMathPara>
                </a14:m>
                <a:endParaRPr lang="en-GB" dirty="0" smtClean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sz="1600" dirty="0"/>
              </a:p>
            </p:txBody>
          </p:sp>
        </mc:Choice>
        <mc:Fallback xmlns="">
          <p:sp>
            <p:nvSpPr>
              <p:cNvPr id="8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  <a:blipFill rotWithShape="0">
                <a:blip r:embed="rId2"/>
                <a:stretch>
                  <a:fillRect t="-20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Dyons</a:t>
            </a:r>
            <a:endParaRPr lang="en-GB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2072" y="1627540"/>
            <a:ext cx="2149808" cy="2162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09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40" y="2348862"/>
            <a:ext cx="5728478" cy="1059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Monopole in </a:t>
                </a:r>
                <a:r>
                  <a:rPr lang="en-GB" dirty="0" err="1" smtClean="0"/>
                  <a:t>renormalisable</a:t>
                </a:r>
                <a:r>
                  <a:rPr lang="en-GB" dirty="0" smtClean="0"/>
                  <a:t> quantum field theory</a:t>
                </a:r>
              </a:p>
              <a:p>
                <a:r>
                  <a:rPr lang="en-GB" dirty="0" err="1" smtClean="0"/>
                  <a:t>Georgi</a:t>
                </a:r>
                <a:r>
                  <a:rPr lang="en-GB" dirty="0" smtClean="0"/>
                  <a:t>-Glashow model: SU(2)+</a:t>
                </a:r>
                <a:r>
                  <a:rPr lang="en-GB" dirty="0" err="1" smtClean="0"/>
                  <a:t>adjoint</a:t>
                </a:r>
                <a:r>
                  <a:rPr lang="en-GB" dirty="0" smtClean="0"/>
                  <a:t> Higgs</a:t>
                </a:r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/>
                        <a:ea typeface="Cambria Math"/>
                      </a:rPr>
                      <m:t>Φ</m:t>
                    </m:r>
                    <m:r>
                      <a:rPr lang="el-GR" i="1" smtClean="0"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sym typeface="Symbol"/>
                  </a:rPr>
                  <a:t> Symmetry breaking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sym typeface="Symbol"/>
                      </a:rPr>
                      <m:t>𝑆𝑈</m:t>
                    </m:r>
                    <m:r>
                      <a:rPr lang="en-GB" b="0" i="1" smtClean="0">
                        <a:latin typeface="Cambria Math"/>
                        <a:sym typeface="Symbol"/>
                      </a:rPr>
                      <m:t>(2)→</m:t>
                    </m:r>
                    <m:r>
                      <a:rPr lang="en-GB" b="0" i="1" smtClean="0">
                        <a:latin typeface="Cambria Math"/>
                        <a:ea typeface="Cambria Math"/>
                        <a:sym typeface="Symbol"/>
                      </a:rPr>
                      <m:t>𝑈</m:t>
                    </m:r>
                    <m:r>
                      <a:rPr lang="en-GB" b="0" i="1" smtClean="0">
                        <a:latin typeface="Cambria Math"/>
                        <a:ea typeface="Cambria Math"/>
                        <a:sym typeface="Symbol"/>
                      </a:rPr>
                      <m:t>(1)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Electrodynamics with magnetic </a:t>
                </a:r>
                <a:r>
                  <a:rPr lang="en-GB" dirty="0" smtClean="0"/>
                  <a:t>field given by</a:t>
                </a:r>
                <a:endParaRPr lang="en-GB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GB" sz="2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b="0" i="1" smtClean="0">
                              <a:latin typeface="Cambria Math"/>
                              <a:ea typeface="Cambria Math"/>
                            </a:rPr>
                            <m:t>𝜖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/>
                            </a:rPr>
                            <m:t>𝑖𝑗𝑘</m:t>
                          </m:r>
                        </m:sub>
                      </m:sSub>
                      <m:r>
                        <m:rPr>
                          <m:nor/>
                        </m:rPr>
                        <a:rPr lang="en-GB" sz="2600" b="0" i="0" smtClean="0">
                          <a:latin typeface="Cambria Math"/>
                        </a:rPr>
                        <m:t>Tr</m:t>
                      </m:r>
                      <m:acc>
                        <m:accPr>
                          <m:chr m:val="̂"/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sz="26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</m:acc>
                      <m:d>
                        <m:dPr>
                          <m:ctrlPr>
                            <a:rPr lang="el-GR" sz="2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GB" sz="2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6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GB" sz="2600" i="1">
                                  <a:latin typeface="Cambria Math"/>
                                </a:rPr>
                                <m:t>𝑗𝑘</m:t>
                              </m:r>
                            </m:sub>
                            <m:sup/>
                          </m:sSubSup>
                          <m:r>
                            <a:rPr lang="en-GB" sz="26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600" b="0" i="1" smtClean="0">
                                  <a:latin typeface="Cambria Math"/>
                                </a:rPr>
                                <m:t>𝑖</m:t>
                              </m:r>
                            </m:num>
                            <m:den>
                              <m:r>
                                <a:rPr lang="en-GB" sz="26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GB" sz="2600" b="0" i="1" smtClean="0">
                                  <a:latin typeface="Cambria Math"/>
                                </a:rPr>
                                <m:t>𝑒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600" b="0" i="1" smtClean="0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GB" sz="26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GB" sz="2600" b="0" i="1" smtClean="0">
                                  <a:latin typeface="Cambria Math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en-GB" sz="2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600" i="1">
                                      <a:latin typeface="Cambria Math"/>
                                      <a:ea typeface="Cambria Math"/>
                                    </a:rPr>
                                    <m:t>Φ</m:t>
                                  </m:r>
                                </m:e>
                              </m:acc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600" i="1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GB" sz="26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GB" sz="2600" i="1">
                                  <a:latin typeface="Cambria Math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en-GB" sz="2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600" i="1">
                                      <a:latin typeface="Cambria Math"/>
                                      <a:ea typeface="Cambria Math"/>
                                    </a:rPr>
                                    <m:t>Φ</m:t>
                                  </m:r>
                                </m:e>
                              </m:acc>
                            </m:e>
                          </m:d>
                        </m:e>
                      </m:d>
                    </m:oMath>
                  </m:oMathPara>
                </a14:m>
                <a:endParaRPr lang="en-GB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‘t </a:t>
            </a:r>
            <a:r>
              <a:rPr lang="en-GB" dirty="0" err="1" smtClean="0"/>
              <a:t>Hooft-Polyakov</a:t>
            </a:r>
            <a:r>
              <a:rPr lang="en-GB" dirty="0" smtClean="0"/>
              <a:t> Monopole (1974)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61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60" y="1268724"/>
            <a:ext cx="2014480" cy="1980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 smtClean="0"/>
              </a:p>
              <a:p>
                <a:pPr marL="109728" indent="0">
                  <a:buNone/>
                </a:pPr>
                <a:endParaRPr lang="en-GB" dirty="0"/>
              </a:p>
              <a:p>
                <a:pPr marL="109728" indent="0">
                  <a:buNone/>
                </a:pPr>
                <a:endParaRPr lang="en-GB" dirty="0" smtClean="0"/>
              </a:p>
              <a:p>
                <a:endParaRPr lang="en-GB" dirty="0" smtClean="0"/>
              </a:p>
              <a:p>
                <a:r>
                  <a:rPr lang="en-GB" dirty="0" smtClean="0"/>
                  <a:t>Smooth “hedgehog” solution:</a:t>
                </a:r>
              </a:p>
              <a:p>
                <a:pPr marL="109728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  <a:ea typeface="Cambria Math"/>
                          </a:rPr>
                          <m:t>Φ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𝑎</m:t>
                        </m:r>
                      </m:sup>
                    </m:sSup>
                    <m:r>
                      <a:rPr lang="en-GB" i="1" smtClean="0">
                        <a:latin typeface="Cambria Math"/>
                        <a:ea typeface="Cambria Math"/>
                      </a:rPr>
                      <m:t>∝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GB" dirty="0" smtClean="0"/>
                  <a:t>,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dirty="0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GB" b="0" i="1" dirty="0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GB" b="0" i="1" dirty="0" smtClean="0">
                            <a:latin typeface="Cambria Math"/>
                          </a:rPr>
                          <m:t>𝑎</m:t>
                        </m:r>
                      </m:sup>
                    </m:sSubSup>
                    <m:r>
                      <a:rPr lang="en-GB" i="1" dirty="0" smtClean="0">
                        <a:latin typeface="Cambria Math"/>
                        <a:ea typeface="Cambria Math"/>
                      </a:rPr>
                      <m:t>∝</m:t>
                    </m:r>
                    <m:sSub>
                      <m:sSubPr>
                        <m:ctrlPr>
                          <a:rPr lang="en-GB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GB" i="1" dirty="0" smtClean="0">
                            <a:latin typeface="Cambria Math"/>
                            <a:ea typeface="Cambria Math"/>
                          </a:rPr>
                          <m:t>𝜖</m:t>
                        </m:r>
                      </m:e>
                      <m:sub>
                        <m:r>
                          <a:rPr lang="en-GB" b="0" i="1" dirty="0" smtClean="0">
                            <a:latin typeface="Cambria Math"/>
                            <a:ea typeface="Cambria Math"/>
                          </a:rPr>
                          <m:t>𝑖𝑎𝑗</m:t>
                        </m:r>
                      </m:sub>
                    </m:sSub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endParaRPr lang="en-GB" dirty="0" smtClean="0"/>
              </a:p>
              <a:p>
                <a:r>
                  <a:rPr lang="en-GB" dirty="0" smtClean="0"/>
                  <a:t>Magnetic charge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FF00"/>
                        </a:solidFill>
                        <a:latin typeface="Cambria Math"/>
                      </a:rPr>
                      <m:t>𝑔</m:t>
                    </m:r>
                    <m:r>
                      <a:rPr lang="en-GB" i="1" smtClean="0">
                        <a:solidFill>
                          <a:srgbClr val="FFFF00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</m:acc>
                        <m:r>
                          <a:rPr lang="en-GB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∙</m:t>
                        </m:r>
                      </m:e>
                    </m:nary>
                    <m:acc>
                      <m:accPr>
                        <m:chr m:val="⃗"/>
                        <m:ctrlPr>
                          <a:rPr lang="en-GB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</a:rPr>
                      <m:t>=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</a:rPr>
                      <m:t>2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</a:rPr>
                      <m:t>=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</a:rPr>
                      <m:t>4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/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𝑒</m:t>
                    </m:r>
                  </m:oMath>
                </a14:m>
                <a:endParaRPr lang="en-GB" dirty="0" smtClean="0">
                  <a:solidFill>
                    <a:srgbClr val="FFFF00"/>
                  </a:solidFill>
                </a:endParaRPr>
              </a:p>
              <a:p>
                <a:r>
                  <a:rPr lang="en-GB" dirty="0" smtClean="0"/>
                  <a:t>Finite, </a:t>
                </a:r>
                <a:r>
                  <a:rPr lang="en-GB" dirty="0" err="1" smtClean="0"/>
                  <a:t>semiclassically</a:t>
                </a:r>
                <a:r>
                  <a:rPr lang="en-GB" dirty="0" smtClean="0"/>
                  <a:t> calculable mass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𝑀</m:t>
                    </m:r>
                    <m:r>
                      <a:rPr lang="en-GB" i="1" dirty="0" smtClean="0">
                        <a:latin typeface="Cambria Math"/>
                        <a:ea typeface="Cambria Math"/>
                      </a:rPr>
                      <m:t>≈</m:t>
                    </m:r>
                    <m:f>
                      <m:f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dirty="0" smtClean="0">
                            <a:latin typeface="Cambria Math"/>
                          </a:rPr>
                          <m:t>4</m:t>
                        </m:r>
                        <m:r>
                          <a:rPr lang="en-GB" b="0" i="1" dirty="0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GB" b="0" i="1" dirty="0" smtClean="0">
                            <a:latin typeface="Cambria Math"/>
                            <a:ea typeface="Cambria Math"/>
                          </a:rPr>
                          <m:t>𝑣</m:t>
                        </m:r>
                      </m:num>
                      <m:den>
                        <m:r>
                          <a:rPr lang="en-GB" b="0" i="1" dirty="0" smtClean="0">
                            <a:latin typeface="Cambria Math"/>
                          </a:rPr>
                          <m:t>𝑒</m:t>
                        </m:r>
                      </m:den>
                    </m:f>
                    <m:r>
                      <a:rPr lang="en-GB" b="0" i="1" dirty="0" smtClean="0">
                        <a:latin typeface="Cambria Math"/>
                      </a:rPr>
                      <m:t>~</m:t>
                    </m:r>
                    <m:f>
                      <m:fPr>
                        <m:ctrlPr>
                          <a:rPr lang="en-GB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dirty="0" smtClean="0">
                            <a:latin typeface="Cambria Math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en-GB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dirty="0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GB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dirty="0" smtClean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‘t </a:t>
            </a:r>
            <a:r>
              <a:rPr lang="en-GB" dirty="0" err="1" smtClean="0"/>
              <a:t>Hooft-Polyakov</a:t>
            </a:r>
            <a:r>
              <a:rPr lang="en-GB" dirty="0" smtClean="0"/>
              <a:t> Monopole (1974)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96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4690864" cy="4525963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Grand Unified Theory (GUT): </a:t>
                </a:r>
                <a:br>
                  <a:rPr lang="en-GB" dirty="0" smtClean="0"/>
                </a:br>
                <a:r>
                  <a:rPr lang="en-GB" dirty="0" smtClean="0"/>
                  <a:t>Electroweak &amp; strong forces unified above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/>
                  <a:t/>
                </a:r>
                <a:br>
                  <a:rPr lang="en-GB" dirty="0"/>
                </a:br>
                <a:r>
                  <a:rPr lang="en-GB" dirty="0" smtClean="0"/>
                  <a:t>→	‘t </a:t>
                </a:r>
                <a:r>
                  <a:rPr lang="en-GB" dirty="0" err="1" smtClean="0"/>
                  <a:t>Hooft-Polyakov</a:t>
                </a:r>
                <a:r>
                  <a:rPr lang="en-GB" dirty="0" smtClean="0"/>
                  <a:t> 	monopoles of mass 	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sup>
                    </m:sSup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 smtClean="0">
                  <a:solidFill>
                    <a:srgbClr val="FFFF00"/>
                  </a:solidFill>
                </a:endParaRPr>
              </a:p>
              <a:p>
                <a:r>
                  <a:rPr lang="en-GB" dirty="0" smtClean="0"/>
                  <a:t>Lower mass in some models,</a:t>
                </a:r>
                <a:br>
                  <a:rPr lang="en-GB" dirty="0" smtClean="0"/>
                </a:br>
                <a:r>
                  <a:rPr lang="en-GB" dirty="0" smtClean="0"/>
                  <a:t>still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String theory monopoles typically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 smtClean="0"/>
              </a:p>
              <a:p>
                <a:pPr marL="393192" lvl="1" indent="0">
                  <a:buNone/>
                </a:pPr>
                <a:endParaRPr lang="en-GB" b="0" dirty="0" smtClean="0">
                  <a:ea typeface="Cambria Math"/>
                </a:endParaRPr>
              </a:p>
              <a:p>
                <a:pPr marL="393192" lvl="1" indent="0">
                  <a:buNone/>
                </a:pPr>
                <a:endParaRPr lang="en-GB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4690864" cy="4525963"/>
              </a:xfrm>
              <a:blipFill>
                <a:blip r:embed="rId3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GUT Monopoles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5148064" y="1484784"/>
            <a:ext cx="3786450" cy="4752528"/>
            <a:chOff x="5148064" y="1484784"/>
            <a:chExt cx="3786450" cy="4752528"/>
          </a:xfrm>
        </p:grpSpPr>
        <p:sp>
          <p:nvSpPr>
            <p:cNvPr id="9" name="Rectangle 8"/>
            <p:cNvSpPr/>
            <p:nvPr/>
          </p:nvSpPr>
          <p:spPr>
            <a:xfrm>
              <a:off x="5868144" y="2204864"/>
              <a:ext cx="288032" cy="4032448"/>
            </a:xfrm>
            <a:prstGeom prst="rect">
              <a:avLst/>
            </a:prstGeom>
            <a:solidFill>
              <a:schemeClr val="tx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44208" y="2852936"/>
              <a:ext cx="288032" cy="3384376"/>
            </a:xfrm>
            <a:prstGeom prst="rect">
              <a:avLst/>
            </a:prstGeom>
            <a:gradFill>
              <a:gsLst>
                <a:gs pos="0">
                  <a:schemeClr val="accent6">
                    <a:lumMod val="50000"/>
                  </a:schemeClr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020272" y="4365104"/>
              <a:ext cx="288032" cy="1872208"/>
            </a:xfrm>
            <a:prstGeom prst="rect">
              <a:avLst/>
            </a:prstGeom>
            <a:gradFill>
              <a:gsLst>
                <a:gs pos="0">
                  <a:srgbClr val="00B050"/>
                </a:gs>
                <a:gs pos="100000">
                  <a:srgbClr val="00206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596336" y="4365104"/>
              <a:ext cx="288032" cy="1872208"/>
            </a:xfrm>
            <a:prstGeom prst="rect">
              <a:avLst/>
            </a:prstGeom>
            <a:gradFill>
              <a:gsLst>
                <a:gs pos="0">
                  <a:srgbClr val="00B050"/>
                </a:gs>
                <a:gs pos="100000">
                  <a:srgbClr val="FFFF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020272" y="2852936"/>
              <a:ext cx="864096" cy="1512168"/>
            </a:xfrm>
            <a:prstGeom prst="rect">
              <a:avLst/>
            </a:prstGeom>
            <a:gradFill>
              <a:gsLst>
                <a:gs pos="0">
                  <a:schemeClr val="accent6">
                    <a:lumMod val="50000"/>
                  </a:schemeClr>
                </a:gs>
                <a:gs pos="100000">
                  <a:srgbClr val="00B05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bg1"/>
                  </a:solidFill>
                </a:rPr>
                <a:t>Electro- weak Theory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444208" y="2204864"/>
              <a:ext cx="1440160" cy="648072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accent6">
                    <a:lumMod val="5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bg1"/>
                  </a:solidFill>
                </a:rPr>
                <a:t>Grand Unified Theory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68144" y="1556792"/>
              <a:ext cx="2016224" cy="648072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33000">
                  <a:schemeClr val="tx1"/>
                </a:gs>
                <a:gs pos="100000">
                  <a:schemeClr val="tx1"/>
                </a:gs>
              </a:gsLst>
              <a:lin ang="5400000" scaled="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bg1"/>
                  </a:solidFill>
                </a:rPr>
                <a:t>Theory of Everything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156176" y="2132856"/>
              <a:ext cx="288032" cy="12241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6732240" y="2780928"/>
              <a:ext cx="288032" cy="12241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308304" y="4293096"/>
              <a:ext cx="288032" cy="12241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24128" y="4077072"/>
              <a:ext cx="553998" cy="216024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2400" dirty="0" smtClean="0">
                  <a:solidFill>
                    <a:schemeClr val="bg1"/>
                  </a:solidFill>
                </a:rPr>
                <a:t>gravity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00192" y="4077072"/>
              <a:ext cx="553998" cy="216024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2400" dirty="0" smtClean="0">
                  <a:solidFill>
                    <a:schemeClr val="bg1"/>
                  </a:solidFill>
                </a:rPr>
                <a:t>strong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76256" y="4077072"/>
              <a:ext cx="553998" cy="216024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2400" dirty="0" smtClean="0">
                  <a:solidFill>
                    <a:schemeClr val="bg1"/>
                  </a:solidFill>
                </a:rPr>
                <a:t>weak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452320" y="4077072"/>
              <a:ext cx="553998" cy="216024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2400" dirty="0" smtClean="0">
                  <a:solidFill>
                    <a:schemeClr val="bg1"/>
                  </a:solidFill>
                </a:rPr>
                <a:t>electromagnetic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5400000" flipH="1" flipV="1">
              <a:off x="3420666" y="3932262"/>
              <a:ext cx="4608512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148064" y="1484784"/>
              <a:ext cx="923330" cy="115212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GB" sz="2400" dirty="0" smtClean="0"/>
                <a:t>energy</a:t>
              </a:r>
            </a:p>
            <a:p>
              <a:endParaRPr lang="en-GB" sz="24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913081" y="4149080"/>
              <a:ext cx="942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10</a:t>
              </a:r>
              <a:r>
                <a:rPr lang="en-GB" baseline="30000" dirty="0" smtClean="0"/>
                <a:t>2</a:t>
              </a:r>
              <a:r>
                <a:rPr lang="en-GB" dirty="0" smtClean="0"/>
                <a:t> </a:t>
              </a:r>
              <a:r>
                <a:rPr lang="en-GB" dirty="0" err="1" smtClean="0"/>
                <a:t>GeV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13081" y="1988840"/>
              <a:ext cx="10214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10</a:t>
              </a:r>
              <a:r>
                <a:rPr lang="en-GB" baseline="30000" dirty="0" smtClean="0"/>
                <a:t>19</a:t>
              </a:r>
              <a:r>
                <a:rPr lang="en-GB" dirty="0" smtClean="0"/>
                <a:t> </a:t>
              </a:r>
              <a:r>
                <a:rPr lang="en-GB" dirty="0" err="1" smtClean="0"/>
                <a:t>GeV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913081" y="2636912"/>
              <a:ext cx="10214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10</a:t>
              </a:r>
              <a:r>
                <a:rPr lang="en-GB" baseline="30000" dirty="0" smtClean="0"/>
                <a:t>16</a:t>
              </a:r>
              <a:r>
                <a:rPr lang="en-GB" dirty="0" smtClean="0"/>
                <a:t> </a:t>
              </a:r>
              <a:r>
                <a:rPr lang="en-GB" dirty="0" err="1" smtClean="0"/>
                <a:t>GeV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12672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ontent Placeholder 2"/>
          <p:cNvSpPr>
            <a:spLocks noGrp="1"/>
          </p:cNvSpPr>
          <p:nvPr>
            <p:ph idx="1"/>
          </p:nvPr>
        </p:nvSpPr>
        <p:spPr>
          <a:xfrm>
            <a:off x="395536" y="3787070"/>
            <a:ext cx="8229600" cy="2636912"/>
          </a:xfrm>
        </p:spPr>
        <p:txBody>
          <a:bodyPr>
            <a:normAutofit/>
          </a:bodyPr>
          <a:lstStyle/>
          <a:p>
            <a:r>
              <a:rPr lang="en-GB" dirty="0" smtClean="0"/>
              <a:t>Magnetic Coulomb field:</a:t>
            </a:r>
          </a:p>
          <a:p>
            <a:pPr>
              <a:lnSpc>
                <a:spcPct val="150000"/>
              </a:lnSpc>
            </a:pPr>
            <a:r>
              <a:rPr lang="en-GB" dirty="0"/>
              <a:t>Magnetic charge localised at a point</a:t>
            </a:r>
          </a:p>
          <a:p>
            <a:pPr>
              <a:lnSpc>
                <a:spcPct val="150000"/>
              </a:lnSpc>
            </a:pPr>
            <a:r>
              <a:rPr lang="en-GB" dirty="0"/>
              <a:t>Divergent energy: </a:t>
            </a: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err="1" smtClean="0"/>
              <a:t>Cutoff</a:t>
            </a:r>
            <a:r>
              <a:rPr lang="en-GB" dirty="0" smtClean="0"/>
              <a:t>-scale mass?</a:t>
            </a:r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sz="1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52369" y="6407944"/>
            <a:ext cx="1260160" cy="365760"/>
          </a:xfrm>
        </p:spPr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1931" y="6407944"/>
            <a:ext cx="3600460" cy="365125"/>
          </a:xfrm>
        </p:spPr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/>
          <a:p>
            <a:fld id="{B9EF1883-4B30-44FD-8E2E-0F17C65D2E6A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Elementary Monopoles</a:t>
            </a:r>
            <a:endParaRPr lang="en-GB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2072" y="1627540"/>
            <a:ext cx="2149808" cy="2162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77" y="3643491"/>
            <a:ext cx="20669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186" y="4784306"/>
            <a:ext cx="3960506" cy="87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10"/>
          <p:cNvSpPr/>
          <p:nvPr/>
        </p:nvSpPr>
        <p:spPr>
          <a:xfrm>
            <a:off x="2755234" y="2528919"/>
            <a:ext cx="360046" cy="3600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plastic">
            <a:bevelT w="228600" h="228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6680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dirty="0" smtClean="0"/>
                  <a:t>Chiral symmetry:</a:t>
                </a:r>
              </a:p>
              <a:p>
                <a:pPr marL="109728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  <a:ea typeface="Cambria Math"/>
                      </a:rPr>
                      <m:t>QFT</m:t>
                    </m:r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  <a:ea typeface="Cambria Math"/>
                      </a:rPr>
                      <m:t>loop</m:t>
                    </m:r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  <a:ea typeface="Cambria Math"/>
                      </a:rPr>
                      <m:t>correction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latin typeface="Cambria Math"/>
                        <a:ea typeface="Cambria Math"/>
                      </a:rPr>
                      <m:t>𝑚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  <a:ea typeface="Cambria Math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b="0" i="1" smtClean="0">
                                <a:latin typeface="Cambria Math"/>
                                <a:ea typeface="Cambria Math"/>
                              </a:rPr>
                              <m:t>Λ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den>
                        </m:f>
                      </m:e>
                    </m:func>
                    <m:r>
                      <a:rPr lang="en-GB" b="0" i="1" smtClean="0">
                        <a:latin typeface="Cambria Math"/>
                        <a:ea typeface="Cambria Math"/>
                      </a:rPr>
                      <m:t>≪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l-GR" b="0" i="1" smtClean="0">
                        <a:latin typeface="Cambria Math"/>
                        <a:ea typeface="Cambria Math"/>
                      </a:rPr>
                      <m:t>Λ</m:t>
                    </m:r>
                  </m:oMath>
                </a14:m>
                <a:r>
                  <a:rPr lang="en-GB" sz="2000" dirty="0" smtClean="0"/>
                  <a:t> </a:t>
                </a:r>
              </a:p>
              <a:p>
                <a:r>
                  <a:rPr lang="en-GB" dirty="0"/>
                  <a:t>Renormalisation:</a:t>
                </a:r>
                <a:r>
                  <a:rPr lang="en-GB" sz="2800" dirty="0"/>
                  <a:t/>
                </a:r>
                <a:br>
                  <a:rPr lang="en-GB" sz="2800" dirty="0"/>
                </a:br>
                <a:r>
                  <a:rPr lang="en-GB" dirty="0"/>
                  <a:t>Mass = (divergent) bare mass + (divergent) loops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endParaRPr lang="en-GB" sz="2800" dirty="0" smtClean="0"/>
              </a:p>
              <a:p>
                <a:r>
                  <a:rPr lang="en-GB" dirty="0" smtClean="0"/>
                  <a:t>In the same </a:t>
                </a:r>
                <a:r>
                  <a:rPr lang="en-GB" dirty="0" smtClean="0"/>
                  <a:t>way, the mass of an elementary monopoles</a:t>
                </a:r>
                <a:br>
                  <a:rPr lang="en-GB" dirty="0" smtClean="0"/>
                </a:br>
                <a:r>
                  <a:rPr lang="en-GB" dirty="0" smtClean="0"/>
                  <a:t>is a 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free parameter</a:t>
                </a:r>
                <a:r>
                  <a:rPr lang="en-GB" dirty="0" smtClean="0"/>
                  <a:t>, and 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can 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be low</a:t>
                </a:r>
                <a:endParaRPr lang="en-GB" dirty="0">
                  <a:solidFill>
                    <a:srgbClr val="FFFF00"/>
                  </a:solidFill>
                </a:endParaRPr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sz="1600" dirty="0"/>
              </a:p>
            </p:txBody>
          </p:sp>
        </mc:Choice>
        <mc:Fallback>
          <p:sp>
            <p:nvSpPr>
              <p:cNvPr id="8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3787070"/>
                <a:ext cx="8229600" cy="2636912"/>
              </a:xfrm>
              <a:blipFill>
                <a:blip r:embed="rId2"/>
                <a:stretch>
                  <a:fillRect t="-3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52369" y="6407944"/>
            <a:ext cx="1260160" cy="365760"/>
          </a:xfrm>
        </p:spPr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1931" y="6407944"/>
            <a:ext cx="3600460" cy="365125"/>
          </a:xfrm>
        </p:spPr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/>
          <a:p>
            <a:fld id="{B9EF1883-4B30-44FD-8E2E-0F17C65D2E6A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Compare: Electron Mass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1808793"/>
            <a:ext cx="4254819" cy="130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1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r>
              <a:rPr lang="fi-FI" dirty="0" smtClean="0"/>
              <a:t>Compatible with quantum field theory</a:t>
            </a:r>
          </a:p>
          <a:p>
            <a:r>
              <a:rPr lang="fi-FI" dirty="0" smtClean="0"/>
              <a:t>Would not require any modification of the Standard Model:</a:t>
            </a:r>
            <a:br>
              <a:rPr lang="fi-FI" dirty="0" smtClean="0"/>
            </a:br>
            <a:r>
              <a:rPr lang="fi-FI" dirty="0" smtClean="0"/>
              <a:t>The theory ”knows about” magnetic charge,</a:t>
            </a:r>
            <a:br>
              <a:rPr lang="fi-FI" dirty="0" smtClean="0"/>
            </a:br>
            <a:r>
              <a:rPr lang="fi-FI" dirty="0" smtClean="0"/>
              <a:t>but none of the known particles carry it</a:t>
            </a:r>
          </a:p>
          <a:p>
            <a:r>
              <a:rPr lang="fi-FI" dirty="0" smtClean="0"/>
              <a:t>Dirac 1931: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Summary: Why monopoles?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21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573" y="3609023"/>
            <a:ext cx="5716853" cy="2295332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2771770" y="5868000"/>
            <a:ext cx="41405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72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ym typeface="Symbol"/>
              </a:rPr>
              <a:t>Strong, precisely known EM interactions</a:t>
            </a:r>
          </a:p>
          <a:p>
            <a:r>
              <a:rPr lang="en-GB" dirty="0"/>
              <a:t>Electrodynamics </a:t>
            </a:r>
            <a:r>
              <a:rPr lang="en-GB" dirty="0">
                <a:sym typeface="Symbol"/>
              </a:rPr>
              <a:t> Stable </a:t>
            </a:r>
            <a:r>
              <a:rPr lang="en-GB" dirty="0" smtClean="0">
                <a:sym typeface="Symbol"/>
              </a:rPr>
              <a:t>particles</a:t>
            </a:r>
          </a:p>
          <a:p>
            <a:r>
              <a:rPr lang="en-GB" dirty="0" smtClean="0">
                <a:sym typeface="Symbol"/>
              </a:rPr>
              <a:t>Interaction </a:t>
            </a:r>
            <a:r>
              <a:rPr lang="en-GB" dirty="0" smtClean="0">
                <a:sym typeface="Symbol"/>
              </a:rPr>
              <a:t>with charged fermions depends on core structure (</a:t>
            </a:r>
            <a:r>
              <a:rPr lang="en-GB" dirty="0" err="1" smtClean="0">
                <a:sym typeface="Symbol"/>
              </a:rPr>
              <a:t>Rubakov</a:t>
            </a:r>
            <a:r>
              <a:rPr lang="en-GB" dirty="0" smtClean="0">
                <a:sym typeface="Symbol"/>
              </a:rPr>
              <a:t>, Callan 1981)</a:t>
            </a:r>
          </a:p>
          <a:p>
            <a:pPr lvl="1"/>
            <a:r>
              <a:rPr lang="en-GB" dirty="0" smtClean="0">
                <a:sym typeface="Symbol"/>
              </a:rPr>
              <a:t>Cross section not suppressed by monopole mass</a:t>
            </a:r>
          </a:p>
          <a:p>
            <a:pPr lvl="1"/>
            <a:r>
              <a:rPr lang="en-GB" dirty="0">
                <a:sym typeface="Symbol"/>
              </a:rPr>
              <a:t>Some GUT monopole catalyse proton </a:t>
            </a:r>
            <a:r>
              <a:rPr lang="en-GB" dirty="0" smtClean="0">
                <a:sym typeface="Symbol"/>
              </a:rPr>
              <a:t>decay</a:t>
            </a:r>
            <a:endParaRPr lang="en-GB" dirty="0" smtClean="0">
              <a:sym typeface="Symbol"/>
            </a:endParaRPr>
          </a:p>
          <a:p>
            <a:r>
              <a:rPr lang="en-GB" dirty="0" smtClean="0">
                <a:sym typeface="Symbol"/>
              </a:rPr>
              <a:t>Properties </a:t>
            </a:r>
            <a:r>
              <a:rPr lang="en-GB" dirty="0">
                <a:sym typeface="Symbol"/>
              </a:rPr>
              <a:t>related to beyond the SM physics:</a:t>
            </a:r>
          </a:p>
          <a:p>
            <a:pPr lvl="1"/>
            <a:r>
              <a:rPr lang="en-GB" dirty="0">
                <a:sym typeface="Symbol"/>
              </a:rPr>
              <a:t>Unification of forces</a:t>
            </a:r>
          </a:p>
          <a:p>
            <a:pPr lvl="1"/>
            <a:r>
              <a:rPr lang="en-GB" dirty="0">
                <a:sym typeface="Symbol"/>
              </a:rPr>
              <a:t>Fundamental properties of electromagnetism</a:t>
            </a:r>
          </a:p>
          <a:p>
            <a:pPr marL="393192" lvl="1" indent="0">
              <a:buNone/>
            </a:pPr>
            <a:endParaRPr lang="en-GB" dirty="0" smtClean="0">
              <a:sym typeface="Symbol"/>
            </a:endParaRPr>
          </a:p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Probes of New Physics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51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movie-highres-1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53798" y="1222308"/>
            <a:ext cx="3988363" cy="3969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255329" cy="4525963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Hot Big Bang:</a:t>
                </a:r>
                <a:br>
                  <a:rPr lang="en-GB" dirty="0" smtClean="0"/>
                </a:br>
                <a:r>
                  <a:rPr lang="en-GB" dirty="0" smtClean="0"/>
                  <a:t>GUT symmetry breaks</a:t>
                </a:r>
                <a:br>
                  <a:rPr lang="en-GB" dirty="0" smtClean="0"/>
                </a:br>
                <a:r>
                  <a:rPr lang="en-GB" dirty="0" smtClean="0"/>
                  <a:t>in a phase transition</a:t>
                </a:r>
              </a:p>
              <a:p>
                <a:r>
                  <a:rPr lang="en-GB" dirty="0" smtClean="0"/>
                  <a:t>The Higgs field chooses </a:t>
                </a:r>
                <a:br>
                  <a:rPr lang="en-GB" dirty="0" smtClean="0"/>
                </a:br>
                <a:r>
                  <a:rPr lang="en-GB" dirty="0" smtClean="0"/>
                  <a:t>a direction randomly</a:t>
                </a:r>
              </a:p>
              <a:p>
                <a:r>
                  <a:rPr lang="en-GB" dirty="0" smtClean="0"/>
                  <a:t>Kibble (1976):</a:t>
                </a:r>
                <a:r>
                  <a:rPr lang="en-GB" dirty="0"/>
                  <a:t/>
                </a:r>
                <a:br>
                  <a:rPr lang="en-GB" dirty="0"/>
                </a:br>
                <a:r>
                  <a:rPr lang="en-GB" dirty="0" smtClean="0"/>
                  <a:t>Monopoles form, </a:t>
                </a:r>
                <a:br>
                  <a:rPr lang="en-GB" dirty="0" smtClean="0"/>
                </a:br>
                <a:r>
                  <a:rPr lang="en-GB" dirty="0" smtClean="0"/>
                  <a:t>at least one per horizon volume</a:t>
                </a:r>
                <a:br>
                  <a:rPr lang="en-GB" dirty="0" smtClean="0"/>
                </a:br>
                <a:r>
                  <a:rPr lang="en-GB" dirty="0"/>
                  <a:t>→</a:t>
                </a: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</a:rPr>
                          <m:t>mon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~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𝐻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−3</m:t>
                        </m:r>
                      </m:sup>
                    </m:sSup>
                  </m:oMath>
                </a14:m>
                <a:endParaRPr lang="en-GB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55329" cy="4525963"/>
              </a:xfrm>
              <a:blipFill>
                <a:blip r:embed="rId5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Cosmic Monopoles</a:t>
            </a:r>
            <a:endParaRPr lang="en-GB" dirty="0"/>
          </a:p>
        </p:txBody>
      </p:sp>
      <p:pic>
        <p:nvPicPr>
          <p:cNvPr id="6" name="Content Placeholder 6" descr="Arrow_JP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2046" y="1502183"/>
            <a:ext cx="3636413" cy="252528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4822641" y="1711571"/>
            <a:ext cx="4134706" cy="3770999"/>
            <a:chOff x="4173758" y="2447373"/>
            <a:chExt cx="4134706" cy="3770999"/>
          </a:xfrm>
        </p:grpSpPr>
        <p:sp>
          <p:nvSpPr>
            <p:cNvPr id="10" name="Rectangle 5"/>
            <p:cNvSpPr/>
            <p:nvPr/>
          </p:nvSpPr>
          <p:spPr>
            <a:xfrm>
              <a:off x="4173758" y="2447373"/>
              <a:ext cx="2180984" cy="2093938"/>
            </a:xfrm>
            <a:custGeom>
              <a:avLst/>
              <a:gdLst>
                <a:gd name="connsiteX0" fmla="*/ 0 w 1808824"/>
                <a:gd name="connsiteY0" fmla="*/ 0 h 1584176"/>
                <a:gd name="connsiteX1" fmla="*/ 1808824 w 1808824"/>
                <a:gd name="connsiteY1" fmla="*/ 0 h 1584176"/>
                <a:gd name="connsiteX2" fmla="*/ 1808824 w 1808824"/>
                <a:gd name="connsiteY2" fmla="*/ 1584176 h 1584176"/>
                <a:gd name="connsiteX3" fmla="*/ 0 w 1808824"/>
                <a:gd name="connsiteY3" fmla="*/ 1584176 h 1584176"/>
                <a:gd name="connsiteX4" fmla="*/ 0 w 1808824"/>
                <a:gd name="connsiteY4" fmla="*/ 0 h 1584176"/>
                <a:gd name="connsiteX0" fmla="*/ 141667 w 1808824"/>
                <a:gd name="connsiteY0" fmla="*/ 180304 h 1584176"/>
                <a:gd name="connsiteX1" fmla="*/ 1808824 w 1808824"/>
                <a:gd name="connsiteY1" fmla="*/ 0 h 1584176"/>
                <a:gd name="connsiteX2" fmla="*/ 1808824 w 1808824"/>
                <a:gd name="connsiteY2" fmla="*/ 1584176 h 1584176"/>
                <a:gd name="connsiteX3" fmla="*/ 0 w 1808824"/>
                <a:gd name="connsiteY3" fmla="*/ 1584176 h 1584176"/>
                <a:gd name="connsiteX4" fmla="*/ 141667 w 1808824"/>
                <a:gd name="connsiteY4" fmla="*/ 180304 h 1584176"/>
                <a:gd name="connsiteX0" fmla="*/ 141667 w 1808824"/>
                <a:gd name="connsiteY0" fmla="*/ 180304 h 1584176"/>
                <a:gd name="connsiteX1" fmla="*/ 1808824 w 1808824"/>
                <a:gd name="connsiteY1" fmla="*/ 0 h 1584176"/>
                <a:gd name="connsiteX2" fmla="*/ 1680035 w 1808824"/>
                <a:gd name="connsiteY2" fmla="*/ 1442509 h 1584176"/>
                <a:gd name="connsiteX3" fmla="*/ 0 w 1808824"/>
                <a:gd name="connsiteY3" fmla="*/ 1584176 h 1584176"/>
                <a:gd name="connsiteX4" fmla="*/ 141667 w 1808824"/>
                <a:gd name="connsiteY4" fmla="*/ 180304 h 1584176"/>
                <a:gd name="connsiteX0" fmla="*/ 141667 w 1808824"/>
                <a:gd name="connsiteY0" fmla="*/ 180304 h 1584176"/>
                <a:gd name="connsiteX1" fmla="*/ 1082416 w 1808824"/>
                <a:gd name="connsiteY1" fmla="*/ 45947 h 1584176"/>
                <a:gd name="connsiteX2" fmla="*/ 1808824 w 1808824"/>
                <a:gd name="connsiteY2" fmla="*/ 0 h 1584176"/>
                <a:gd name="connsiteX3" fmla="*/ 1680035 w 1808824"/>
                <a:gd name="connsiteY3" fmla="*/ 1442509 h 1584176"/>
                <a:gd name="connsiteX4" fmla="*/ 0 w 1808824"/>
                <a:gd name="connsiteY4" fmla="*/ 1584176 h 1584176"/>
                <a:gd name="connsiteX5" fmla="*/ 141667 w 1808824"/>
                <a:gd name="connsiteY5" fmla="*/ 180304 h 1584176"/>
                <a:gd name="connsiteX0" fmla="*/ 141667 w 1808824"/>
                <a:gd name="connsiteY0" fmla="*/ 404814 h 1808686"/>
                <a:gd name="connsiteX1" fmla="*/ 850596 w 1808824"/>
                <a:gd name="connsiteY1" fmla="*/ 0 h 1808686"/>
                <a:gd name="connsiteX2" fmla="*/ 1808824 w 1808824"/>
                <a:gd name="connsiteY2" fmla="*/ 224510 h 1808686"/>
                <a:gd name="connsiteX3" fmla="*/ 1680035 w 1808824"/>
                <a:gd name="connsiteY3" fmla="*/ 1667019 h 1808686"/>
                <a:gd name="connsiteX4" fmla="*/ 0 w 1808824"/>
                <a:gd name="connsiteY4" fmla="*/ 1808686 h 1808686"/>
                <a:gd name="connsiteX5" fmla="*/ 141667 w 1808824"/>
                <a:gd name="connsiteY5" fmla="*/ 404814 h 1808686"/>
                <a:gd name="connsiteX0" fmla="*/ 141667 w 1808824"/>
                <a:gd name="connsiteY0" fmla="*/ 404814 h 1808686"/>
                <a:gd name="connsiteX1" fmla="*/ 850596 w 1808824"/>
                <a:gd name="connsiteY1" fmla="*/ 0 h 1808686"/>
                <a:gd name="connsiteX2" fmla="*/ 1808824 w 1808824"/>
                <a:gd name="connsiteY2" fmla="*/ 224510 h 1808686"/>
                <a:gd name="connsiteX3" fmla="*/ 1713481 w 1808824"/>
                <a:gd name="connsiteY3" fmla="*/ 965917 h 1808686"/>
                <a:gd name="connsiteX4" fmla="*/ 1680035 w 1808824"/>
                <a:gd name="connsiteY4" fmla="*/ 1667019 h 1808686"/>
                <a:gd name="connsiteX5" fmla="*/ 0 w 1808824"/>
                <a:gd name="connsiteY5" fmla="*/ 1808686 h 1808686"/>
                <a:gd name="connsiteX6" fmla="*/ 141667 w 1808824"/>
                <a:gd name="connsiteY6" fmla="*/ 404814 h 1808686"/>
                <a:gd name="connsiteX0" fmla="*/ 141667 w 2022574"/>
                <a:gd name="connsiteY0" fmla="*/ 404814 h 1808686"/>
                <a:gd name="connsiteX1" fmla="*/ 850596 w 2022574"/>
                <a:gd name="connsiteY1" fmla="*/ 0 h 1808686"/>
                <a:gd name="connsiteX2" fmla="*/ 1808824 w 2022574"/>
                <a:gd name="connsiteY2" fmla="*/ 224510 h 1808686"/>
                <a:gd name="connsiteX3" fmla="*/ 2022574 w 2022574"/>
                <a:gd name="connsiteY3" fmla="*/ 1004553 h 1808686"/>
                <a:gd name="connsiteX4" fmla="*/ 1680035 w 2022574"/>
                <a:gd name="connsiteY4" fmla="*/ 1667019 h 1808686"/>
                <a:gd name="connsiteX5" fmla="*/ 0 w 2022574"/>
                <a:gd name="connsiteY5" fmla="*/ 1808686 h 1808686"/>
                <a:gd name="connsiteX6" fmla="*/ 141667 w 2022574"/>
                <a:gd name="connsiteY6" fmla="*/ 404814 h 1808686"/>
                <a:gd name="connsiteX0" fmla="*/ 141667 w 2022574"/>
                <a:gd name="connsiteY0" fmla="*/ 404814 h 1808686"/>
                <a:gd name="connsiteX1" fmla="*/ 850596 w 2022574"/>
                <a:gd name="connsiteY1" fmla="*/ 0 h 1808686"/>
                <a:gd name="connsiteX2" fmla="*/ 1808824 w 2022574"/>
                <a:gd name="connsiteY2" fmla="*/ 224510 h 1808686"/>
                <a:gd name="connsiteX3" fmla="*/ 2022574 w 2022574"/>
                <a:gd name="connsiteY3" fmla="*/ 1004553 h 1808686"/>
                <a:gd name="connsiteX4" fmla="*/ 1680035 w 2022574"/>
                <a:gd name="connsiteY4" fmla="*/ 1667019 h 1808686"/>
                <a:gd name="connsiteX5" fmla="*/ 992264 w 2022574"/>
                <a:gd name="connsiteY5" fmla="*/ 1738649 h 1808686"/>
                <a:gd name="connsiteX6" fmla="*/ 0 w 2022574"/>
                <a:gd name="connsiteY6" fmla="*/ 1808686 h 1808686"/>
                <a:gd name="connsiteX7" fmla="*/ 141667 w 2022574"/>
                <a:gd name="connsiteY7" fmla="*/ 404814 h 1808686"/>
                <a:gd name="connsiteX0" fmla="*/ 141667 w 2022574"/>
                <a:gd name="connsiteY0" fmla="*/ 404814 h 2047742"/>
                <a:gd name="connsiteX1" fmla="*/ 850596 w 2022574"/>
                <a:gd name="connsiteY1" fmla="*/ 0 h 2047742"/>
                <a:gd name="connsiteX2" fmla="*/ 1808824 w 2022574"/>
                <a:gd name="connsiteY2" fmla="*/ 224510 h 2047742"/>
                <a:gd name="connsiteX3" fmla="*/ 2022574 w 2022574"/>
                <a:gd name="connsiteY3" fmla="*/ 1004553 h 2047742"/>
                <a:gd name="connsiteX4" fmla="*/ 1680035 w 2022574"/>
                <a:gd name="connsiteY4" fmla="*/ 1667019 h 2047742"/>
                <a:gd name="connsiteX5" fmla="*/ 992264 w 2022574"/>
                <a:gd name="connsiteY5" fmla="*/ 2047742 h 2047742"/>
                <a:gd name="connsiteX6" fmla="*/ 0 w 2022574"/>
                <a:gd name="connsiteY6" fmla="*/ 1808686 h 2047742"/>
                <a:gd name="connsiteX7" fmla="*/ 141667 w 2022574"/>
                <a:gd name="connsiteY7" fmla="*/ 404814 h 2047742"/>
                <a:gd name="connsiteX0" fmla="*/ 141667 w 2022574"/>
                <a:gd name="connsiteY0" fmla="*/ 404814 h 2047742"/>
                <a:gd name="connsiteX1" fmla="*/ 850596 w 2022574"/>
                <a:gd name="connsiteY1" fmla="*/ 0 h 2047742"/>
                <a:gd name="connsiteX2" fmla="*/ 1808824 w 2022574"/>
                <a:gd name="connsiteY2" fmla="*/ 224510 h 2047742"/>
                <a:gd name="connsiteX3" fmla="*/ 2022574 w 2022574"/>
                <a:gd name="connsiteY3" fmla="*/ 1004553 h 2047742"/>
                <a:gd name="connsiteX4" fmla="*/ 1680035 w 2022574"/>
                <a:gd name="connsiteY4" fmla="*/ 1667019 h 2047742"/>
                <a:gd name="connsiteX5" fmla="*/ 992264 w 2022574"/>
                <a:gd name="connsiteY5" fmla="*/ 2047742 h 2047742"/>
                <a:gd name="connsiteX6" fmla="*/ 0 w 2022574"/>
                <a:gd name="connsiteY6" fmla="*/ 1808686 h 2047742"/>
                <a:gd name="connsiteX7" fmla="*/ 90743 w 2022574"/>
                <a:gd name="connsiteY7" fmla="*/ 1133342 h 2047742"/>
                <a:gd name="connsiteX8" fmla="*/ 141667 w 2022574"/>
                <a:gd name="connsiteY8" fmla="*/ 404814 h 2047742"/>
                <a:gd name="connsiteX0" fmla="*/ 295622 w 2176529"/>
                <a:gd name="connsiteY0" fmla="*/ 404814 h 2047742"/>
                <a:gd name="connsiteX1" fmla="*/ 1004551 w 2176529"/>
                <a:gd name="connsiteY1" fmla="*/ 0 h 2047742"/>
                <a:gd name="connsiteX2" fmla="*/ 1962779 w 2176529"/>
                <a:gd name="connsiteY2" fmla="*/ 224510 h 2047742"/>
                <a:gd name="connsiteX3" fmla="*/ 2176529 w 2176529"/>
                <a:gd name="connsiteY3" fmla="*/ 1004553 h 2047742"/>
                <a:gd name="connsiteX4" fmla="*/ 1833990 w 2176529"/>
                <a:gd name="connsiteY4" fmla="*/ 1667019 h 2047742"/>
                <a:gd name="connsiteX5" fmla="*/ 1146219 w 2176529"/>
                <a:gd name="connsiteY5" fmla="*/ 2047742 h 2047742"/>
                <a:gd name="connsiteX6" fmla="*/ 153955 w 2176529"/>
                <a:gd name="connsiteY6" fmla="*/ 1808686 h 2047742"/>
                <a:gd name="connsiteX7" fmla="*/ 0 w 2176529"/>
                <a:gd name="connsiteY7" fmla="*/ 1107584 h 2047742"/>
                <a:gd name="connsiteX8" fmla="*/ 295622 w 2176529"/>
                <a:gd name="connsiteY8" fmla="*/ 404814 h 2047742"/>
                <a:gd name="connsiteX0" fmla="*/ 295622 w 2176529"/>
                <a:gd name="connsiteY0" fmla="*/ 404814 h 2047742"/>
                <a:gd name="connsiteX1" fmla="*/ 1004551 w 2176529"/>
                <a:gd name="connsiteY1" fmla="*/ 0 h 2047742"/>
                <a:gd name="connsiteX2" fmla="*/ 1962779 w 2176529"/>
                <a:gd name="connsiteY2" fmla="*/ 224510 h 2047742"/>
                <a:gd name="connsiteX3" fmla="*/ 2176529 w 2176529"/>
                <a:gd name="connsiteY3" fmla="*/ 1004553 h 2047742"/>
                <a:gd name="connsiteX4" fmla="*/ 1833990 w 2176529"/>
                <a:gd name="connsiteY4" fmla="*/ 1667019 h 2047742"/>
                <a:gd name="connsiteX5" fmla="*/ 1146219 w 2176529"/>
                <a:gd name="connsiteY5" fmla="*/ 2047742 h 2047742"/>
                <a:gd name="connsiteX6" fmla="*/ 153955 w 2176529"/>
                <a:gd name="connsiteY6" fmla="*/ 1808686 h 2047742"/>
                <a:gd name="connsiteX7" fmla="*/ 0 w 2176529"/>
                <a:gd name="connsiteY7" fmla="*/ 1107584 h 2047742"/>
                <a:gd name="connsiteX8" fmla="*/ 295622 w 2176529"/>
                <a:gd name="connsiteY8" fmla="*/ 404814 h 2047742"/>
                <a:gd name="connsiteX0" fmla="*/ 295622 w 2176529"/>
                <a:gd name="connsiteY0" fmla="*/ 416723 h 2059651"/>
                <a:gd name="connsiteX1" fmla="*/ 1004551 w 2176529"/>
                <a:gd name="connsiteY1" fmla="*/ 11909 h 2059651"/>
                <a:gd name="connsiteX2" fmla="*/ 1962779 w 2176529"/>
                <a:gd name="connsiteY2" fmla="*/ 236419 h 2059651"/>
                <a:gd name="connsiteX3" fmla="*/ 2176529 w 2176529"/>
                <a:gd name="connsiteY3" fmla="*/ 1016462 h 2059651"/>
                <a:gd name="connsiteX4" fmla="*/ 1833990 w 2176529"/>
                <a:gd name="connsiteY4" fmla="*/ 1678928 h 2059651"/>
                <a:gd name="connsiteX5" fmla="*/ 1146219 w 2176529"/>
                <a:gd name="connsiteY5" fmla="*/ 2059651 h 2059651"/>
                <a:gd name="connsiteX6" fmla="*/ 153955 w 2176529"/>
                <a:gd name="connsiteY6" fmla="*/ 1820595 h 2059651"/>
                <a:gd name="connsiteX7" fmla="*/ 0 w 2176529"/>
                <a:gd name="connsiteY7" fmla="*/ 1119493 h 2059651"/>
                <a:gd name="connsiteX8" fmla="*/ 295622 w 2176529"/>
                <a:gd name="connsiteY8" fmla="*/ 416723 h 2059651"/>
                <a:gd name="connsiteX0" fmla="*/ 295622 w 2176529"/>
                <a:gd name="connsiteY0" fmla="*/ 404843 h 2047771"/>
                <a:gd name="connsiteX1" fmla="*/ 1004551 w 2176529"/>
                <a:gd name="connsiteY1" fmla="*/ 29 h 2047771"/>
                <a:gd name="connsiteX2" fmla="*/ 1962779 w 2176529"/>
                <a:gd name="connsiteY2" fmla="*/ 224539 h 2047771"/>
                <a:gd name="connsiteX3" fmla="*/ 2176529 w 2176529"/>
                <a:gd name="connsiteY3" fmla="*/ 1004582 h 2047771"/>
                <a:gd name="connsiteX4" fmla="*/ 1833990 w 2176529"/>
                <a:gd name="connsiteY4" fmla="*/ 1667048 h 2047771"/>
                <a:gd name="connsiteX5" fmla="*/ 1146219 w 2176529"/>
                <a:gd name="connsiteY5" fmla="*/ 2047771 h 2047771"/>
                <a:gd name="connsiteX6" fmla="*/ 153955 w 2176529"/>
                <a:gd name="connsiteY6" fmla="*/ 1808715 h 2047771"/>
                <a:gd name="connsiteX7" fmla="*/ 0 w 2176529"/>
                <a:gd name="connsiteY7" fmla="*/ 1107613 h 2047771"/>
                <a:gd name="connsiteX8" fmla="*/ 295622 w 2176529"/>
                <a:gd name="connsiteY8" fmla="*/ 404843 h 2047771"/>
                <a:gd name="connsiteX0" fmla="*/ 295622 w 2176529"/>
                <a:gd name="connsiteY0" fmla="*/ 407423 h 2050351"/>
                <a:gd name="connsiteX1" fmla="*/ 1004551 w 2176529"/>
                <a:gd name="connsiteY1" fmla="*/ 2609 h 2050351"/>
                <a:gd name="connsiteX2" fmla="*/ 1962779 w 2176529"/>
                <a:gd name="connsiteY2" fmla="*/ 227119 h 2050351"/>
                <a:gd name="connsiteX3" fmla="*/ 2176529 w 2176529"/>
                <a:gd name="connsiteY3" fmla="*/ 1007162 h 2050351"/>
                <a:gd name="connsiteX4" fmla="*/ 1833990 w 2176529"/>
                <a:gd name="connsiteY4" fmla="*/ 1669628 h 2050351"/>
                <a:gd name="connsiteX5" fmla="*/ 1146219 w 2176529"/>
                <a:gd name="connsiteY5" fmla="*/ 2050351 h 2050351"/>
                <a:gd name="connsiteX6" fmla="*/ 153955 w 2176529"/>
                <a:gd name="connsiteY6" fmla="*/ 1811295 h 2050351"/>
                <a:gd name="connsiteX7" fmla="*/ 0 w 2176529"/>
                <a:gd name="connsiteY7" fmla="*/ 1110193 h 2050351"/>
                <a:gd name="connsiteX8" fmla="*/ 295622 w 2176529"/>
                <a:gd name="connsiteY8" fmla="*/ 407423 h 2050351"/>
                <a:gd name="connsiteX0" fmla="*/ 295622 w 2189313"/>
                <a:gd name="connsiteY0" fmla="*/ 407423 h 2050351"/>
                <a:gd name="connsiteX1" fmla="*/ 1004551 w 2189313"/>
                <a:gd name="connsiteY1" fmla="*/ 2609 h 2050351"/>
                <a:gd name="connsiteX2" fmla="*/ 1962779 w 2189313"/>
                <a:gd name="connsiteY2" fmla="*/ 227119 h 2050351"/>
                <a:gd name="connsiteX3" fmla="*/ 2176529 w 2189313"/>
                <a:gd name="connsiteY3" fmla="*/ 1007162 h 2050351"/>
                <a:gd name="connsiteX4" fmla="*/ 1833990 w 2189313"/>
                <a:gd name="connsiteY4" fmla="*/ 1669628 h 2050351"/>
                <a:gd name="connsiteX5" fmla="*/ 1146219 w 2189313"/>
                <a:gd name="connsiteY5" fmla="*/ 2050351 h 2050351"/>
                <a:gd name="connsiteX6" fmla="*/ 153955 w 2189313"/>
                <a:gd name="connsiteY6" fmla="*/ 1811295 h 2050351"/>
                <a:gd name="connsiteX7" fmla="*/ 0 w 2189313"/>
                <a:gd name="connsiteY7" fmla="*/ 1110193 h 2050351"/>
                <a:gd name="connsiteX8" fmla="*/ 295622 w 2189313"/>
                <a:gd name="connsiteY8" fmla="*/ 407423 h 2050351"/>
                <a:gd name="connsiteX0" fmla="*/ 295622 w 2176529"/>
                <a:gd name="connsiteY0" fmla="*/ 407423 h 2050351"/>
                <a:gd name="connsiteX1" fmla="*/ 1004551 w 2176529"/>
                <a:gd name="connsiteY1" fmla="*/ 2609 h 2050351"/>
                <a:gd name="connsiteX2" fmla="*/ 1962779 w 2176529"/>
                <a:gd name="connsiteY2" fmla="*/ 227119 h 2050351"/>
                <a:gd name="connsiteX3" fmla="*/ 2176529 w 2176529"/>
                <a:gd name="connsiteY3" fmla="*/ 1007162 h 2050351"/>
                <a:gd name="connsiteX4" fmla="*/ 1833990 w 2176529"/>
                <a:gd name="connsiteY4" fmla="*/ 1669628 h 2050351"/>
                <a:gd name="connsiteX5" fmla="*/ 1146219 w 2176529"/>
                <a:gd name="connsiteY5" fmla="*/ 2050351 h 2050351"/>
                <a:gd name="connsiteX6" fmla="*/ 153955 w 2176529"/>
                <a:gd name="connsiteY6" fmla="*/ 1811295 h 2050351"/>
                <a:gd name="connsiteX7" fmla="*/ 0 w 2176529"/>
                <a:gd name="connsiteY7" fmla="*/ 1110193 h 2050351"/>
                <a:gd name="connsiteX8" fmla="*/ 295622 w 2176529"/>
                <a:gd name="connsiteY8" fmla="*/ 407423 h 2050351"/>
                <a:gd name="connsiteX0" fmla="*/ 295622 w 2176529"/>
                <a:gd name="connsiteY0" fmla="*/ 407423 h 2089450"/>
                <a:gd name="connsiteX1" fmla="*/ 1004551 w 2176529"/>
                <a:gd name="connsiteY1" fmla="*/ 2609 h 2089450"/>
                <a:gd name="connsiteX2" fmla="*/ 1962779 w 2176529"/>
                <a:gd name="connsiteY2" fmla="*/ 227119 h 2089450"/>
                <a:gd name="connsiteX3" fmla="*/ 2176529 w 2176529"/>
                <a:gd name="connsiteY3" fmla="*/ 1007162 h 2089450"/>
                <a:gd name="connsiteX4" fmla="*/ 1833990 w 2176529"/>
                <a:gd name="connsiteY4" fmla="*/ 1669628 h 2089450"/>
                <a:gd name="connsiteX5" fmla="*/ 1146219 w 2176529"/>
                <a:gd name="connsiteY5" fmla="*/ 2050351 h 2089450"/>
                <a:gd name="connsiteX6" fmla="*/ 153955 w 2176529"/>
                <a:gd name="connsiteY6" fmla="*/ 1811295 h 2089450"/>
                <a:gd name="connsiteX7" fmla="*/ 0 w 2176529"/>
                <a:gd name="connsiteY7" fmla="*/ 1110193 h 2089450"/>
                <a:gd name="connsiteX8" fmla="*/ 295622 w 2176529"/>
                <a:gd name="connsiteY8" fmla="*/ 407423 h 2089450"/>
                <a:gd name="connsiteX0" fmla="*/ 295622 w 2176529"/>
                <a:gd name="connsiteY0" fmla="*/ 407423 h 2057103"/>
                <a:gd name="connsiteX1" fmla="*/ 1004551 w 2176529"/>
                <a:gd name="connsiteY1" fmla="*/ 2609 h 2057103"/>
                <a:gd name="connsiteX2" fmla="*/ 1962779 w 2176529"/>
                <a:gd name="connsiteY2" fmla="*/ 227119 h 2057103"/>
                <a:gd name="connsiteX3" fmla="*/ 2176529 w 2176529"/>
                <a:gd name="connsiteY3" fmla="*/ 1007162 h 2057103"/>
                <a:gd name="connsiteX4" fmla="*/ 1833990 w 2176529"/>
                <a:gd name="connsiteY4" fmla="*/ 1669628 h 2057103"/>
                <a:gd name="connsiteX5" fmla="*/ 1146219 w 2176529"/>
                <a:gd name="connsiteY5" fmla="*/ 2050351 h 2057103"/>
                <a:gd name="connsiteX6" fmla="*/ 153955 w 2176529"/>
                <a:gd name="connsiteY6" fmla="*/ 1811295 h 2057103"/>
                <a:gd name="connsiteX7" fmla="*/ 0 w 2176529"/>
                <a:gd name="connsiteY7" fmla="*/ 1110193 h 2057103"/>
                <a:gd name="connsiteX8" fmla="*/ 295622 w 2176529"/>
                <a:gd name="connsiteY8" fmla="*/ 407423 h 2057103"/>
                <a:gd name="connsiteX0" fmla="*/ 304545 w 2185452"/>
                <a:gd name="connsiteY0" fmla="*/ 407423 h 2057103"/>
                <a:gd name="connsiteX1" fmla="*/ 1013474 w 2185452"/>
                <a:gd name="connsiteY1" fmla="*/ 2609 h 2057103"/>
                <a:gd name="connsiteX2" fmla="*/ 1971702 w 2185452"/>
                <a:gd name="connsiteY2" fmla="*/ 227119 h 2057103"/>
                <a:gd name="connsiteX3" fmla="*/ 2185452 w 2185452"/>
                <a:gd name="connsiteY3" fmla="*/ 1007162 h 2057103"/>
                <a:gd name="connsiteX4" fmla="*/ 1842913 w 2185452"/>
                <a:gd name="connsiteY4" fmla="*/ 1669628 h 2057103"/>
                <a:gd name="connsiteX5" fmla="*/ 1155142 w 2185452"/>
                <a:gd name="connsiteY5" fmla="*/ 2050351 h 2057103"/>
                <a:gd name="connsiteX6" fmla="*/ 162878 w 2185452"/>
                <a:gd name="connsiteY6" fmla="*/ 1811295 h 2057103"/>
                <a:gd name="connsiteX7" fmla="*/ 8923 w 2185452"/>
                <a:gd name="connsiteY7" fmla="*/ 1110193 h 2057103"/>
                <a:gd name="connsiteX8" fmla="*/ 304545 w 2185452"/>
                <a:gd name="connsiteY8" fmla="*/ 407423 h 2057103"/>
                <a:gd name="connsiteX0" fmla="*/ 298418 w 2179325"/>
                <a:gd name="connsiteY0" fmla="*/ 407423 h 2057103"/>
                <a:gd name="connsiteX1" fmla="*/ 1007347 w 2179325"/>
                <a:gd name="connsiteY1" fmla="*/ 2609 h 2057103"/>
                <a:gd name="connsiteX2" fmla="*/ 1965575 w 2179325"/>
                <a:gd name="connsiteY2" fmla="*/ 227119 h 2057103"/>
                <a:gd name="connsiteX3" fmla="*/ 2179325 w 2179325"/>
                <a:gd name="connsiteY3" fmla="*/ 1007162 h 2057103"/>
                <a:gd name="connsiteX4" fmla="*/ 1836786 w 2179325"/>
                <a:gd name="connsiteY4" fmla="*/ 1669628 h 2057103"/>
                <a:gd name="connsiteX5" fmla="*/ 1149015 w 2179325"/>
                <a:gd name="connsiteY5" fmla="*/ 2050351 h 2057103"/>
                <a:gd name="connsiteX6" fmla="*/ 156751 w 2179325"/>
                <a:gd name="connsiteY6" fmla="*/ 1811295 h 2057103"/>
                <a:gd name="connsiteX7" fmla="*/ 2796 w 2179325"/>
                <a:gd name="connsiteY7" fmla="*/ 1110193 h 2057103"/>
                <a:gd name="connsiteX8" fmla="*/ 298418 w 2179325"/>
                <a:gd name="connsiteY8" fmla="*/ 407423 h 2057103"/>
                <a:gd name="connsiteX0" fmla="*/ 298418 w 2179325"/>
                <a:gd name="connsiteY0" fmla="*/ 407423 h 2057103"/>
                <a:gd name="connsiteX1" fmla="*/ 1007347 w 2179325"/>
                <a:gd name="connsiteY1" fmla="*/ 2609 h 2057103"/>
                <a:gd name="connsiteX2" fmla="*/ 1965575 w 2179325"/>
                <a:gd name="connsiteY2" fmla="*/ 227119 h 2057103"/>
                <a:gd name="connsiteX3" fmla="*/ 2179325 w 2179325"/>
                <a:gd name="connsiteY3" fmla="*/ 1007162 h 2057103"/>
                <a:gd name="connsiteX4" fmla="*/ 1836786 w 2179325"/>
                <a:gd name="connsiteY4" fmla="*/ 1669628 h 2057103"/>
                <a:gd name="connsiteX5" fmla="*/ 1149015 w 2179325"/>
                <a:gd name="connsiteY5" fmla="*/ 2050351 h 2057103"/>
                <a:gd name="connsiteX6" fmla="*/ 156751 w 2179325"/>
                <a:gd name="connsiteY6" fmla="*/ 1811295 h 2057103"/>
                <a:gd name="connsiteX7" fmla="*/ 2796 w 2179325"/>
                <a:gd name="connsiteY7" fmla="*/ 1110193 h 2057103"/>
                <a:gd name="connsiteX8" fmla="*/ 298418 w 2179325"/>
                <a:gd name="connsiteY8" fmla="*/ 407423 h 2057103"/>
                <a:gd name="connsiteX0" fmla="*/ 298418 w 2179325"/>
                <a:gd name="connsiteY0" fmla="*/ 407423 h 2093938"/>
                <a:gd name="connsiteX1" fmla="*/ 1007347 w 2179325"/>
                <a:gd name="connsiteY1" fmla="*/ 2609 h 2093938"/>
                <a:gd name="connsiteX2" fmla="*/ 1965575 w 2179325"/>
                <a:gd name="connsiteY2" fmla="*/ 227119 h 2093938"/>
                <a:gd name="connsiteX3" fmla="*/ 2179325 w 2179325"/>
                <a:gd name="connsiteY3" fmla="*/ 1007162 h 2093938"/>
                <a:gd name="connsiteX4" fmla="*/ 1836786 w 2179325"/>
                <a:gd name="connsiteY4" fmla="*/ 1669628 h 2093938"/>
                <a:gd name="connsiteX5" fmla="*/ 1149015 w 2179325"/>
                <a:gd name="connsiteY5" fmla="*/ 2050351 h 2093938"/>
                <a:gd name="connsiteX6" fmla="*/ 156751 w 2179325"/>
                <a:gd name="connsiteY6" fmla="*/ 1811295 h 2093938"/>
                <a:gd name="connsiteX7" fmla="*/ 2796 w 2179325"/>
                <a:gd name="connsiteY7" fmla="*/ 1110193 h 2093938"/>
                <a:gd name="connsiteX8" fmla="*/ 298418 w 2179325"/>
                <a:gd name="connsiteY8" fmla="*/ 407423 h 2093938"/>
                <a:gd name="connsiteX0" fmla="*/ 298418 w 2179325"/>
                <a:gd name="connsiteY0" fmla="*/ 407423 h 2093938"/>
                <a:gd name="connsiteX1" fmla="*/ 1007347 w 2179325"/>
                <a:gd name="connsiteY1" fmla="*/ 2609 h 2093938"/>
                <a:gd name="connsiteX2" fmla="*/ 1965575 w 2179325"/>
                <a:gd name="connsiteY2" fmla="*/ 227119 h 2093938"/>
                <a:gd name="connsiteX3" fmla="*/ 2179325 w 2179325"/>
                <a:gd name="connsiteY3" fmla="*/ 1007162 h 2093938"/>
                <a:gd name="connsiteX4" fmla="*/ 1836786 w 2179325"/>
                <a:gd name="connsiteY4" fmla="*/ 1669628 h 2093938"/>
                <a:gd name="connsiteX5" fmla="*/ 1149015 w 2179325"/>
                <a:gd name="connsiteY5" fmla="*/ 2050351 h 2093938"/>
                <a:gd name="connsiteX6" fmla="*/ 156751 w 2179325"/>
                <a:gd name="connsiteY6" fmla="*/ 1811295 h 2093938"/>
                <a:gd name="connsiteX7" fmla="*/ 2796 w 2179325"/>
                <a:gd name="connsiteY7" fmla="*/ 1110193 h 2093938"/>
                <a:gd name="connsiteX8" fmla="*/ 298418 w 2179325"/>
                <a:gd name="connsiteY8" fmla="*/ 407423 h 2093938"/>
                <a:gd name="connsiteX0" fmla="*/ 298418 w 2180984"/>
                <a:gd name="connsiteY0" fmla="*/ 407423 h 2093938"/>
                <a:gd name="connsiteX1" fmla="*/ 1007347 w 2180984"/>
                <a:gd name="connsiteY1" fmla="*/ 2609 h 2093938"/>
                <a:gd name="connsiteX2" fmla="*/ 1965575 w 2180984"/>
                <a:gd name="connsiteY2" fmla="*/ 227119 h 2093938"/>
                <a:gd name="connsiteX3" fmla="*/ 2179325 w 2180984"/>
                <a:gd name="connsiteY3" fmla="*/ 1007162 h 2093938"/>
                <a:gd name="connsiteX4" fmla="*/ 1836786 w 2180984"/>
                <a:gd name="connsiteY4" fmla="*/ 1669628 h 2093938"/>
                <a:gd name="connsiteX5" fmla="*/ 1149015 w 2180984"/>
                <a:gd name="connsiteY5" fmla="*/ 2050351 h 2093938"/>
                <a:gd name="connsiteX6" fmla="*/ 156751 w 2180984"/>
                <a:gd name="connsiteY6" fmla="*/ 1811295 h 2093938"/>
                <a:gd name="connsiteX7" fmla="*/ 2796 w 2180984"/>
                <a:gd name="connsiteY7" fmla="*/ 1110193 h 2093938"/>
                <a:gd name="connsiteX8" fmla="*/ 298418 w 2180984"/>
                <a:gd name="connsiteY8" fmla="*/ 407423 h 2093938"/>
                <a:gd name="connsiteX0" fmla="*/ 298418 w 2180984"/>
                <a:gd name="connsiteY0" fmla="*/ 407423 h 2093938"/>
                <a:gd name="connsiteX1" fmla="*/ 1007347 w 2180984"/>
                <a:gd name="connsiteY1" fmla="*/ 2609 h 2093938"/>
                <a:gd name="connsiteX2" fmla="*/ 1965575 w 2180984"/>
                <a:gd name="connsiteY2" fmla="*/ 227119 h 2093938"/>
                <a:gd name="connsiteX3" fmla="*/ 2179325 w 2180984"/>
                <a:gd name="connsiteY3" fmla="*/ 1007162 h 2093938"/>
                <a:gd name="connsiteX4" fmla="*/ 1836786 w 2180984"/>
                <a:gd name="connsiteY4" fmla="*/ 1669628 h 2093938"/>
                <a:gd name="connsiteX5" fmla="*/ 1149015 w 2180984"/>
                <a:gd name="connsiteY5" fmla="*/ 2050351 h 2093938"/>
                <a:gd name="connsiteX6" fmla="*/ 156751 w 2180984"/>
                <a:gd name="connsiteY6" fmla="*/ 1811295 h 2093938"/>
                <a:gd name="connsiteX7" fmla="*/ 2796 w 2180984"/>
                <a:gd name="connsiteY7" fmla="*/ 1110193 h 2093938"/>
                <a:gd name="connsiteX8" fmla="*/ 298418 w 2180984"/>
                <a:gd name="connsiteY8" fmla="*/ 407423 h 209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80984" h="2093938">
                  <a:moveTo>
                    <a:pt x="298418" y="407423"/>
                  </a:moveTo>
                  <a:cubicBezTo>
                    <a:pt x="465843" y="222826"/>
                    <a:pt x="687938" y="5045"/>
                    <a:pt x="1007347" y="2609"/>
                  </a:cubicBezTo>
                  <a:cubicBezTo>
                    <a:pt x="1326756" y="173"/>
                    <a:pt x="1804173" y="-32895"/>
                    <a:pt x="1965575" y="227119"/>
                  </a:cubicBezTo>
                  <a:cubicBezTo>
                    <a:pt x="2126977" y="487133"/>
                    <a:pt x="2159591" y="747148"/>
                    <a:pt x="2179325" y="1007162"/>
                  </a:cubicBezTo>
                  <a:cubicBezTo>
                    <a:pt x="2199059" y="1267176"/>
                    <a:pt x="2040285" y="1491205"/>
                    <a:pt x="1836786" y="1669628"/>
                  </a:cubicBezTo>
                  <a:cubicBezTo>
                    <a:pt x="1633287" y="1848051"/>
                    <a:pt x="1416142" y="1936588"/>
                    <a:pt x="1149015" y="2050351"/>
                  </a:cubicBezTo>
                  <a:cubicBezTo>
                    <a:pt x="881888" y="2164114"/>
                    <a:pt x="311100" y="2044996"/>
                    <a:pt x="156751" y="1811295"/>
                  </a:cubicBezTo>
                  <a:cubicBezTo>
                    <a:pt x="2402" y="1577594"/>
                    <a:pt x="28356" y="1395409"/>
                    <a:pt x="2796" y="1110193"/>
                  </a:cubicBezTo>
                  <a:cubicBezTo>
                    <a:pt x="-22764" y="824977"/>
                    <a:pt x="130993" y="592020"/>
                    <a:pt x="298418" y="407423"/>
                  </a:cubicBezTo>
                  <a:close/>
                </a:path>
              </a:pathLst>
            </a:custGeom>
            <a:effectLst>
              <a:softEdge rad="342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 flipV="1">
              <a:off x="5012222" y="3178548"/>
              <a:ext cx="504056" cy="4320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5"/>
            <p:cNvSpPr/>
            <p:nvPr/>
          </p:nvSpPr>
          <p:spPr>
            <a:xfrm>
              <a:off x="6166242" y="2839184"/>
              <a:ext cx="2142222" cy="2051416"/>
            </a:xfrm>
            <a:custGeom>
              <a:avLst/>
              <a:gdLst>
                <a:gd name="connsiteX0" fmla="*/ 0 w 1808824"/>
                <a:gd name="connsiteY0" fmla="*/ 0 h 1584176"/>
                <a:gd name="connsiteX1" fmla="*/ 1808824 w 1808824"/>
                <a:gd name="connsiteY1" fmla="*/ 0 h 1584176"/>
                <a:gd name="connsiteX2" fmla="*/ 1808824 w 1808824"/>
                <a:gd name="connsiteY2" fmla="*/ 1584176 h 1584176"/>
                <a:gd name="connsiteX3" fmla="*/ 0 w 1808824"/>
                <a:gd name="connsiteY3" fmla="*/ 1584176 h 1584176"/>
                <a:gd name="connsiteX4" fmla="*/ 0 w 1808824"/>
                <a:gd name="connsiteY4" fmla="*/ 0 h 1584176"/>
                <a:gd name="connsiteX0" fmla="*/ 141667 w 1808824"/>
                <a:gd name="connsiteY0" fmla="*/ 180304 h 1584176"/>
                <a:gd name="connsiteX1" fmla="*/ 1808824 w 1808824"/>
                <a:gd name="connsiteY1" fmla="*/ 0 h 1584176"/>
                <a:gd name="connsiteX2" fmla="*/ 1808824 w 1808824"/>
                <a:gd name="connsiteY2" fmla="*/ 1584176 h 1584176"/>
                <a:gd name="connsiteX3" fmla="*/ 0 w 1808824"/>
                <a:gd name="connsiteY3" fmla="*/ 1584176 h 1584176"/>
                <a:gd name="connsiteX4" fmla="*/ 141667 w 1808824"/>
                <a:gd name="connsiteY4" fmla="*/ 180304 h 1584176"/>
                <a:gd name="connsiteX0" fmla="*/ 141667 w 1808824"/>
                <a:gd name="connsiteY0" fmla="*/ 180304 h 1584176"/>
                <a:gd name="connsiteX1" fmla="*/ 1808824 w 1808824"/>
                <a:gd name="connsiteY1" fmla="*/ 0 h 1584176"/>
                <a:gd name="connsiteX2" fmla="*/ 1680035 w 1808824"/>
                <a:gd name="connsiteY2" fmla="*/ 1442509 h 1584176"/>
                <a:gd name="connsiteX3" fmla="*/ 0 w 1808824"/>
                <a:gd name="connsiteY3" fmla="*/ 1584176 h 1584176"/>
                <a:gd name="connsiteX4" fmla="*/ 141667 w 1808824"/>
                <a:gd name="connsiteY4" fmla="*/ 180304 h 1584176"/>
                <a:gd name="connsiteX0" fmla="*/ 141667 w 1808824"/>
                <a:gd name="connsiteY0" fmla="*/ 180304 h 1584176"/>
                <a:gd name="connsiteX1" fmla="*/ 1082416 w 1808824"/>
                <a:gd name="connsiteY1" fmla="*/ 45947 h 1584176"/>
                <a:gd name="connsiteX2" fmla="*/ 1808824 w 1808824"/>
                <a:gd name="connsiteY2" fmla="*/ 0 h 1584176"/>
                <a:gd name="connsiteX3" fmla="*/ 1680035 w 1808824"/>
                <a:gd name="connsiteY3" fmla="*/ 1442509 h 1584176"/>
                <a:gd name="connsiteX4" fmla="*/ 0 w 1808824"/>
                <a:gd name="connsiteY4" fmla="*/ 1584176 h 1584176"/>
                <a:gd name="connsiteX5" fmla="*/ 141667 w 1808824"/>
                <a:gd name="connsiteY5" fmla="*/ 180304 h 1584176"/>
                <a:gd name="connsiteX0" fmla="*/ 141667 w 1808824"/>
                <a:gd name="connsiteY0" fmla="*/ 404814 h 1808686"/>
                <a:gd name="connsiteX1" fmla="*/ 850596 w 1808824"/>
                <a:gd name="connsiteY1" fmla="*/ 0 h 1808686"/>
                <a:gd name="connsiteX2" fmla="*/ 1808824 w 1808824"/>
                <a:gd name="connsiteY2" fmla="*/ 224510 h 1808686"/>
                <a:gd name="connsiteX3" fmla="*/ 1680035 w 1808824"/>
                <a:gd name="connsiteY3" fmla="*/ 1667019 h 1808686"/>
                <a:gd name="connsiteX4" fmla="*/ 0 w 1808824"/>
                <a:gd name="connsiteY4" fmla="*/ 1808686 h 1808686"/>
                <a:gd name="connsiteX5" fmla="*/ 141667 w 1808824"/>
                <a:gd name="connsiteY5" fmla="*/ 404814 h 1808686"/>
                <a:gd name="connsiteX0" fmla="*/ 141667 w 1808824"/>
                <a:gd name="connsiteY0" fmla="*/ 404814 h 1808686"/>
                <a:gd name="connsiteX1" fmla="*/ 850596 w 1808824"/>
                <a:gd name="connsiteY1" fmla="*/ 0 h 1808686"/>
                <a:gd name="connsiteX2" fmla="*/ 1808824 w 1808824"/>
                <a:gd name="connsiteY2" fmla="*/ 224510 h 1808686"/>
                <a:gd name="connsiteX3" fmla="*/ 1713481 w 1808824"/>
                <a:gd name="connsiteY3" fmla="*/ 965917 h 1808686"/>
                <a:gd name="connsiteX4" fmla="*/ 1680035 w 1808824"/>
                <a:gd name="connsiteY4" fmla="*/ 1667019 h 1808686"/>
                <a:gd name="connsiteX5" fmla="*/ 0 w 1808824"/>
                <a:gd name="connsiteY5" fmla="*/ 1808686 h 1808686"/>
                <a:gd name="connsiteX6" fmla="*/ 141667 w 1808824"/>
                <a:gd name="connsiteY6" fmla="*/ 404814 h 1808686"/>
                <a:gd name="connsiteX0" fmla="*/ 141667 w 2022574"/>
                <a:gd name="connsiteY0" fmla="*/ 404814 h 1808686"/>
                <a:gd name="connsiteX1" fmla="*/ 850596 w 2022574"/>
                <a:gd name="connsiteY1" fmla="*/ 0 h 1808686"/>
                <a:gd name="connsiteX2" fmla="*/ 1808824 w 2022574"/>
                <a:gd name="connsiteY2" fmla="*/ 224510 h 1808686"/>
                <a:gd name="connsiteX3" fmla="*/ 2022574 w 2022574"/>
                <a:gd name="connsiteY3" fmla="*/ 1004553 h 1808686"/>
                <a:gd name="connsiteX4" fmla="*/ 1680035 w 2022574"/>
                <a:gd name="connsiteY4" fmla="*/ 1667019 h 1808686"/>
                <a:gd name="connsiteX5" fmla="*/ 0 w 2022574"/>
                <a:gd name="connsiteY5" fmla="*/ 1808686 h 1808686"/>
                <a:gd name="connsiteX6" fmla="*/ 141667 w 2022574"/>
                <a:gd name="connsiteY6" fmla="*/ 404814 h 1808686"/>
                <a:gd name="connsiteX0" fmla="*/ 141667 w 2022574"/>
                <a:gd name="connsiteY0" fmla="*/ 404814 h 1808686"/>
                <a:gd name="connsiteX1" fmla="*/ 850596 w 2022574"/>
                <a:gd name="connsiteY1" fmla="*/ 0 h 1808686"/>
                <a:gd name="connsiteX2" fmla="*/ 1808824 w 2022574"/>
                <a:gd name="connsiteY2" fmla="*/ 224510 h 1808686"/>
                <a:gd name="connsiteX3" fmla="*/ 2022574 w 2022574"/>
                <a:gd name="connsiteY3" fmla="*/ 1004553 h 1808686"/>
                <a:gd name="connsiteX4" fmla="*/ 1680035 w 2022574"/>
                <a:gd name="connsiteY4" fmla="*/ 1667019 h 1808686"/>
                <a:gd name="connsiteX5" fmla="*/ 992264 w 2022574"/>
                <a:gd name="connsiteY5" fmla="*/ 1738649 h 1808686"/>
                <a:gd name="connsiteX6" fmla="*/ 0 w 2022574"/>
                <a:gd name="connsiteY6" fmla="*/ 1808686 h 1808686"/>
                <a:gd name="connsiteX7" fmla="*/ 141667 w 2022574"/>
                <a:gd name="connsiteY7" fmla="*/ 404814 h 1808686"/>
                <a:gd name="connsiteX0" fmla="*/ 141667 w 2022574"/>
                <a:gd name="connsiteY0" fmla="*/ 404814 h 2047742"/>
                <a:gd name="connsiteX1" fmla="*/ 850596 w 2022574"/>
                <a:gd name="connsiteY1" fmla="*/ 0 h 2047742"/>
                <a:gd name="connsiteX2" fmla="*/ 1808824 w 2022574"/>
                <a:gd name="connsiteY2" fmla="*/ 224510 h 2047742"/>
                <a:gd name="connsiteX3" fmla="*/ 2022574 w 2022574"/>
                <a:gd name="connsiteY3" fmla="*/ 1004553 h 2047742"/>
                <a:gd name="connsiteX4" fmla="*/ 1680035 w 2022574"/>
                <a:gd name="connsiteY4" fmla="*/ 1667019 h 2047742"/>
                <a:gd name="connsiteX5" fmla="*/ 992264 w 2022574"/>
                <a:gd name="connsiteY5" fmla="*/ 2047742 h 2047742"/>
                <a:gd name="connsiteX6" fmla="*/ 0 w 2022574"/>
                <a:gd name="connsiteY6" fmla="*/ 1808686 h 2047742"/>
                <a:gd name="connsiteX7" fmla="*/ 141667 w 2022574"/>
                <a:gd name="connsiteY7" fmla="*/ 404814 h 2047742"/>
                <a:gd name="connsiteX0" fmla="*/ 141667 w 2022574"/>
                <a:gd name="connsiteY0" fmla="*/ 404814 h 2047742"/>
                <a:gd name="connsiteX1" fmla="*/ 850596 w 2022574"/>
                <a:gd name="connsiteY1" fmla="*/ 0 h 2047742"/>
                <a:gd name="connsiteX2" fmla="*/ 1808824 w 2022574"/>
                <a:gd name="connsiteY2" fmla="*/ 224510 h 2047742"/>
                <a:gd name="connsiteX3" fmla="*/ 2022574 w 2022574"/>
                <a:gd name="connsiteY3" fmla="*/ 1004553 h 2047742"/>
                <a:gd name="connsiteX4" fmla="*/ 1680035 w 2022574"/>
                <a:gd name="connsiteY4" fmla="*/ 1667019 h 2047742"/>
                <a:gd name="connsiteX5" fmla="*/ 992264 w 2022574"/>
                <a:gd name="connsiteY5" fmla="*/ 2047742 h 2047742"/>
                <a:gd name="connsiteX6" fmla="*/ 0 w 2022574"/>
                <a:gd name="connsiteY6" fmla="*/ 1808686 h 2047742"/>
                <a:gd name="connsiteX7" fmla="*/ 90743 w 2022574"/>
                <a:gd name="connsiteY7" fmla="*/ 1133342 h 2047742"/>
                <a:gd name="connsiteX8" fmla="*/ 141667 w 2022574"/>
                <a:gd name="connsiteY8" fmla="*/ 404814 h 2047742"/>
                <a:gd name="connsiteX0" fmla="*/ 295622 w 2176529"/>
                <a:gd name="connsiteY0" fmla="*/ 404814 h 2047742"/>
                <a:gd name="connsiteX1" fmla="*/ 1004551 w 2176529"/>
                <a:gd name="connsiteY1" fmla="*/ 0 h 2047742"/>
                <a:gd name="connsiteX2" fmla="*/ 1962779 w 2176529"/>
                <a:gd name="connsiteY2" fmla="*/ 224510 h 2047742"/>
                <a:gd name="connsiteX3" fmla="*/ 2176529 w 2176529"/>
                <a:gd name="connsiteY3" fmla="*/ 1004553 h 2047742"/>
                <a:gd name="connsiteX4" fmla="*/ 1833990 w 2176529"/>
                <a:gd name="connsiteY4" fmla="*/ 1667019 h 2047742"/>
                <a:gd name="connsiteX5" fmla="*/ 1146219 w 2176529"/>
                <a:gd name="connsiteY5" fmla="*/ 2047742 h 2047742"/>
                <a:gd name="connsiteX6" fmla="*/ 153955 w 2176529"/>
                <a:gd name="connsiteY6" fmla="*/ 1808686 h 2047742"/>
                <a:gd name="connsiteX7" fmla="*/ 0 w 2176529"/>
                <a:gd name="connsiteY7" fmla="*/ 1107584 h 2047742"/>
                <a:gd name="connsiteX8" fmla="*/ 295622 w 2176529"/>
                <a:gd name="connsiteY8" fmla="*/ 404814 h 2047742"/>
                <a:gd name="connsiteX0" fmla="*/ 295622 w 2176529"/>
                <a:gd name="connsiteY0" fmla="*/ 404814 h 2047742"/>
                <a:gd name="connsiteX1" fmla="*/ 1004551 w 2176529"/>
                <a:gd name="connsiteY1" fmla="*/ 0 h 2047742"/>
                <a:gd name="connsiteX2" fmla="*/ 1962779 w 2176529"/>
                <a:gd name="connsiteY2" fmla="*/ 224510 h 2047742"/>
                <a:gd name="connsiteX3" fmla="*/ 2176529 w 2176529"/>
                <a:gd name="connsiteY3" fmla="*/ 1004553 h 2047742"/>
                <a:gd name="connsiteX4" fmla="*/ 1833990 w 2176529"/>
                <a:gd name="connsiteY4" fmla="*/ 1667019 h 2047742"/>
                <a:gd name="connsiteX5" fmla="*/ 1146219 w 2176529"/>
                <a:gd name="connsiteY5" fmla="*/ 2047742 h 2047742"/>
                <a:gd name="connsiteX6" fmla="*/ 153955 w 2176529"/>
                <a:gd name="connsiteY6" fmla="*/ 1808686 h 2047742"/>
                <a:gd name="connsiteX7" fmla="*/ 0 w 2176529"/>
                <a:gd name="connsiteY7" fmla="*/ 1107584 h 2047742"/>
                <a:gd name="connsiteX8" fmla="*/ 295622 w 2176529"/>
                <a:gd name="connsiteY8" fmla="*/ 404814 h 2047742"/>
                <a:gd name="connsiteX0" fmla="*/ 295622 w 2176529"/>
                <a:gd name="connsiteY0" fmla="*/ 416723 h 2059651"/>
                <a:gd name="connsiteX1" fmla="*/ 1004551 w 2176529"/>
                <a:gd name="connsiteY1" fmla="*/ 11909 h 2059651"/>
                <a:gd name="connsiteX2" fmla="*/ 1962779 w 2176529"/>
                <a:gd name="connsiteY2" fmla="*/ 236419 h 2059651"/>
                <a:gd name="connsiteX3" fmla="*/ 2176529 w 2176529"/>
                <a:gd name="connsiteY3" fmla="*/ 1016462 h 2059651"/>
                <a:gd name="connsiteX4" fmla="*/ 1833990 w 2176529"/>
                <a:gd name="connsiteY4" fmla="*/ 1678928 h 2059651"/>
                <a:gd name="connsiteX5" fmla="*/ 1146219 w 2176529"/>
                <a:gd name="connsiteY5" fmla="*/ 2059651 h 2059651"/>
                <a:gd name="connsiteX6" fmla="*/ 153955 w 2176529"/>
                <a:gd name="connsiteY6" fmla="*/ 1820595 h 2059651"/>
                <a:gd name="connsiteX7" fmla="*/ 0 w 2176529"/>
                <a:gd name="connsiteY7" fmla="*/ 1119493 h 2059651"/>
                <a:gd name="connsiteX8" fmla="*/ 295622 w 2176529"/>
                <a:gd name="connsiteY8" fmla="*/ 416723 h 2059651"/>
                <a:gd name="connsiteX0" fmla="*/ 295622 w 2176529"/>
                <a:gd name="connsiteY0" fmla="*/ 404843 h 2047771"/>
                <a:gd name="connsiteX1" fmla="*/ 1004551 w 2176529"/>
                <a:gd name="connsiteY1" fmla="*/ 29 h 2047771"/>
                <a:gd name="connsiteX2" fmla="*/ 1962779 w 2176529"/>
                <a:gd name="connsiteY2" fmla="*/ 224539 h 2047771"/>
                <a:gd name="connsiteX3" fmla="*/ 2176529 w 2176529"/>
                <a:gd name="connsiteY3" fmla="*/ 1004582 h 2047771"/>
                <a:gd name="connsiteX4" fmla="*/ 1833990 w 2176529"/>
                <a:gd name="connsiteY4" fmla="*/ 1667048 h 2047771"/>
                <a:gd name="connsiteX5" fmla="*/ 1146219 w 2176529"/>
                <a:gd name="connsiteY5" fmla="*/ 2047771 h 2047771"/>
                <a:gd name="connsiteX6" fmla="*/ 153955 w 2176529"/>
                <a:gd name="connsiteY6" fmla="*/ 1808715 h 2047771"/>
                <a:gd name="connsiteX7" fmla="*/ 0 w 2176529"/>
                <a:gd name="connsiteY7" fmla="*/ 1107613 h 2047771"/>
                <a:gd name="connsiteX8" fmla="*/ 295622 w 2176529"/>
                <a:gd name="connsiteY8" fmla="*/ 404843 h 2047771"/>
                <a:gd name="connsiteX0" fmla="*/ 295622 w 2176529"/>
                <a:gd name="connsiteY0" fmla="*/ 407423 h 2050351"/>
                <a:gd name="connsiteX1" fmla="*/ 1004551 w 2176529"/>
                <a:gd name="connsiteY1" fmla="*/ 2609 h 2050351"/>
                <a:gd name="connsiteX2" fmla="*/ 1962779 w 2176529"/>
                <a:gd name="connsiteY2" fmla="*/ 227119 h 2050351"/>
                <a:gd name="connsiteX3" fmla="*/ 2176529 w 2176529"/>
                <a:gd name="connsiteY3" fmla="*/ 1007162 h 2050351"/>
                <a:gd name="connsiteX4" fmla="*/ 1833990 w 2176529"/>
                <a:gd name="connsiteY4" fmla="*/ 1669628 h 2050351"/>
                <a:gd name="connsiteX5" fmla="*/ 1146219 w 2176529"/>
                <a:gd name="connsiteY5" fmla="*/ 2050351 h 2050351"/>
                <a:gd name="connsiteX6" fmla="*/ 153955 w 2176529"/>
                <a:gd name="connsiteY6" fmla="*/ 1811295 h 2050351"/>
                <a:gd name="connsiteX7" fmla="*/ 0 w 2176529"/>
                <a:gd name="connsiteY7" fmla="*/ 1110193 h 2050351"/>
                <a:gd name="connsiteX8" fmla="*/ 295622 w 2176529"/>
                <a:gd name="connsiteY8" fmla="*/ 407423 h 2050351"/>
                <a:gd name="connsiteX0" fmla="*/ 295622 w 2189313"/>
                <a:gd name="connsiteY0" fmla="*/ 407423 h 2050351"/>
                <a:gd name="connsiteX1" fmla="*/ 1004551 w 2189313"/>
                <a:gd name="connsiteY1" fmla="*/ 2609 h 2050351"/>
                <a:gd name="connsiteX2" fmla="*/ 1962779 w 2189313"/>
                <a:gd name="connsiteY2" fmla="*/ 227119 h 2050351"/>
                <a:gd name="connsiteX3" fmla="*/ 2176529 w 2189313"/>
                <a:gd name="connsiteY3" fmla="*/ 1007162 h 2050351"/>
                <a:gd name="connsiteX4" fmla="*/ 1833990 w 2189313"/>
                <a:gd name="connsiteY4" fmla="*/ 1669628 h 2050351"/>
                <a:gd name="connsiteX5" fmla="*/ 1146219 w 2189313"/>
                <a:gd name="connsiteY5" fmla="*/ 2050351 h 2050351"/>
                <a:gd name="connsiteX6" fmla="*/ 153955 w 2189313"/>
                <a:gd name="connsiteY6" fmla="*/ 1811295 h 2050351"/>
                <a:gd name="connsiteX7" fmla="*/ 0 w 2189313"/>
                <a:gd name="connsiteY7" fmla="*/ 1110193 h 2050351"/>
                <a:gd name="connsiteX8" fmla="*/ 295622 w 2189313"/>
                <a:gd name="connsiteY8" fmla="*/ 407423 h 2050351"/>
                <a:gd name="connsiteX0" fmla="*/ 295622 w 2176529"/>
                <a:gd name="connsiteY0" fmla="*/ 407423 h 2050351"/>
                <a:gd name="connsiteX1" fmla="*/ 1004551 w 2176529"/>
                <a:gd name="connsiteY1" fmla="*/ 2609 h 2050351"/>
                <a:gd name="connsiteX2" fmla="*/ 1962779 w 2176529"/>
                <a:gd name="connsiteY2" fmla="*/ 227119 h 2050351"/>
                <a:gd name="connsiteX3" fmla="*/ 2176529 w 2176529"/>
                <a:gd name="connsiteY3" fmla="*/ 1007162 h 2050351"/>
                <a:gd name="connsiteX4" fmla="*/ 1833990 w 2176529"/>
                <a:gd name="connsiteY4" fmla="*/ 1669628 h 2050351"/>
                <a:gd name="connsiteX5" fmla="*/ 1146219 w 2176529"/>
                <a:gd name="connsiteY5" fmla="*/ 2050351 h 2050351"/>
                <a:gd name="connsiteX6" fmla="*/ 153955 w 2176529"/>
                <a:gd name="connsiteY6" fmla="*/ 1811295 h 2050351"/>
                <a:gd name="connsiteX7" fmla="*/ 0 w 2176529"/>
                <a:gd name="connsiteY7" fmla="*/ 1110193 h 2050351"/>
                <a:gd name="connsiteX8" fmla="*/ 295622 w 2176529"/>
                <a:gd name="connsiteY8" fmla="*/ 407423 h 2050351"/>
                <a:gd name="connsiteX0" fmla="*/ 295622 w 2176529"/>
                <a:gd name="connsiteY0" fmla="*/ 407423 h 2089450"/>
                <a:gd name="connsiteX1" fmla="*/ 1004551 w 2176529"/>
                <a:gd name="connsiteY1" fmla="*/ 2609 h 2089450"/>
                <a:gd name="connsiteX2" fmla="*/ 1962779 w 2176529"/>
                <a:gd name="connsiteY2" fmla="*/ 227119 h 2089450"/>
                <a:gd name="connsiteX3" fmla="*/ 2176529 w 2176529"/>
                <a:gd name="connsiteY3" fmla="*/ 1007162 h 2089450"/>
                <a:gd name="connsiteX4" fmla="*/ 1833990 w 2176529"/>
                <a:gd name="connsiteY4" fmla="*/ 1669628 h 2089450"/>
                <a:gd name="connsiteX5" fmla="*/ 1146219 w 2176529"/>
                <a:gd name="connsiteY5" fmla="*/ 2050351 h 2089450"/>
                <a:gd name="connsiteX6" fmla="*/ 153955 w 2176529"/>
                <a:gd name="connsiteY6" fmla="*/ 1811295 h 2089450"/>
                <a:gd name="connsiteX7" fmla="*/ 0 w 2176529"/>
                <a:gd name="connsiteY7" fmla="*/ 1110193 h 2089450"/>
                <a:gd name="connsiteX8" fmla="*/ 295622 w 2176529"/>
                <a:gd name="connsiteY8" fmla="*/ 407423 h 2089450"/>
                <a:gd name="connsiteX0" fmla="*/ 295622 w 2176529"/>
                <a:gd name="connsiteY0" fmla="*/ 407423 h 2057103"/>
                <a:gd name="connsiteX1" fmla="*/ 1004551 w 2176529"/>
                <a:gd name="connsiteY1" fmla="*/ 2609 h 2057103"/>
                <a:gd name="connsiteX2" fmla="*/ 1962779 w 2176529"/>
                <a:gd name="connsiteY2" fmla="*/ 227119 h 2057103"/>
                <a:gd name="connsiteX3" fmla="*/ 2176529 w 2176529"/>
                <a:gd name="connsiteY3" fmla="*/ 1007162 h 2057103"/>
                <a:gd name="connsiteX4" fmla="*/ 1833990 w 2176529"/>
                <a:gd name="connsiteY4" fmla="*/ 1669628 h 2057103"/>
                <a:gd name="connsiteX5" fmla="*/ 1146219 w 2176529"/>
                <a:gd name="connsiteY5" fmla="*/ 2050351 h 2057103"/>
                <a:gd name="connsiteX6" fmla="*/ 153955 w 2176529"/>
                <a:gd name="connsiteY6" fmla="*/ 1811295 h 2057103"/>
                <a:gd name="connsiteX7" fmla="*/ 0 w 2176529"/>
                <a:gd name="connsiteY7" fmla="*/ 1110193 h 2057103"/>
                <a:gd name="connsiteX8" fmla="*/ 295622 w 2176529"/>
                <a:gd name="connsiteY8" fmla="*/ 407423 h 2057103"/>
                <a:gd name="connsiteX0" fmla="*/ 304545 w 2185452"/>
                <a:gd name="connsiteY0" fmla="*/ 407423 h 2057103"/>
                <a:gd name="connsiteX1" fmla="*/ 1013474 w 2185452"/>
                <a:gd name="connsiteY1" fmla="*/ 2609 h 2057103"/>
                <a:gd name="connsiteX2" fmla="*/ 1971702 w 2185452"/>
                <a:gd name="connsiteY2" fmla="*/ 227119 h 2057103"/>
                <a:gd name="connsiteX3" fmla="*/ 2185452 w 2185452"/>
                <a:gd name="connsiteY3" fmla="*/ 1007162 h 2057103"/>
                <a:gd name="connsiteX4" fmla="*/ 1842913 w 2185452"/>
                <a:gd name="connsiteY4" fmla="*/ 1669628 h 2057103"/>
                <a:gd name="connsiteX5" fmla="*/ 1155142 w 2185452"/>
                <a:gd name="connsiteY5" fmla="*/ 2050351 h 2057103"/>
                <a:gd name="connsiteX6" fmla="*/ 162878 w 2185452"/>
                <a:gd name="connsiteY6" fmla="*/ 1811295 h 2057103"/>
                <a:gd name="connsiteX7" fmla="*/ 8923 w 2185452"/>
                <a:gd name="connsiteY7" fmla="*/ 1110193 h 2057103"/>
                <a:gd name="connsiteX8" fmla="*/ 304545 w 2185452"/>
                <a:gd name="connsiteY8" fmla="*/ 407423 h 2057103"/>
                <a:gd name="connsiteX0" fmla="*/ 298418 w 2179325"/>
                <a:gd name="connsiteY0" fmla="*/ 407423 h 2057103"/>
                <a:gd name="connsiteX1" fmla="*/ 1007347 w 2179325"/>
                <a:gd name="connsiteY1" fmla="*/ 2609 h 2057103"/>
                <a:gd name="connsiteX2" fmla="*/ 1965575 w 2179325"/>
                <a:gd name="connsiteY2" fmla="*/ 227119 h 2057103"/>
                <a:gd name="connsiteX3" fmla="*/ 2179325 w 2179325"/>
                <a:gd name="connsiteY3" fmla="*/ 1007162 h 2057103"/>
                <a:gd name="connsiteX4" fmla="*/ 1836786 w 2179325"/>
                <a:gd name="connsiteY4" fmla="*/ 1669628 h 2057103"/>
                <a:gd name="connsiteX5" fmla="*/ 1149015 w 2179325"/>
                <a:gd name="connsiteY5" fmla="*/ 2050351 h 2057103"/>
                <a:gd name="connsiteX6" fmla="*/ 156751 w 2179325"/>
                <a:gd name="connsiteY6" fmla="*/ 1811295 h 2057103"/>
                <a:gd name="connsiteX7" fmla="*/ 2796 w 2179325"/>
                <a:gd name="connsiteY7" fmla="*/ 1110193 h 2057103"/>
                <a:gd name="connsiteX8" fmla="*/ 298418 w 2179325"/>
                <a:gd name="connsiteY8" fmla="*/ 407423 h 2057103"/>
                <a:gd name="connsiteX0" fmla="*/ 298418 w 2179325"/>
                <a:gd name="connsiteY0" fmla="*/ 407423 h 2057103"/>
                <a:gd name="connsiteX1" fmla="*/ 1007347 w 2179325"/>
                <a:gd name="connsiteY1" fmla="*/ 2609 h 2057103"/>
                <a:gd name="connsiteX2" fmla="*/ 1965575 w 2179325"/>
                <a:gd name="connsiteY2" fmla="*/ 227119 h 2057103"/>
                <a:gd name="connsiteX3" fmla="*/ 2179325 w 2179325"/>
                <a:gd name="connsiteY3" fmla="*/ 1007162 h 2057103"/>
                <a:gd name="connsiteX4" fmla="*/ 1836786 w 2179325"/>
                <a:gd name="connsiteY4" fmla="*/ 1669628 h 2057103"/>
                <a:gd name="connsiteX5" fmla="*/ 1149015 w 2179325"/>
                <a:gd name="connsiteY5" fmla="*/ 2050351 h 2057103"/>
                <a:gd name="connsiteX6" fmla="*/ 156751 w 2179325"/>
                <a:gd name="connsiteY6" fmla="*/ 1811295 h 2057103"/>
                <a:gd name="connsiteX7" fmla="*/ 2796 w 2179325"/>
                <a:gd name="connsiteY7" fmla="*/ 1110193 h 2057103"/>
                <a:gd name="connsiteX8" fmla="*/ 298418 w 2179325"/>
                <a:gd name="connsiteY8" fmla="*/ 407423 h 2057103"/>
                <a:gd name="connsiteX0" fmla="*/ 298418 w 2179325"/>
                <a:gd name="connsiteY0" fmla="*/ 407423 h 2093938"/>
                <a:gd name="connsiteX1" fmla="*/ 1007347 w 2179325"/>
                <a:gd name="connsiteY1" fmla="*/ 2609 h 2093938"/>
                <a:gd name="connsiteX2" fmla="*/ 1965575 w 2179325"/>
                <a:gd name="connsiteY2" fmla="*/ 227119 h 2093938"/>
                <a:gd name="connsiteX3" fmla="*/ 2179325 w 2179325"/>
                <a:gd name="connsiteY3" fmla="*/ 1007162 h 2093938"/>
                <a:gd name="connsiteX4" fmla="*/ 1836786 w 2179325"/>
                <a:gd name="connsiteY4" fmla="*/ 1669628 h 2093938"/>
                <a:gd name="connsiteX5" fmla="*/ 1149015 w 2179325"/>
                <a:gd name="connsiteY5" fmla="*/ 2050351 h 2093938"/>
                <a:gd name="connsiteX6" fmla="*/ 156751 w 2179325"/>
                <a:gd name="connsiteY6" fmla="*/ 1811295 h 2093938"/>
                <a:gd name="connsiteX7" fmla="*/ 2796 w 2179325"/>
                <a:gd name="connsiteY7" fmla="*/ 1110193 h 2093938"/>
                <a:gd name="connsiteX8" fmla="*/ 298418 w 2179325"/>
                <a:gd name="connsiteY8" fmla="*/ 407423 h 2093938"/>
                <a:gd name="connsiteX0" fmla="*/ 298418 w 2179325"/>
                <a:gd name="connsiteY0" fmla="*/ 407423 h 2093938"/>
                <a:gd name="connsiteX1" fmla="*/ 1007347 w 2179325"/>
                <a:gd name="connsiteY1" fmla="*/ 2609 h 2093938"/>
                <a:gd name="connsiteX2" fmla="*/ 1965575 w 2179325"/>
                <a:gd name="connsiteY2" fmla="*/ 227119 h 2093938"/>
                <a:gd name="connsiteX3" fmla="*/ 2179325 w 2179325"/>
                <a:gd name="connsiteY3" fmla="*/ 1007162 h 2093938"/>
                <a:gd name="connsiteX4" fmla="*/ 1836786 w 2179325"/>
                <a:gd name="connsiteY4" fmla="*/ 1669628 h 2093938"/>
                <a:gd name="connsiteX5" fmla="*/ 1149015 w 2179325"/>
                <a:gd name="connsiteY5" fmla="*/ 2050351 h 2093938"/>
                <a:gd name="connsiteX6" fmla="*/ 156751 w 2179325"/>
                <a:gd name="connsiteY6" fmla="*/ 1811295 h 2093938"/>
                <a:gd name="connsiteX7" fmla="*/ 2796 w 2179325"/>
                <a:gd name="connsiteY7" fmla="*/ 1110193 h 2093938"/>
                <a:gd name="connsiteX8" fmla="*/ 298418 w 2179325"/>
                <a:gd name="connsiteY8" fmla="*/ 407423 h 2093938"/>
                <a:gd name="connsiteX0" fmla="*/ 298418 w 2180984"/>
                <a:gd name="connsiteY0" fmla="*/ 407423 h 2093938"/>
                <a:gd name="connsiteX1" fmla="*/ 1007347 w 2180984"/>
                <a:gd name="connsiteY1" fmla="*/ 2609 h 2093938"/>
                <a:gd name="connsiteX2" fmla="*/ 1965575 w 2180984"/>
                <a:gd name="connsiteY2" fmla="*/ 227119 h 2093938"/>
                <a:gd name="connsiteX3" fmla="*/ 2179325 w 2180984"/>
                <a:gd name="connsiteY3" fmla="*/ 1007162 h 2093938"/>
                <a:gd name="connsiteX4" fmla="*/ 1836786 w 2180984"/>
                <a:gd name="connsiteY4" fmla="*/ 1669628 h 2093938"/>
                <a:gd name="connsiteX5" fmla="*/ 1149015 w 2180984"/>
                <a:gd name="connsiteY5" fmla="*/ 2050351 h 2093938"/>
                <a:gd name="connsiteX6" fmla="*/ 156751 w 2180984"/>
                <a:gd name="connsiteY6" fmla="*/ 1811295 h 2093938"/>
                <a:gd name="connsiteX7" fmla="*/ 2796 w 2180984"/>
                <a:gd name="connsiteY7" fmla="*/ 1110193 h 2093938"/>
                <a:gd name="connsiteX8" fmla="*/ 298418 w 2180984"/>
                <a:gd name="connsiteY8" fmla="*/ 407423 h 2093938"/>
                <a:gd name="connsiteX0" fmla="*/ 298418 w 2180984"/>
                <a:gd name="connsiteY0" fmla="*/ 407423 h 2093938"/>
                <a:gd name="connsiteX1" fmla="*/ 1007347 w 2180984"/>
                <a:gd name="connsiteY1" fmla="*/ 2609 h 2093938"/>
                <a:gd name="connsiteX2" fmla="*/ 1965575 w 2180984"/>
                <a:gd name="connsiteY2" fmla="*/ 227119 h 2093938"/>
                <a:gd name="connsiteX3" fmla="*/ 2179325 w 2180984"/>
                <a:gd name="connsiteY3" fmla="*/ 1007162 h 2093938"/>
                <a:gd name="connsiteX4" fmla="*/ 1836786 w 2180984"/>
                <a:gd name="connsiteY4" fmla="*/ 1669628 h 2093938"/>
                <a:gd name="connsiteX5" fmla="*/ 1149015 w 2180984"/>
                <a:gd name="connsiteY5" fmla="*/ 2050351 h 2093938"/>
                <a:gd name="connsiteX6" fmla="*/ 156751 w 2180984"/>
                <a:gd name="connsiteY6" fmla="*/ 1811295 h 2093938"/>
                <a:gd name="connsiteX7" fmla="*/ 2796 w 2180984"/>
                <a:gd name="connsiteY7" fmla="*/ 1110193 h 2093938"/>
                <a:gd name="connsiteX8" fmla="*/ 298418 w 2180984"/>
                <a:gd name="connsiteY8" fmla="*/ 407423 h 2093938"/>
                <a:gd name="connsiteX0" fmla="*/ 296205 w 2178771"/>
                <a:gd name="connsiteY0" fmla="*/ 407423 h 2050367"/>
                <a:gd name="connsiteX1" fmla="*/ 1005134 w 2178771"/>
                <a:gd name="connsiteY1" fmla="*/ 2609 h 2050367"/>
                <a:gd name="connsiteX2" fmla="*/ 1963362 w 2178771"/>
                <a:gd name="connsiteY2" fmla="*/ 227119 h 2050367"/>
                <a:gd name="connsiteX3" fmla="*/ 2177112 w 2178771"/>
                <a:gd name="connsiteY3" fmla="*/ 1007162 h 2050367"/>
                <a:gd name="connsiteX4" fmla="*/ 1834573 w 2178771"/>
                <a:gd name="connsiteY4" fmla="*/ 1669628 h 2050367"/>
                <a:gd name="connsiteX5" fmla="*/ 1146802 w 2178771"/>
                <a:gd name="connsiteY5" fmla="*/ 2050351 h 2050367"/>
                <a:gd name="connsiteX6" fmla="*/ 360600 w 2178771"/>
                <a:gd name="connsiteY6" fmla="*/ 1656749 h 2050367"/>
                <a:gd name="connsiteX7" fmla="*/ 583 w 2178771"/>
                <a:gd name="connsiteY7" fmla="*/ 1110193 h 2050367"/>
                <a:gd name="connsiteX8" fmla="*/ 296205 w 2178771"/>
                <a:gd name="connsiteY8" fmla="*/ 407423 h 2050367"/>
                <a:gd name="connsiteX0" fmla="*/ 132424 w 2014990"/>
                <a:gd name="connsiteY0" fmla="*/ 407423 h 2050367"/>
                <a:gd name="connsiteX1" fmla="*/ 841353 w 2014990"/>
                <a:gd name="connsiteY1" fmla="*/ 2609 h 2050367"/>
                <a:gd name="connsiteX2" fmla="*/ 1799581 w 2014990"/>
                <a:gd name="connsiteY2" fmla="*/ 227119 h 2050367"/>
                <a:gd name="connsiteX3" fmla="*/ 2013331 w 2014990"/>
                <a:gd name="connsiteY3" fmla="*/ 1007162 h 2050367"/>
                <a:gd name="connsiteX4" fmla="*/ 1670792 w 2014990"/>
                <a:gd name="connsiteY4" fmla="*/ 1669628 h 2050367"/>
                <a:gd name="connsiteX5" fmla="*/ 983021 w 2014990"/>
                <a:gd name="connsiteY5" fmla="*/ 2050351 h 2050367"/>
                <a:gd name="connsiteX6" fmla="*/ 196819 w 2014990"/>
                <a:gd name="connsiteY6" fmla="*/ 1656749 h 2050367"/>
                <a:gd name="connsiteX7" fmla="*/ 4227 w 2014990"/>
                <a:gd name="connsiteY7" fmla="*/ 1097314 h 2050367"/>
                <a:gd name="connsiteX8" fmla="*/ 132424 w 2014990"/>
                <a:gd name="connsiteY8" fmla="*/ 407423 h 2050367"/>
                <a:gd name="connsiteX0" fmla="*/ 132424 w 2048023"/>
                <a:gd name="connsiteY0" fmla="*/ 407423 h 2088936"/>
                <a:gd name="connsiteX1" fmla="*/ 841353 w 2048023"/>
                <a:gd name="connsiteY1" fmla="*/ 2609 h 2088936"/>
                <a:gd name="connsiteX2" fmla="*/ 1799581 w 2048023"/>
                <a:gd name="connsiteY2" fmla="*/ 227119 h 2088936"/>
                <a:gd name="connsiteX3" fmla="*/ 2013331 w 2048023"/>
                <a:gd name="connsiteY3" fmla="*/ 1007162 h 2088936"/>
                <a:gd name="connsiteX4" fmla="*/ 1915491 w 2048023"/>
                <a:gd name="connsiteY4" fmla="*/ 1952964 h 2088936"/>
                <a:gd name="connsiteX5" fmla="*/ 983021 w 2048023"/>
                <a:gd name="connsiteY5" fmla="*/ 2050351 h 2088936"/>
                <a:gd name="connsiteX6" fmla="*/ 196819 w 2048023"/>
                <a:gd name="connsiteY6" fmla="*/ 1656749 h 2088936"/>
                <a:gd name="connsiteX7" fmla="*/ 4227 w 2048023"/>
                <a:gd name="connsiteY7" fmla="*/ 1097314 h 2088936"/>
                <a:gd name="connsiteX8" fmla="*/ 132424 w 2048023"/>
                <a:gd name="connsiteY8" fmla="*/ 407423 h 2088936"/>
                <a:gd name="connsiteX0" fmla="*/ 132424 w 2145851"/>
                <a:gd name="connsiteY0" fmla="*/ 404877 h 2087649"/>
                <a:gd name="connsiteX1" fmla="*/ 841353 w 2145851"/>
                <a:gd name="connsiteY1" fmla="*/ 63 h 2087649"/>
                <a:gd name="connsiteX2" fmla="*/ 1799581 w 2145851"/>
                <a:gd name="connsiteY2" fmla="*/ 224573 h 2087649"/>
                <a:gd name="connsiteX3" fmla="*/ 2142119 w 2145851"/>
                <a:gd name="connsiteY3" fmla="*/ 953100 h 2087649"/>
                <a:gd name="connsiteX4" fmla="*/ 1915491 w 2145851"/>
                <a:gd name="connsiteY4" fmla="*/ 1950418 h 2087649"/>
                <a:gd name="connsiteX5" fmla="*/ 983021 w 2145851"/>
                <a:gd name="connsiteY5" fmla="*/ 2047805 h 2087649"/>
                <a:gd name="connsiteX6" fmla="*/ 196819 w 2145851"/>
                <a:gd name="connsiteY6" fmla="*/ 1654203 h 2087649"/>
                <a:gd name="connsiteX7" fmla="*/ 4227 w 2145851"/>
                <a:gd name="connsiteY7" fmla="*/ 1094768 h 2087649"/>
                <a:gd name="connsiteX8" fmla="*/ 132424 w 2145851"/>
                <a:gd name="connsiteY8" fmla="*/ 404877 h 2087649"/>
                <a:gd name="connsiteX0" fmla="*/ 132424 w 2142222"/>
                <a:gd name="connsiteY0" fmla="*/ 404877 h 2051416"/>
                <a:gd name="connsiteX1" fmla="*/ 841353 w 2142222"/>
                <a:gd name="connsiteY1" fmla="*/ 63 h 2051416"/>
                <a:gd name="connsiteX2" fmla="*/ 1799581 w 2142222"/>
                <a:gd name="connsiteY2" fmla="*/ 224573 h 2051416"/>
                <a:gd name="connsiteX3" fmla="*/ 2142119 w 2142222"/>
                <a:gd name="connsiteY3" fmla="*/ 953100 h 2051416"/>
                <a:gd name="connsiteX4" fmla="*/ 1773823 w 2142222"/>
                <a:gd name="connsiteY4" fmla="*/ 1795872 h 2051416"/>
                <a:gd name="connsiteX5" fmla="*/ 983021 w 2142222"/>
                <a:gd name="connsiteY5" fmla="*/ 2047805 h 2051416"/>
                <a:gd name="connsiteX6" fmla="*/ 196819 w 2142222"/>
                <a:gd name="connsiteY6" fmla="*/ 1654203 h 2051416"/>
                <a:gd name="connsiteX7" fmla="*/ 4227 w 2142222"/>
                <a:gd name="connsiteY7" fmla="*/ 1094768 h 2051416"/>
                <a:gd name="connsiteX8" fmla="*/ 132424 w 2142222"/>
                <a:gd name="connsiteY8" fmla="*/ 404877 h 2051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2222" h="2051416">
                  <a:moveTo>
                    <a:pt x="132424" y="404877"/>
                  </a:moveTo>
                  <a:cubicBezTo>
                    <a:pt x="271945" y="222426"/>
                    <a:pt x="521944" y="2499"/>
                    <a:pt x="841353" y="63"/>
                  </a:cubicBezTo>
                  <a:cubicBezTo>
                    <a:pt x="1160762" y="-2373"/>
                    <a:pt x="1582787" y="65734"/>
                    <a:pt x="1799581" y="224573"/>
                  </a:cubicBezTo>
                  <a:cubicBezTo>
                    <a:pt x="2016375" y="383412"/>
                    <a:pt x="2146412" y="691217"/>
                    <a:pt x="2142119" y="953100"/>
                  </a:cubicBezTo>
                  <a:cubicBezTo>
                    <a:pt x="2137826" y="1214983"/>
                    <a:pt x="1967006" y="1613421"/>
                    <a:pt x="1773823" y="1795872"/>
                  </a:cubicBezTo>
                  <a:cubicBezTo>
                    <a:pt x="1580640" y="1978323"/>
                    <a:pt x="1245855" y="2071417"/>
                    <a:pt x="983021" y="2047805"/>
                  </a:cubicBezTo>
                  <a:cubicBezTo>
                    <a:pt x="720187" y="2024194"/>
                    <a:pt x="359951" y="1813042"/>
                    <a:pt x="196819" y="1654203"/>
                  </a:cubicBezTo>
                  <a:cubicBezTo>
                    <a:pt x="33687" y="1495364"/>
                    <a:pt x="14959" y="1302989"/>
                    <a:pt x="4227" y="1094768"/>
                  </a:cubicBezTo>
                  <a:cubicBezTo>
                    <a:pt x="-6505" y="886547"/>
                    <a:pt x="-7097" y="587328"/>
                    <a:pt x="132424" y="404877"/>
                  </a:cubicBezTo>
                  <a:close/>
                </a:path>
              </a:pathLst>
            </a:custGeom>
            <a:effectLst>
              <a:softEdge rad="342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7200000" flipH="1" flipV="1">
              <a:off x="6985325" y="3567813"/>
              <a:ext cx="504056" cy="4320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5"/>
            <p:cNvSpPr/>
            <p:nvPr/>
          </p:nvSpPr>
          <p:spPr>
            <a:xfrm>
              <a:off x="4801464" y="4164231"/>
              <a:ext cx="2075737" cy="2054141"/>
            </a:xfrm>
            <a:custGeom>
              <a:avLst/>
              <a:gdLst>
                <a:gd name="connsiteX0" fmla="*/ 0 w 1808824"/>
                <a:gd name="connsiteY0" fmla="*/ 0 h 1584176"/>
                <a:gd name="connsiteX1" fmla="*/ 1808824 w 1808824"/>
                <a:gd name="connsiteY1" fmla="*/ 0 h 1584176"/>
                <a:gd name="connsiteX2" fmla="*/ 1808824 w 1808824"/>
                <a:gd name="connsiteY2" fmla="*/ 1584176 h 1584176"/>
                <a:gd name="connsiteX3" fmla="*/ 0 w 1808824"/>
                <a:gd name="connsiteY3" fmla="*/ 1584176 h 1584176"/>
                <a:gd name="connsiteX4" fmla="*/ 0 w 1808824"/>
                <a:gd name="connsiteY4" fmla="*/ 0 h 1584176"/>
                <a:gd name="connsiteX0" fmla="*/ 141667 w 1808824"/>
                <a:gd name="connsiteY0" fmla="*/ 180304 h 1584176"/>
                <a:gd name="connsiteX1" fmla="*/ 1808824 w 1808824"/>
                <a:gd name="connsiteY1" fmla="*/ 0 h 1584176"/>
                <a:gd name="connsiteX2" fmla="*/ 1808824 w 1808824"/>
                <a:gd name="connsiteY2" fmla="*/ 1584176 h 1584176"/>
                <a:gd name="connsiteX3" fmla="*/ 0 w 1808824"/>
                <a:gd name="connsiteY3" fmla="*/ 1584176 h 1584176"/>
                <a:gd name="connsiteX4" fmla="*/ 141667 w 1808824"/>
                <a:gd name="connsiteY4" fmla="*/ 180304 h 1584176"/>
                <a:gd name="connsiteX0" fmla="*/ 141667 w 1808824"/>
                <a:gd name="connsiteY0" fmla="*/ 180304 h 1584176"/>
                <a:gd name="connsiteX1" fmla="*/ 1808824 w 1808824"/>
                <a:gd name="connsiteY1" fmla="*/ 0 h 1584176"/>
                <a:gd name="connsiteX2" fmla="*/ 1680035 w 1808824"/>
                <a:gd name="connsiteY2" fmla="*/ 1442509 h 1584176"/>
                <a:gd name="connsiteX3" fmla="*/ 0 w 1808824"/>
                <a:gd name="connsiteY3" fmla="*/ 1584176 h 1584176"/>
                <a:gd name="connsiteX4" fmla="*/ 141667 w 1808824"/>
                <a:gd name="connsiteY4" fmla="*/ 180304 h 1584176"/>
                <a:gd name="connsiteX0" fmla="*/ 141667 w 1808824"/>
                <a:gd name="connsiteY0" fmla="*/ 180304 h 1584176"/>
                <a:gd name="connsiteX1" fmla="*/ 1082416 w 1808824"/>
                <a:gd name="connsiteY1" fmla="*/ 45947 h 1584176"/>
                <a:gd name="connsiteX2" fmla="*/ 1808824 w 1808824"/>
                <a:gd name="connsiteY2" fmla="*/ 0 h 1584176"/>
                <a:gd name="connsiteX3" fmla="*/ 1680035 w 1808824"/>
                <a:gd name="connsiteY3" fmla="*/ 1442509 h 1584176"/>
                <a:gd name="connsiteX4" fmla="*/ 0 w 1808824"/>
                <a:gd name="connsiteY4" fmla="*/ 1584176 h 1584176"/>
                <a:gd name="connsiteX5" fmla="*/ 141667 w 1808824"/>
                <a:gd name="connsiteY5" fmla="*/ 180304 h 1584176"/>
                <a:gd name="connsiteX0" fmla="*/ 141667 w 1808824"/>
                <a:gd name="connsiteY0" fmla="*/ 404814 h 1808686"/>
                <a:gd name="connsiteX1" fmla="*/ 850596 w 1808824"/>
                <a:gd name="connsiteY1" fmla="*/ 0 h 1808686"/>
                <a:gd name="connsiteX2" fmla="*/ 1808824 w 1808824"/>
                <a:gd name="connsiteY2" fmla="*/ 224510 h 1808686"/>
                <a:gd name="connsiteX3" fmla="*/ 1680035 w 1808824"/>
                <a:gd name="connsiteY3" fmla="*/ 1667019 h 1808686"/>
                <a:gd name="connsiteX4" fmla="*/ 0 w 1808824"/>
                <a:gd name="connsiteY4" fmla="*/ 1808686 h 1808686"/>
                <a:gd name="connsiteX5" fmla="*/ 141667 w 1808824"/>
                <a:gd name="connsiteY5" fmla="*/ 404814 h 1808686"/>
                <a:gd name="connsiteX0" fmla="*/ 141667 w 1808824"/>
                <a:gd name="connsiteY0" fmla="*/ 404814 h 1808686"/>
                <a:gd name="connsiteX1" fmla="*/ 850596 w 1808824"/>
                <a:gd name="connsiteY1" fmla="*/ 0 h 1808686"/>
                <a:gd name="connsiteX2" fmla="*/ 1808824 w 1808824"/>
                <a:gd name="connsiteY2" fmla="*/ 224510 h 1808686"/>
                <a:gd name="connsiteX3" fmla="*/ 1713481 w 1808824"/>
                <a:gd name="connsiteY3" fmla="*/ 965917 h 1808686"/>
                <a:gd name="connsiteX4" fmla="*/ 1680035 w 1808824"/>
                <a:gd name="connsiteY4" fmla="*/ 1667019 h 1808686"/>
                <a:gd name="connsiteX5" fmla="*/ 0 w 1808824"/>
                <a:gd name="connsiteY5" fmla="*/ 1808686 h 1808686"/>
                <a:gd name="connsiteX6" fmla="*/ 141667 w 1808824"/>
                <a:gd name="connsiteY6" fmla="*/ 404814 h 1808686"/>
                <a:gd name="connsiteX0" fmla="*/ 141667 w 2022574"/>
                <a:gd name="connsiteY0" fmla="*/ 404814 h 1808686"/>
                <a:gd name="connsiteX1" fmla="*/ 850596 w 2022574"/>
                <a:gd name="connsiteY1" fmla="*/ 0 h 1808686"/>
                <a:gd name="connsiteX2" fmla="*/ 1808824 w 2022574"/>
                <a:gd name="connsiteY2" fmla="*/ 224510 h 1808686"/>
                <a:gd name="connsiteX3" fmla="*/ 2022574 w 2022574"/>
                <a:gd name="connsiteY3" fmla="*/ 1004553 h 1808686"/>
                <a:gd name="connsiteX4" fmla="*/ 1680035 w 2022574"/>
                <a:gd name="connsiteY4" fmla="*/ 1667019 h 1808686"/>
                <a:gd name="connsiteX5" fmla="*/ 0 w 2022574"/>
                <a:gd name="connsiteY5" fmla="*/ 1808686 h 1808686"/>
                <a:gd name="connsiteX6" fmla="*/ 141667 w 2022574"/>
                <a:gd name="connsiteY6" fmla="*/ 404814 h 1808686"/>
                <a:gd name="connsiteX0" fmla="*/ 141667 w 2022574"/>
                <a:gd name="connsiteY0" fmla="*/ 404814 h 1808686"/>
                <a:gd name="connsiteX1" fmla="*/ 850596 w 2022574"/>
                <a:gd name="connsiteY1" fmla="*/ 0 h 1808686"/>
                <a:gd name="connsiteX2" fmla="*/ 1808824 w 2022574"/>
                <a:gd name="connsiteY2" fmla="*/ 224510 h 1808686"/>
                <a:gd name="connsiteX3" fmla="*/ 2022574 w 2022574"/>
                <a:gd name="connsiteY3" fmla="*/ 1004553 h 1808686"/>
                <a:gd name="connsiteX4" fmla="*/ 1680035 w 2022574"/>
                <a:gd name="connsiteY4" fmla="*/ 1667019 h 1808686"/>
                <a:gd name="connsiteX5" fmla="*/ 992264 w 2022574"/>
                <a:gd name="connsiteY5" fmla="*/ 1738649 h 1808686"/>
                <a:gd name="connsiteX6" fmla="*/ 0 w 2022574"/>
                <a:gd name="connsiteY6" fmla="*/ 1808686 h 1808686"/>
                <a:gd name="connsiteX7" fmla="*/ 141667 w 2022574"/>
                <a:gd name="connsiteY7" fmla="*/ 404814 h 1808686"/>
                <a:gd name="connsiteX0" fmla="*/ 141667 w 2022574"/>
                <a:gd name="connsiteY0" fmla="*/ 404814 h 2047742"/>
                <a:gd name="connsiteX1" fmla="*/ 850596 w 2022574"/>
                <a:gd name="connsiteY1" fmla="*/ 0 h 2047742"/>
                <a:gd name="connsiteX2" fmla="*/ 1808824 w 2022574"/>
                <a:gd name="connsiteY2" fmla="*/ 224510 h 2047742"/>
                <a:gd name="connsiteX3" fmla="*/ 2022574 w 2022574"/>
                <a:gd name="connsiteY3" fmla="*/ 1004553 h 2047742"/>
                <a:gd name="connsiteX4" fmla="*/ 1680035 w 2022574"/>
                <a:gd name="connsiteY4" fmla="*/ 1667019 h 2047742"/>
                <a:gd name="connsiteX5" fmla="*/ 992264 w 2022574"/>
                <a:gd name="connsiteY5" fmla="*/ 2047742 h 2047742"/>
                <a:gd name="connsiteX6" fmla="*/ 0 w 2022574"/>
                <a:gd name="connsiteY6" fmla="*/ 1808686 h 2047742"/>
                <a:gd name="connsiteX7" fmla="*/ 141667 w 2022574"/>
                <a:gd name="connsiteY7" fmla="*/ 404814 h 2047742"/>
                <a:gd name="connsiteX0" fmla="*/ 141667 w 2022574"/>
                <a:gd name="connsiteY0" fmla="*/ 404814 h 2047742"/>
                <a:gd name="connsiteX1" fmla="*/ 850596 w 2022574"/>
                <a:gd name="connsiteY1" fmla="*/ 0 h 2047742"/>
                <a:gd name="connsiteX2" fmla="*/ 1808824 w 2022574"/>
                <a:gd name="connsiteY2" fmla="*/ 224510 h 2047742"/>
                <a:gd name="connsiteX3" fmla="*/ 2022574 w 2022574"/>
                <a:gd name="connsiteY3" fmla="*/ 1004553 h 2047742"/>
                <a:gd name="connsiteX4" fmla="*/ 1680035 w 2022574"/>
                <a:gd name="connsiteY4" fmla="*/ 1667019 h 2047742"/>
                <a:gd name="connsiteX5" fmla="*/ 992264 w 2022574"/>
                <a:gd name="connsiteY5" fmla="*/ 2047742 h 2047742"/>
                <a:gd name="connsiteX6" fmla="*/ 0 w 2022574"/>
                <a:gd name="connsiteY6" fmla="*/ 1808686 h 2047742"/>
                <a:gd name="connsiteX7" fmla="*/ 90743 w 2022574"/>
                <a:gd name="connsiteY7" fmla="*/ 1133342 h 2047742"/>
                <a:gd name="connsiteX8" fmla="*/ 141667 w 2022574"/>
                <a:gd name="connsiteY8" fmla="*/ 404814 h 2047742"/>
                <a:gd name="connsiteX0" fmla="*/ 295622 w 2176529"/>
                <a:gd name="connsiteY0" fmla="*/ 404814 h 2047742"/>
                <a:gd name="connsiteX1" fmla="*/ 1004551 w 2176529"/>
                <a:gd name="connsiteY1" fmla="*/ 0 h 2047742"/>
                <a:gd name="connsiteX2" fmla="*/ 1962779 w 2176529"/>
                <a:gd name="connsiteY2" fmla="*/ 224510 h 2047742"/>
                <a:gd name="connsiteX3" fmla="*/ 2176529 w 2176529"/>
                <a:gd name="connsiteY3" fmla="*/ 1004553 h 2047742"/>
                <a:gd name="connsiteX4" fmla="*/ 1833990 w 2176529"/>
                <a:gd name="connsiteY4" fmla="*/ 1667019 h 2047742"/>
                <a:gd name="connsiteX5" fmla="*/ 1146219 w 2176529"/>
                <a:gd name="connsiteY5" fmla="*/ 2047742 h 2047742"/>
                <a:gd name="connsiteX6" fmla="*/ 153955 w 2176529"/>
                <a:gd name="connsiteY6" fmla="*/ 1808686 h 2047742"/>
                <a:gd name="connsiteX7" fmla="*/ 0 w 2176529"/>
                <a:gd name="connsiteY7" fmla="*/ 1107584 h 2047742"/>
                <a:gd name="connsiteX8" fmla="*/ 295622 w 2176529"/>
                <a:gd name="connsiteY8" fmla="*/ 404814 h 2047742"/>
                <a:gd name="connsiteX0" fmla="*/ 295622 w 2176529"/>
                <a:gd name="connsiteY0" fmla="*/ 404814 h 2047742"/>
                <a:gd name="connsiteX1" fmla="*/ 1004551 w 2176529"/>
                <a:gd name="connsiteY1" fmla="*/ 0 h 2047742"/>
                <a:gd name="connsiteX2" fmla="*/ 1962779 w 2176529"/>
                <a:gd name="connsiteY2" fmla="*/ 224510 h 2047742"/>
                <a:gd name="connsiteX3" fmla="*/ 2176529 w 2176529"/>
                <a:gd name="connsiteY3" fmla="*/ 1004553 h 2047742"/>
                <a:gd name="connsiteX4" fmla="*/ 1833990 w 2176529"/>
                <a:gd name="connsiteY4" fmla="*/ 1667019 h 2047742"/>
                <a:gd name="connsiteX5" fmla="*/ 1146219 w 2176529"/>
                <a:gd name="connsiteY5" fmla="*/ 2047742 h 2047742"/>
                <a:gd name="connsiteX6" fmla="*/ 153955 w 2176529"/>
                <a:gd name="connsiteY6" fmla="*/ 1808686 h 2047742"/>
                <a:gd name="connsiteX7" fmla="*/ 0 w 2176529"/>
                <a:gd name="connsiteY7" fmla="*/ 1107584 h 2047742"/>
                <a:gd name="connsiteX8" fmla="*/ 295622 w 2176529"/>
                <a:gd name="connsiteY8" fmla="*/ 404814 h 2047742"/>
                <a:gd name="connsiteX0" fmla="*/ 295622 w 2176529"/>
                <a:gd name="connsiteY0" fmla="*/ 416723 h 2059651"/>
                <a:gd name="connsiteX1" fmla="*/ 1004551 w 2176529"/>
                <a:gd name="connsiteY1" fmla="*/ 11909 h 2059651"/>
                <a:gd name="connsiteX2" fmla="*/ 1962779 w 2176529"/>
                <a:gd name="connsiteY2" fmla="*/ 236419 h 2059651"/>
                <a:gd name="connsiteX3" fmla="*/ 2176529 w 2176529"/>
                <a:gd name="connsiteY3" fmla="*/ 1016462 h 2059651"/>
                <a:gd name="connsiteX4" fmla="*/ 1833990 w 2176529"/>
                <a:gd name="connsiteY4" fmla="*/ 1678928 h 2059651"/>
                <a:gd name="connsiteX5" fmla="*/ 1146219 w 2176529"/>
                <a:gd name="connsiteY5" fmla="*/ 2059651 h 2059651"/>
                <a:gd name="connsiteX6" fmla="*/ 153955 w 2176529"/>
                <a:gd name="connsiteY6" fmla="*/ 1820595 h 2059651"/>
                <a:gd name="connsiteX7" fmla="*/ 0 w 2176529"/>
                <a:gd name="connsiteY7" fmla="*/ 1119493 h 2059651"/>
                <a:gd name="connsiteX8" fmla="*/ 295622 w 2176529"/>
                <a:gd name="connsiteY8" fmla="*/ 416723 h 2059651"/>
                <a:gd name="connsiteX0" fmla="*/ 295622 w 2176529"/>
                <a:gd name="connsiteY0" fmla="*/ 404843 h 2047771"/>
                <a:gd name="connsiteX1" fmla="*/ 1004551 w 2176529"/>
                <a:gd name="connsiteY1" fmla="*/ 29 h 2047771"/>
                <a:gd name="connsiteX2" fmla="*/ 1962779 w 2176529"/>
                <a:gd name="connsiteY2" fmla="*/ 224539 h 2047771"/>
                <a:gd name="connsiteX3" fmla="*/ 2176529 w 2176529"/>
                <a:gd name="connsiteY3" fmla="*/ 1004582 h 2047771"/>
                <a:gd name="connsiteX4" fmla="*/ 1833990 w 2176529"/>
                <a:gd name="connsiteY4" fmla="*/ 1667048 h 2047771"/>
                <a:gd name="connsiteX5" fmla="*/ 1146219 w 2176529"/>
                <a:gd name="connsiteY5" fmla="*/ 2047771 h 2047771"/>
                <a:gd name="connsiteX6" fmla="*/ 153955 w 2176529"/>
                <a:gd name="connsiteY6" fmla="*/ 1808715 h 2047771"/>
                <a:gd name="connsiteX7" fmla="*/ 0 w 2176529"/>
                <a:gd name="connsiteY7" fmla="*/ 1107613 h 2047771"/>
                <a:gd name="connsiteX8" fmla="*/ 295622 w 2176529"/>
                <a:gd name="connsiteY8" fmla="*/ 404843 h 2047771"/>
                <a:gd name="connsiteX0" fmla="*/ 295622 w 2176529"/>
                <a:gd name="connsiteY0" fmla="*/ 407423 h 2050351"/>
                <a:gd name="connsiteX1" fmla="*/ 1004551 w 2176529"/>
                <a:gd name="connsiteY1" fmla="*/ 2609 h 2050351"/>
                <a:gd name="connsiteX2" fmla="*/ 1962779 w 2176529"/>
                <a:gd name="connsiteY2" fmla="*/ 227119 h 2050351"/>
                <a:gd name="connsiteX3" fmla="*/ 2176529 w 2176529"/>
                <a:gd name="connsiteY3" fmla="*/ 1007162 h 2050351"/>
                <a:gd name="connsiteX4" fmla="*/ 1833990 w 2176529"/>
                <a:gd name="connsiteY4" fmla="*/ 1669628 h 2050351"/>
                <a:gd name="connsiteX5" fmla="*/ 1146219 w 2176529"/>
                <a:gd name="connsiteY5" fmla="*/ 2050351 h 2050351"/>
                <a:gd name="connsiteX6" fmla="*/ 153955 w 2176529"/>
                <a:gd name="connsiteY6" fmla="*/ 1811295 h 2050351"/>
                <a:gd name="connsiteX7" fmla="*/ 0 w 2176529"/>
                <a:gd name="connsiteY7" fmla="*/ 1110193 h 2050351"/>
                <a:gd name="connsiteX8" fmla="*/ 295622 w 2176529"/>
                <a:gd name="connsiteY8" fmla="*/ 407423 h 2050351"/>
                <a:gd name="connsiteX0" fmla="*/ 295622 w 2189313"/>
                <a:gd name="connsiteY0" fmla="*/ 407423 h 2050351"/>
                <a:gd name="connsiteX1" fmla="*/ 1004551 w 2189313"/>
                <a:gd name="connsiteY1" fmla="*/ 2609 h 2050351"/>
                <a:gd name="connsiteX2" fmla="*/ 1962779 w 2189313"/>
                <a:gd name="connsiteY2" fmla="*/ 227119 h 2050351"/>
                <a:gd name="connsiteX3" fmla="*/ 2176529 w 2189313"/>
                <a:gd name="connsiteY3" fmla="*/ 1007162 h 2050351"/>
                <a:gd name="connsiteX4" fmla="*/ 1833990 w 2189313"/>
                <a:gd name="connsiteY4" fmla="*/ 1669628 h 2050351"/>
                <a:gd name="connsiteX5" fmla="*/ 1146219 w 2189313"/>
                <a:gd name="connsiteY5" fmla="*/ 2050351 h 2050351"/>
                <a:gd name="connsiteX6" fmla="*/ 153955 w 2189313"/>
                <a:gd name="connsiteY6" fmla="*/ 1811295 h 2050351"/>
                <a:gd name="connsiteX7" fmla="*/ 0 w 2189313"/>
                <a:gd name="connsiteY7" fmla="*/ 1110193 h 2050351"/>
                <a:gd name="connsiteX8" fmla="*/ 295622 w 2189313"/>
                <a:gd name="connsiteY8" fmla="*/ 407423 h 2050351"/>
                <a:gd name="connsiteX0" fmla="*/ 295622 w 2176529"/>
                <a:gd name="connsiteY0" fmla="*/ 407423 h 2050351"/>
                <a:gd name="connsiteX1" fmla="*/ 1004551 w 2176529"/>
                <a:gd name="connsiteY1" fmla="*/ 2609 h 2050351"/>
                <a:gd name="connsiteX2" fmla="*/ 1962779 w 2176529"/>
                <a:gd name="connsiteY2" fmla="*/ 227119 h 2050351"/>
                <a:gd name="connsiteX3" fmla="*/ 2176529 w 2176529"/>
                <a:gd name="connsiteY3" fmla="*/ 1007162 h 2050351"/>
                <a:gd name="connsiteX4" fmla="*/ 1833990 w 2176529"/>
                <a:gd name="connsiteY4" fmla="*/ 1669628 h 2050351"/>
                <a:gd name="connsiteX5" fmla="*/ 1146219 w 2176529"/>
                <a:gd name="connsiteY5" fmla="*/ 2050351 h 2050351"/>
                <a:gd name="connsiteX6" fmla="*/ 153955 w 2176529"/>
                <a:gd name="connsiteY6" fmla="*/ 1811295 h 2050351"/>
                <a:gd name="connsiteX7" fmla="*/ 0 w 2176529"/>
                <a:gd name="connsiteY7" fmla="*/ 1110193 h 2050351"/>
                <a:gd name="connsiteX8" fmla="*/ 295622 w 2176529"/>
                <a:gd name="connsiteY8" fmla="*/ 407423 h 2050351"/>
                <a:gd name="connsiteX0" fmla="*/ 295622 w 2176529"/>
                <a:gd name="connsiteY0" fmla="*/ 407423 h 2089450"/>
                <a:gd name="connsiteX1" fmla="*/ 1004551 w 2176529"/>
                <a:gd name="connsiteY1" fmla="*/ 2609 h 2089450"/>
                <a:gd name="connsiteX2" fmla="*/ 1962779 w 2176529"/>
                <a:gd name="connsiteY2" fmla="*/ 227119 h 2089450"/>
                <a:gd name="connsiteX3" fmla="*/ 2176529 w 2176529"/>
                <a:gd name="connsiteY3" fmla="*/ 1007162 h 2089450"/>
                <a:gd name="connsiteX4" fmla="*/ 1833990 w 2176529"/>
                <a:gd name="connsiteY4" fmla="*/ 1669628 h 2089450"/>
                <a:gd name="connsiteX5" fmla="*/ 1146219 w 2176529"/>
                <a:gd name="connsiteY5" fmla="*/ 2050351 h 2089450"/>
                <a:gd name="connsiteX6" fmla="*/ 153955 w 2176529"/>
                <a:gd name="connsiteY6" fmla="*/ 1811295 h 2089450"/>
                <a:gd name="connsiteX7" fmla="*/ 0 w 2176529"/>
                <a:gd name="connsiteY7" fmla="*/ 1110193 h 2089450"/>
                <a:gd name="connsiteX8" fmla="*/ 295622 w 2176529"/>
                <a:gd name="connsiteY8" fmla="*/ 407423 h 2089450"/>
                <a:gd name="connsiteX0" fmla="*/ 295622 w 2176529"/>
                <a:gd name="connsiteY0" fmla="*/ 407423 h 2057103"/>
                <a:gd name="connsiteX1" fmla="*/ 1004551 w 2176529"/>
                <a:gd name="connsiteY1" fmla="*/ 2609 h 2057103"/>
                <a:gd name="connsiteX2" fmla="*/ 1962779 w 2176529"/>
                <a:gd name="connsiteY2" fmla="*/ 227119 h 2057103"/>
                <a:gd name="connsiteX3" fmla="*/ 2176529 w 2176529"/>
                <a:gd name="connsiteY3" fmla="*/ 1007162 h 2057103"/>
                <a:gd name="connsiteX4" fmla="*/ 1833990 w 2176529"/>
                <a:gd name="connsiteY4" fmla="*/ 1669628 h 2057103"/>
                <a:gd name="connsiteX5" fmla="*/ 1146219 w 2176529"/>
                <a:gd name="connsiteY5" fmla="*/ 2050351 h 2057103"/>
                <a:gd name="connsiteX6" fmla="*/ 153955 w 2176529"/>
                <a:gd name="connsiteY6" fmla="*/ 1811295 h 2057103"/>
                <a:gd name="connsiteX7" fmla="*/ 0 w 2176529"/>
                <a:gd name="connsiteY7" fmla="*/ 1110193 h 2057103"/>
                <a:gd name="connsiteX8" fmla="*/ 295622 w 2176529"/>
                <a:gd name="connsiteY8" fmla="*/ 407423 h 2057103"/>
                <a:gd name="connsiteX0" fmla="*/ 304545 w 2185452"/>
                <a:gd name="connsiteY0" fmla="*/ 407423 h 2057103"/>
                <a:gd name="connsiteX1" fmla="*/ 1013474 w 2185452"/>
                <a:gd name="connsiteY1" fmla="*/ 2609 h 2057103"/>
                <a:gd name="connsiteX2" fmla="*/ 1971702 w 2185452"/>
                <a:gd name="connsiteY2" fmla="*/ 227119 h 2057103"/>
                <a:gd name="connsiteX3" fmla="*/ 2185452 w 2185452"/>
                <a:gd name="connsiteY3" fmla="*/ 1007162 h 2057103"/>
                <a:gd name="connsiteX4" fmla="*/ 1842913 w 2185452"/>
                <a:gd name="connsiteY4" fmla="*/ 1669628 h 2057103"/>
                <a:gd name="connsiteX5" fmla="*/ 1155142 w 2185452"/>
                <a:gd name="connsiteY5" fmla="*/ 2050351 h 2057103"/>
                <a:gd name="connsiteX6" fmla="*/ 162878 w 2185452"/>
                <a:gd name="connsiteY6" fmla="*/ 1811295 h 2057103"/>
                <a:gd name="connsiteX7" fmla="*/ 8923 w 2185452"/>
                <a:gd name="connsiteY7" fmla="*/ 1110193 h 2057103"/>
                <a:gd name="connsiteX8" fmla="*/ 304545 w 2185452"/>
                <a:gd name="connsiteY8" fmla="*/ 407423 h 2057103"/>
                <a:gd name="connsiteX0" fmla="*/ 298418 w 2179325"/>
                <a:gd name="connsiteY0" fmla="*/ 407423 h 2057103"/>
                <a:gd name="connsiteX1" fmla="*/ 1007347 w 2179325"/>
                <a:gd name="connsiteY1" fmla="*/ 2609 h 2057103"/>
                <a:gd name="connsiteX2" fmla="*/ 1965575 w 2179325"/>
                <a:gd name="connsiteY2" fmla="*/ 227119 h 2057103"/>
                <a:gd name="connsiteX3" fmla="*/ 2179325 w 2179325"/>
                <a:gd name="connsiteY3" fmla="*/ 1007162 h 2057103"/>
                <a:gd name="connsiteX4" fmla="*/ 1836786 w 2179325"/>
                <a:gd name="connsiteY4" fmla="*/ 1669628 h 2057103"/>
                <a:gd name="connsiteX5" fmla="*/ 1149015 w 2179325"/>
                <a:gd name="connsiteY5" fmla="*/ 2050351 h 2057103"/>
                <a:gd name="connsiteX6" fmla="*/ 156751 w 2179325"/>
                <a:gd name="connsiteY6" fmla="*/ 1811295 h 2057103"/>
                <a:gd name="connsiteX7" fmla="*/ 2796 w 2179325"/>
                <a:gd name="connsiteY7" fmla="*/ 1110193 h 2057103"/>
                <a:gd name="connsiteX8" fmla="*/ 298418 w 2179325"/>
                <a:gd name="connsiteY8" fmla="*/ 407423 h 2057103"/>
                <a:gd name="connsiteX0" fmla="*/ 298418 w 2179325"/>
                <a:gd name="connsiteY0" fmla="*/ 407423 h 2057103"/>
                <a:gd name="connsiteX1" fmla="*/ 1007347 w 2179325"/>
                <a:gd name="connsiteY1" fmla="*/ 2609 h 2057103"/>
                <a:gd name="connsiteX2" fmla="*/ 1965575 w 2179325"/>
                <a:gd name="connsiteY2" fmla="*/ 227119 h 2057103"/>
                <a:gd name="connsiteX3" fmla="*/ 2179325 w 2179325"/>
                <a:gd name="connsiteY3" fmla="*/ 1007162 h 2057103"/>
                <a:gd name="connsiteX4" fmla="*/ 1836786 w 2179325"/>
                <a:gd name="connsiteY4" fmla="*/ 1669628 h 2057103"/>
                <a:gd name="connsiteX5" fmla="*/ 1149015 w 2179325"/>
                <a:gd name="connsiteY5" fmla="*/ 2050351 h 2057103"/>
                <a:gd name="connsiteX6" fmla="*/ 156751 w 2179325"/>
                <a:gd name="connsiteY6" fmla="*/ 1811295 h 2057103"/>
                <a:gd name="connsiteX7" fmla="*/ 2796 w 2179325"/>
                <a:gd name="connsiteY7" fmla="*/ 1110193 h 2057103"/>
                <a:gd name="connsiteX8" fmla="*/ 298418 w 2179325"/>
                <a:gd name="connsiteY8" fmla="*/ 407423 h 2057103"/>
                <a:gd name="connsiteX0" fmla="*/ 298418 w 2179325"/>
                <a:gd name="connsiteY0" fmla="*/ 407423 h 2093938"/>
                <a:gd name="connsiteX1" fmla="*/ 1007347 w 2179325"/>
                <a:gd name="connsiteY1" fmla="*/ 2609 h 2093938"/>
                <a:gd name="connsiteX2" fmla="*/ 1965575 w 2179325"/>
                <a:gd name="connsiteY2" fmla="*/ 227119 h 2093938"/>
                <a:gd name="connsiteX3" fmla="*/ 2179325 w 2179325"/>
                <a:gd name="connsiteY3" fmla="*/ 1007162 h 2093938"/>
                <a:gd name="connsiteX4" fmla="*/ 1836786 w 2179325"/>
                <a:gd name="connsiteY4" fmla="*/ 1669628 h 2093938"/>
                <a:gd name="connsiteX5" fmla="*/ 1149015 w 2179325"/>
                <a:gd name="connsiteY5" fmla="*/ 2050351 h 2093938"/>
                <a:gd name="connsiteX6" fmla="*/ 156751 w 2179325"/>
                <a:gd name="connsiteY6" fmla="*/ 1811295 h 2093938"/>
                <a:gd name="connsiteX7" fmla="*/ 2796 w 2179325"/>
                <a:gd name="connsiteY7" fmla="*/ 1110193 h 2093938"/>
                <a:gd name="connsiteX8" fmla="*/ 298418 w 2179325"/>
                <a:gd name="connsiteY8" fmla="*/ 407423 h 2093938"/>
                <a:gd name="connsiteX0" fmla="*/ 298418 w 2179325"/>
                <a:gd name="connsiteY0" fmla="*/ 407423 h 2093938"/>
                <a:gd name="connsiteX1" fmla="*/ 1007347 w 2179325"/>
                <a:gd name="connsiteY1" fmla="*/ 2609 h 2093938"/>
                <a:gd name="connsiteX2" fmla="*/ 1965575 w 2179325"/>
                <a:gd name="connsiteY2" fmla="*/ 227119 h 2093938"/>
                <a:gd name="connsiteX3" fmla="*/ 2179325 w 2179325"/>
                <a:gd name="connsiteY3" fmla="*/ 1007162 h 2093938"/>
                <a:gd name="connsiteX4" fmla="*/ 1836786 w 2179325"/>
                <a:gd name="connsiteY4" fmla="*/ 1669628 h 2093938"/>
                <a:gd name="connsiteX5" fmla="*/ 1149015 w 2179325"/>
                <a:gd name="connsiteY5" fmla="*/ 2050351 h 2093938"/>
                <a:gd name="connsiteX6" fmla="*/ 156751 w 2179325"/>
                <a:gd name="connsiteY6" fmla="*/ 1811295 h 2093938"/>
                <a:gd name="connsiteX7" fmla="*/ 2796 w 2179325"/>
                <a:gd name="connsiteY7" fmla="*/ 1110193 h 2093938"/>
                <a:gd name="connsiteX8" fmla="*/ 298418 w 2179325"/>
                <a:gd name="connsiteY8" fmla="*/ 407423 h 2093938"/>
                <a:gd name="connsiteX0" fmla="*/ 298418 w 2180984"/>
                <a:gd name="connsiteY0" fmla="*/ 407423 h 2093938"/>
                <a:gd name="connsiteX1" fmla="*/ 1007347 w 2180984"/>
                <a:gd name="connsiteY1" fmla="*/ 2609 h 2093938"/>
                <a:gd name="connsiteX2" fmla="*/ 1965575 w 2180984"/>
                <a:gd name="connsiteY2" fmla="*/ 227119 h 2093938"/>
                <a:gd name="connsiteX3" fmla="*/ 2179325 w 2180984"/>
                <a:gd name="connsiteY3" fmla="*/ 1007162 h 2093938"/>
                <a:gd name="connsiteX4" fmla="*/ 1836786 w 2180984"/>
                <a:gd name="connsiteY4" fmla="*/ 1669628 h 2093938"/>
                <a:gd name="connsiteX5" fmla="*/ 1149015 w 2180984"/>
                <a:gd name="connsiteY5" fmla="*/ 2050351 h 2093938"/>
                <a:gd name="connsiteX6" fmla="*/ 156751 w 2180984"/>
                <a:gd name="connsiteY6" fmla="*/ 1811295 h 2093938"/>
                <a:gd name="connsiteX7" fmla="*/ 2796 w 2180984"/>
                <a:gd name="connsiteY7" fmla="*/ 1110193 h 2093938"/>
                <a:gd name="connsiteX8" fmla="*/ 298418 w 2180984"/>
                <a:gd name="connsiteY8" fmla="*/ 407423 h 2093938"/>
                <a:gd name="connsiteX0" fmla="*/ 298418 w 2180984"/>
                <a:gd name="connsiteY0" fmla="*/ 407423 h 2093938"/>
                <a:gd name="connsiteX1" fmla="*/ 1007347 w 2180984"/>
                <a:gd name="connsiteY1" fmla="*/ 2609 h 2093938"/>
                <a:gd name="connsiteX2" fmla="*/ 1965575 w 2180984"/>
                <a:gd name="connsiteY2" fmla="*/ 227119 h 2093938"/>
                <a:gd name="connsiteX3" fmla="*/ 2179325 w 2180984"/>
                <a:gd name="connsiteY3" fmla="*/ 1007162 h 2093938"/>
                <a:gd name="connsiteX4" fmla="*/ 1836786 w 2180984"/>
                <a:gd name="connsiteY4" fmla="*/ 1669628 h 2093938"/>
                <a:gd name="connsiteX5" fmla="*/ 1149015 w 2180984"/>
                <a:gd name="connsiteY5" fmla="*/ 2050351 h 2093938"/>
                <a:gd name="connsiteX6" fmla="*/ 156751 w 2180984"/>
                <a:gd name="connsiteY6" fmla="*/ 1811295 h 2093938"/>
                <a:gd name="connsiteX7" fmla="*/ 2796 w 2180984"/>
                <a:gd name="connsiteY7" fmla="*/ 1110193 h 2093938"/>
                <a:gd name="connsiteX8" fmla="*/ 298418 w 2180984"/>
                <a:gd name="connsiteY8" fmla="*/ 407423 h 2093938"/>
                <a:gd name="connsiteX0" fmla="*/ 298418 w 2179325"/>
                <a:gd name="connsiteY0" fmla="*/ 407423 h 2051542"/>
                <a:gd name="connsiteX1" fmla="*/ 1007347 w 2179325"/>
                <a:gd name="connsiteY1" fmla="*/ 2609 h 2051542"/>
                <a:gd name="connsiteX2" fmla="*/ 1965575 w 2179325"/>
                <a:gd name="connsiteY2" fmla="*/ 227119 h 2051542"/>
                <a:gd name="connsiteX3" fmla="*/ 2179325 w 2179325"/>
                <a:gd name="connsiteY3" fmla="*/ 1007162 h 2051542"/>
                <a:gd name="connsiteX4" fmla="*/ 1965574 w 2179325"/>
                <a:gd name="connsiteY4" fmla="*/ 1772659 h 2051542"/>
                <a:gd name="connsiteX5" fmla="*/ 1149015 w 2179325"/>
                <a:gd name="connsiteY5" fmla="*/ 2050351 h 2051542"/>
                <a:gd name="connsiteX6" fmla="*/ 156751 w 2179325"/>
                <a:gd name="connsiteY6" fmla="*/ 1811295 h 2051542"/>
                <a:gd name="connsiteX7" fmla="*/ 2796 w 2179325"/>
                <a:gd name="connsiteY7" fmla="*/ 1110193 h 2051542"/>
                <a:gd name="connsiteX8" fmla="*/ 298418 w 2179325"/>
                <a:gd name="connsiteY8" fmla="*/ 407423 h 2051542"/>
                <a:gd name="connsiteX0" fmla="*/ 296506 w 2177413"/>
                <a:gd name="connsiteY0" fmla="*/ 407423 h 2051354"/>
                <a:gd name="connsiteX1" fmla="*/ 1005435 w 2177413"/>
                <a:gd name="connsiteY1" fmla="*/ 2609 h 2051354"/>
                <a:gd name="connsiteX2" fmla="*/ 1963663 w 2177413"/>
                <a:gd name="connsiteY2" fmla="*/ 227119 h 2051354"/>
                <a:gd name="connsiteX3" fmla="*/ 2177413 w 2177413"/>
                <a:gd name="connsiteY3" fmla="*/ 1007162 h 2051354"/>
                <a:gd name="connsiteX4" fmla="*/ 1963662 w 2177413"/>
                <a:gd name="connsiteY4" fmla="*/ 1772659 h 2051354"/>
                <a:gd name="connsiteX5" fmla="*/ 1147103 w 2177413"/>
                <a:gd name="connsiteY5" fmla="*/ 2050351 h 2051354"/>
                <a:gd name="connsiteX6" fmla="*/ 232112 w 2177413"/>
                <a:gd name="connsiteY6" fmla="*/ 1695385 h 2051354"/>
                <a:gd name="connsiteX7" fmla="*/ 884 w 2177413"/>
                <a:gd name="connsiteY7" fmla="*/ 1110193 h 2051354"/>
                <a:gd name="connsiteX8" fmla="*/ 296506 w 2177413"/>
                <a:gd name="connsiteY8" fmla="*/ 407423 h 2051354"/>
                <a:gd name="connsiteX0" fmla="*/ 193245 w 2074152"/>
                <a:gd name="connsiteY0" fmla="*/ 407423 h 2051354"/>
                <a:gd name="connsiteX1" fmla="*/ 902174 w 2074152"/>
                <a:gd name="connsiteY1" fmla="*/ 2609 h 2051354"/>
                <a:gd name="connsiteX2" fmla="*/ 1860402 w 2074152"/>
                <a:gd name="connsiteY2" fmla="*/ 227119 h 2051354"/>
                <a:gd name="connsiteX3" fmla="*/ 2074152 w 2074152"/>
                <a:gd name="connsiteY3" fmla="*/ 1007162 h 2051354"/>
                <a:gd name="connsiteX4" fmla="*/ 1860401 w 2074152"/>
                <a:gd name="connsiteY4" fmla="*/ 1772659 h 2051354"/>
                <a:gd name="connsiteX5" fmla="*/ 1043842 w 2074152"/>
                <a:gd name="connsiteY5" fmla="*/ 2050351 h 2051354"/>
                <a:gd name="connsiteX6" fmla="*/ 128851 w 2074152"/>
                <a:gd name="connsiteY6" fmla="*/ 1695385 h 2051354"/>
                <a:gd name="connsiteX7" fmla="*/ 13533 w 2074152"/>
                <a:gd name="connsiteY7" fmla="*/ 1110193 h 2051354"/>
                <a:gd name="connsiteX8" fmla="*/ 193245 w 2074152"/>
                <a:gd name="connsiteY8" fmla="*/ 407423 h 2051354"/>
                <a:gd name="connsiteX0" fmla="*/ 193245 w 2076698"/>
                <a:gd name="connsiteY0" fmla="*/ 407423 h 2050438"/>
                <a:gd name="connsiteX1" fmla="*/ 902174 w 2076698"/>
                <a:gd name="connsiteY1" fmla="*/ 2609 h 2050438"/>
                <a:gd name="connsiteX2" fmla="*/ 1860402 w 2076698"/>
                <a:gd name="connsiteY2" fmla="*/ 227119 h 2050438"/>
                <a:gd name="connsiteX3" fmla="*/ 2074152 w 2076698"/>
                <a:gd name="connsiteY3" fmla="*/ 1007162 h 2050438"/>
                <a:gd name="connsiteX4" fmla="*/ 1757370 w 2076698"/>
                <a:gd name="connsiteY4" fmla="*/ 1721144 h 2050438"/>
                <a:gd name="connsiteX5" fmla="*/ 1043842 w 2076698"/>
                <a:gd name="connsiteY5" fmla="*/ 2050351 h 2050438"/>
                <a:gd name="connsiteX6" fmla="*/ 128851 w 2076698"/>
                <a:gd name="connsiteY6" fmla="*/ 1695385 h 2050438"/>
                <a:gd name="connsiteX7" fmla="*/ 13533 w 2076698"/>
                <a:gd name="connsiteY7" fmla="*/ 1110193 h 2050438"/>
                <a:gd name="connsiteX8" fmla="*/ 193245 w 2076698"/>
                <a:gd name="connsiteY8" fmla="*/ 407423 h 2050438"/>
                <a:gd name="connsiteX0" fmla="*/ 193245 w 2074152"/>
                <a:gd name="connsiteY0" fmla="*/ 406745 h 2049760"/>
                <a:gd name="connsiteX1" fmla="*/ 902174 w 2074152"/>
                <a:gd name="connsiteY1" fmla="*/ 1931 h 2049760"/>
                <a:gd name="connsiteX2" fmla="*/ 1757371 w 2074152"/>
                <a:gd name="connsiteY2" fmla="*/ 316593 h 2049760"/>
                <a:gd name="connsiteX3" fmla="*/ 2074152 w 2074152"/>
                <a:gd name="connsiteY3" fmla="*/ 1006484 h 2049760"/>
                <a:gd name="connsiteX4" fmla="*/ 1757370 w 2074152"/>
                <a:gd name="connsiteY4" fmla="*/ 1720466 h 2049760"/>
                <a:gd name="connsiteX5" fmla="*/ 1043842 w 2074152"/>
                <a:gd name="connsiteY5" fmla="*/ 2049673 h 2049760"/>
                <a:gd name="connsiteX6" fmla="*/ 128851 w 2074152"/>
                <a:gd name="connsiteY6" fmla="*/ 1694707 h 2049760"/>
                <a:gd name="connsiteX7" fmla="*/ 13533 w 2074152"/>
                <a:gd name="connsiteY7" fmla="*/ 1109515 h 2049760"/>
                <a:gd name="connsiteX8" fmla="*/ 193245 w 2074152"/>
                <a:gd name="connsiteY8" fmla="*/ 406745 h 2049760"/>
                <a:gd name="connsiteX0" fmla="*/ 180046 w 2060953"/>
                <a:gd name="connsiteY0" fmla="*/ 406745 h 2050179"/>
                <a:gd name="connsiteX1" fmla="*/ 888975 w 2060953"/>
                <a:gd name="connsiteY1" fmla="*/ 1931 h 2050179"/>
                <a:gd name="connsiteX2" fmla="*/ 1744172 w 2060953"/>
                <a:gd name="connsiteY2" fmla="*/ 316593 h 2050179"/>
                <a:gd name="connsiteX3" fmla="*/ 2060953 w 2060953"/>
                <a:gd name="connsiteY3" fmla="*/ 1006484 h 2050179"/>
                <a:gd name="connsiteX4" fmla="*/ 1744171 w 2060953"/>
                <a:gd name="connsiteY4" fmla="*/ 1720466 h 2050179"/>
                <a:gd name="connsiteX5" fmla="*/ 1030643 w 2060953"/>
                <a:gd name="connsiteY5" fmla="*/ 2049673 h 2050179"/>
                <a:gd name="connsiteX6" fmla="*/ 205805 w 2060953"/>
                <a:gd name="connsiteY6" fmla="*/ 1656071 h 2050179"/>
                <a:gd name="connsiteX7" fmla="*/ 334 w 2060953"/>
                <a:gd name="connsiteY7" fmla="*/ 1109515 h 2050179"/>
                <a:gd name="connsiteX8" fmla="*/ 180046 w 2060953"/>
                <a:gd name="connsiteY8" fmla="*/ 406745 h 2050179"/>
                <a:gd name="connsiteX0" fmla="*/ 180046 w 2075737"/>
                <a:gd name="connsiteY0" fmla="*/ 406745 h 2054141"/>
                <a:gd name="connsiteX1" fmla="*/ 888975 w 2075737"/>
                <a:gd name="connsiteY1" fmla="*/ 1931 h 2054141"/>
                <a:gd name="connsiteX2" fmla="*/ 1744172 w 2075737"/>
                <a:gd name="connsiteY2" fmla="*/ 316593 h 2054141"/>
                <a:gd name="connsiteX3" fmla="*/ 2060953 w 2075737"/>
                <a:gd name="connsiteY3" fmla="*/ 1006484 h 2054141"/>
                <a:gd name="connsiteX4" fmla="*/ 1898717 w 2075737"/>
                <a:gd name="connsiteY4" fmla="*/ 1810619 h 2054141"/>
                <a:gd name="connsiteX5" fmla="*/ 1030643 w 2075737"/>
                <a:gd name="connsiteY5" fmla="*/ 2049673 h 2054141"/>
                <a:gd name="connsiteX6" fmla="*/ 205805 w 2075737"/>
                <a:gd name="connsiteY6" fmla="*/ 1656071 h 2054141"/>
                <a:gd name="connsiteX7" fmla="*/ 334 w 2075737"/>
                <a:gd name="connsiteY7" fmla="*/ 1109515 h 2054141"/>
                <a:gd name="connsiteX8" fmla="*/ 180046 w 2075737"/>
                <a:gd name="connsiteY8" fmla="*/ 406745 h 205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5737" h="2054141">
                  <a:moveTo>
                    <a:pt x="180046" y="406745"/>
                  </a:moveTo>
                  <a:cubicBezTo>
                    <a:pt x="328153" y="222148"/>
                    <a:pt x="628287" y="16956"/>
                    <a:pt x="888975" y="1931"/>
                  </a:cubicBezTo>
                  <a:cubicBezTo>
                    <a:pt x="1149663" y="-13094"/>
                    <a:pt x="1582770" y="56579"/>
                    <a:pt x="1744172" y="316593"/>
                  </a:cubicBezTo>
                  <a:cubicBezTo>
                    <a:pt x="1905574" y="576607"/>
                    <a:pt x="2035196" y="757480"/>
                    <a:pt x="2060953" y="1006484"/>
                  </a:cubicBezTo>
                  <a:cubicBezTo>
                    <a:pt x="2086710" y="1255488"/>
                    <a:pt x="2102216" y="1632196"/>
                    <a:pt x="1898717" y="1810619"/>
                  </a:cubicBezTo>
                  <a:cubicBezTo>
                    <a:pt x="1695218" y="1989042"/>
                    <a:pt x="1312795" y="2075431"/>
                    <a:pt x="1030643" y="2049673"/>
                  </a:cubicBezTo>
                  <a:cubicBezTo>
                    <a:pt x="748491" y="2023915"/>
                    <a:pt x="377523" y="1812764"/>
                    <a:pt x="205805" y="1656071"/>
                  </a:cubicBezTo>
                  <a:cubicBezTo>
                    <a:pt x="34087" y="1499378"/>
                    <a:pt x="4627" y="1317736"/>
                    <a:pt x="334" y="1109515"/>
                  </a:cubicBezTo>
                  <a:cubicBezTo>
                    <a:pt x="-3959" y="901294"/>
                    <a:pt x="31939" y="591342"/>
                    <a:pt x="180046" y="406745"/>
                  </a:cubicBezTo>
                  <a:close/>
                </a:path>
              </a:pathLst>
            </a:custGeom>
            <a:effectLst>
              <a:softEdge rad="342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rot="15000000" flipH="1" flipV="1">
              <a:off x="5625018" y="4998041"/>
              <a:ext cx="504056" cy="4320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Arc 15"/>
            <p:cNvSpPr/>
            <p:nvPr/>
          </p:nvSpPr>
          <p:spPr>
            <a:xfrm>
              <a:off x="6058982" y="4038231"/>
              <a:ext cx="252000" cy="252000"/>
            </a:xfrm>
            <a:prstGeom prst="arc">
              <a:avLst>
                <a:gd name="adj1" fmla="val 16200000"/>
                <a:gd name="adj2" fmla="val 12677335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600">
                <a:solidFill>
                  <a:schemeClr val="bg1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7237353" y="4768430"/>
              <a:ext cx="1071111" cy="391033"/>
            </a:xfrm>
            <a:prstGeom prst="straightConnector1">
              <a:avLst/>
            </a:prstGeom>
            <a:ln w="19050"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550450" y="4624414"/>
              <a:ext cx="285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solidFill>
                    <a:schemeClr val="bg1"/>
                  </a:solidFill>
                  <a:latin typeface="Symbol" pitchFamily="18" charset="2"/>
                </a:rPr>
                <a:t>x</a:t>
              </a:r>
              <a:endParaRPr lang="en-GB" sz="1600" dirty="0">
                <a:solidFill>
                  <a:schemeClr val="bg1"/>
                </a:solidFill>
                <a:latin typeface="Symbol" pitchFamily="18" charset="2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rot="18300000" flipH="1" flipV="1">
              <a:off x="5012222" y="4186771"/>
              <a:ext cx="504056" cy="432048"/>
            </a:xfrm>
            <a:prstGeom prst="straightConnector1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1100000" flipH="1" flipV="1">
              <a:off x="6625174" y="4687327"/>
              <a:ext cx="504056" cy="432048"/>
            </a:xfrm>
            <a:prstGeom prst="straightConnector1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3600000" flipH="1" flipV="1">
              <a:off x="6102714" y="3148494"/>
              <a:ext cx="504056" cy="432048"/>
            </a:xfrm>
            <a:prstGeom prst="straightConnector1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8342161" y="2103382"/>
            <a:ext cx="677108" cy="315218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sz="1600" dirty="0" smtClean="0"/>
              <a:t>Simulation: AR &amp;  </a:t>
            </a:r>
            <a:r>
              <a:rPr lang="en-GB" sz="1600" dirty="0" err="1" smtClean="0"/>
              <a:t>D.J.Weir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Visualisation:  www.vapor.ucar.edu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39134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813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255329" cy="4525963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EM: Monopoles would be stable particles</a:t>
                </a:r>
              </a:p>
              <a:p>
                <a:r>
                  <a:rPr lang="en-GB" dirty="0" smtClean="0"/>
                  <a:t>Pair annihilate until density </a:t>
                </a:r>
                <a:r>
                  <a:rPr lang="en-GB" dirty="0"/>
                  <a:t>h</a:t>
                </a:r>
                <a:r>
                  <a:rPr lang="en-GB" dirty="0" smtClean="0"/>
                  <a:t>as fallen to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/>
                            </a:rPr>
                            <m:t>mon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~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−8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/>
                                </a:rPr>
                                <m:t>𝑀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17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GeV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𝑀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solidFill>
                                        <a:srgbClr val="FFFF00"/>
                                      </a:solidFill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GB" i="1">
                                      <a:solidFill>
                                        <a:srgbClr val="FFFF00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/>
                                    </a:rPr>
                                    <m:t>7</m:t>
                                  </m:r>
                                </m:sup>
                              </m:sSup>
                              <m:r>
                                <a:rPr lang="en-GB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GeV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m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dirty="0" smtClean="0"/>
              </a:p>
              <a:p>
                <a:pPr marL="109728" indent="0">
                  <a:buNone/>
                </a:pPr>
                <a:r>
                  <a:rPr lang="en-GB" dirty="0" smtClean="0"/>
                  <a:t>	(</a:t>
                </a:r>
                <a:r>
                  <a:rPr lang="en-GB" dirty="0" err="1" smtClean="0"/>
                  <a:t>Zel’dovich</a:t>
                </a:r>
                <a:r>
                  <a:rPr lang="en-GB" dirty="0" smtClean="0"/>
                  <a:t> &amp; </a:t>
                </a:r>
                <a:r>
                  <a:rPr lang="en-GB" dirty="0" err="1" smtClean="0"/>
                  <a:t>Khlopov</a:t>
                </a:r>
                <a:r>
                  <a:rPr lang="en-GB" dirty="0" smtClean="0"/>
                  <a:t> 1979, </a:t>
                </a:r>
                <a:r>
                  <a:rPr lang="en-GB" dirty="0" err="1" smtClean="0"/>
                  <a:t>Preskill</a:t>
                </a:r>
                <a:r>
                  <a:rPr lang="en-GB" dirty="0" smtClean="0"/>
                  <a:t> 1979)</a:t>
                </a:r>
              </a:p>
              <a:p>
                <a:r>
                  <a:rPr lang="en-GB" dirty="0" smtClean="0"/>
                  <a:t>Mass density higher than observed total matter density </a:t>
                </a:r>
                <a:br>
                  <a:rPr lang="en-GB" dirty="0" smtClean="0"/>
                </a:br>
                <a:r>
                  <a:rPr lang="en-GB" dirty="0" smtClean="0"/>
                  <a:t>unless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𝑀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≲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sup>
                    </m:sSup>
                    <m:r>
                      <m:rPr>
                        <m:sty m:val="p"/>
                      </m:rPr>
                      <a:rPr lang="en-GB" b="0" i="0" smtClean="0">
                        <a:latin typeface="Cambria Math"/>
                        <a:ea typeface="Cambria Math"/>
                      </a:rPr>
                      <m:t>GeV</m:t>
                    </m:r>
                  </m:oMath>
                </a14:m>
                <a:r>
                  <a:rPr lang="en-GB" dirty="0" smtClean="0"/>
                  <a:t>: Monopole problem</a:t>
                </a:r>
              </a:p>
              <a:p>
                <a:r>
                  <a:rPr lang="en-GB" dirty="0" err="1" smtClean="0"/>
                  <a:t>Guth</a:t>
                </a:r>
                <a:r>
                  <a:rPr lang="en-GB" dirty="0" smtClean="0"/>
                  <a:t> (1981): Inflation wiped monopoles away</a:t>
                </a:r>
              </a:p>
              <a:p>
                <a:pPr lvl="1"/>
                <a:r>
                  <a:rPr lang="en-GB" dirty="0" smtClean="0"/>
                  <a:t>Monopole production after </a:t>
                </a:r>
                <a:r>
                  <a:rPr lang="en-GB" dirty="0" smtClean="0"/>
                  <a:t>inflation unless</a:t>
                </a:r>
                <a:br>
                  <a:rPr lang="en-GB" dirty="0" smtClean="0"/>
                </a:br>
                <a:r>
                  <a:rPr lang="en-GB" dirty="0" smtClean="0"/>
                  <a:t>reheat temperature below monopole mass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rh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GB" dirty="0" smtClean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55329" cy="4525963"/>
              </a:xfrm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Cosmic Monopoles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378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3" y="1088701"/>
            <a:ext cx="3981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229600" cy="4828040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Galactic magnetic fields </a:t>
                </a:r>
                <a:br>
                  <a:rPr lang="en-GB" dirty="0" smtClean="0"/>
                </a:b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𝐵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∼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> </a:t>
                </a:r>
              </a:p>
              <a:p>
                <a:r>
                  <a:rPr lang="en-GB" dirty="0" smtClean="0"/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𝑀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≲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17</m:t>
                        </m:r>
                      </m:sup>
                    </m:sSup>
                    <m:r>
                      <m:rPr>
                        <m:sty m:val="p"/>
                      </m:rPr>
                      <a:rPr lang="en-GB" b="0" i="0" smtClean="0">
                        <a:latin typeface="Cambria Math"/>
                        <a:ea typeface="Cambria Math"/>
                      </a:rPr>
                      <m:t>GeV</m:t>
                    </m:r>
                  </m:oMath>
                </a14:m>
                <a:r>
                  <a:rPr lang="en-GB" dirty="0" smtClean="0"/>
                  <a:t>, this</a:t>
                </a:r>
                <a:br>
                  <a:rPr lang="en-GB" dirty="0" smtClean="0"/>
                </a:br>
                <a:r>
                  <a:rPr lang="en-GB" dirty="0" smtClean="0"/>
                  <a:t>creates a magnetic current, </a:t>
                </a:r>
                <a:br>
                  <a:rPr lang="en-GB" dirty="0" smtClean="0"/>
                </a:br>
                <a:r>
                  <a:rPr lang="en-GB" dirty="0" smtClean="0"/>
                  <a:t>which dissipates the field </a:t>
                </a:r>
              </a:p>
              <a:p>
                <a:r>
                  <a:rPr lang="en-GB" dirty="0" smtClean="0"/>
                  <a:t>Sets an </a:t>
                </a:r>
                <a:r>
                  <a:rPr lang="en-GB" dirty="0"/>
                  <a:t>u</a:t>
                </a:r>
                <a:r>
                  <a:rPr lang="en-GB" dirty="0" smtClean="0"/>
                  <a:t>pper bound on flux </a:t>
                </a:r>
                <a:r>
                  <a:rPr lang="en-GB" dirty="0"/>
                  <a:t/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</a:rPr>
                      <m:t>𝐹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𝑛𝑣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4</m:t>
                        </m:r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den>
                    </m:f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≲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−15</m:t>
                        </m:r>
                      </m:sup>
                    </m:sSup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b="0" i="0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cm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−2</m:t>
                        </m:r>
                      </m:sup>
                    </m:sSup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b="0" i="0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s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b="0" i="0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sr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GB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GB" dirty="0" smtClean="0"/>
                  <a:t>Generation of field by dynamo mechanism:</a:t>
                </a:r>
                <a:br>
                  <a:rPr lang="en-GB" dirty="0" smtClean="0"/>
                </a:br>
                <a:r>
                  <a:rPr lang="en-GB" dirty="0" smtClean="0"/>
                  <a:t>Extended </a:t>
                </a:r>
                <a:r>
                  <a:rPr lang="en-GB" dirty="0" smtClean="0"/>
                  <a:t>Parker bound (Adams et al 1993)</a:t>
                </a:r>
                <a:endParaRPr lang="en-GB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393192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≲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d>
                        <m:dPr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𝑀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solidFill>
                                        <a:srgbClr val="FFFF00"/>
                                      </a:solidFill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GB" i="1">
                                      <a:solidFill>
                                        <a:srgbClr val="FFFF00"/>
                                      </a:solidFill>
                                      <a:latin typeface="Cambria Math"/>
                                    </a:rPr>
                                    <m:t>17</m:t>
                                  </m:r>
                                </m:sup>
                              </m:sSup>
                              <m:r>
                                <a:rPr lang="en-GB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GeV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cm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−2</m:t>
                          </m:r>
                        </m:sup>
                      </m:sSup>
                      <m:r>
                        <a:rPr lang="en-GB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s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sr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109728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29600" cy="4828040"/>
              </a:xfrm>
              <a:blipFill>
                <a:blip r:embed="rId4"/>
                <a:stretch>
                  <a:fillRect t="-10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Parker Bound (1970)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7272345" y="3907583"/>
            <a:ext cx="1538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(Turner et al 1982)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40263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268724"/>
            <a:ext cx="8134350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89161"/>
            <a:ext cx="8229600" cy="1318130"/>
          </a:xfrm>
        </p:spPr>
        <p:txBody>
          <a:bodyPr>
            <a:normAutofit/>
          </a:bodyPr>
          <a:lstStyle/>
          <a:p>
            <a:r>
              <a:rPr lang="en-GB" dirty="0" smtClean="0"/>
              <a:t>Early “detections”:</a:t>
            </a:r>
          </a:p>
          <a:p>
            <a:pPr lvl="1"/>
            <a:r>
              <a:rPr lang="en-GB" dirty="0" smtClean="0"/>
              <a:t>Berkeley 1975, Stanford 1982, Imperial 1986</a:t>
            </a:r>
          </a:p>
          <a:p>
            <a:pPr lvl="1"/>
            <a:r>
              <a:rPr lang="en-GB" dirty="0" smtClean="0"/>
              <a:t>All turned out to be false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Cosmic Rays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915624" y="4221474"/>
            <a:ext cx="1271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(Cabrera 1982)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4529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Note: Varying kinematic assumptions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Cosmic Rays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231" y="1535488"/>
            <a:ext cx="7533537" cy="35529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18707" y="5088423"/>
            <a:ext cx="1627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AR, Physics Today 2016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46376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84" y="908678"/>
            <a:ext cx="2793686" cy="569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5554984" cy="4525963"/>
              </a:xfrm>
            </p:spPr>
            <p:txBody>
              <a:bodyPr/>
              <a:lstStyle/>
              <a:p>
                <a:r>
                  <a:rPr lang="en-GB" dirty="0"/>
                  <a:t>M</a:t>
                </a:r>
                <a:r>
                  <a:rPr lang="en-GB" dirty="0" smtClean="0"/>
                  <a:t>onopoles accumulate in the Sun</a:t>
                </a:r>
              </a:p>
              <a:p>
                <a:r>
                  <a:rPr lang="en-GB" dirty="0" smtClean="0"/>
                  <a:t>GUT monopoles catalyse </a:t>
                </a:r>
                <a:r>
                  <a:rPr lang="en-GB" i="1" dirty="0" smtClean="0">
                    <a:latin typeface="Times" pitchFamily="18" charset="0"/>
                  </a:rPr>
                  <a:t>p</a:t>
                </a:r>
                <a:r>
                  <a:rPr lang="en-GB" dirty="0" smtClean="0"/>
                  <a:t> decay:</a:t>
                </a:r>
                <a:br>
                  <a:rPr lang="en-GB" dirty="0" smtClean="0"/>
                </a:br>
                <a:r>
                  <a:rPr lang="en-GB" dirty="0" smtClean="0"/>
                  <a:t>Produces neutrinos (</a:t>
                </a:r>
                <a:r>
                  <a:rPr lang="en-GB" dirty="0" err="1" smtClean="0"/>
                  <a:t>Rubakov</a:t>
                </a:r>
                <a:r>
                  <a:rPr lang="en-GB" dirty="0" smtClean="0"/>
                  <a:t> 1981) Super-</a:t>
                </a:r>
                <a:r>
                  <a:rPr lang="en-GB" dirty="0" err="1" smtClean="0"/>
                  <a:t>Kamiokande</a:t>
                </a:r>
                <a:r>
                  <a:rPr lang="en-GB" dirty="0" smtClean="0"/>
                  <a:t> bound (2012):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≲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23</m:t>
                          </m:r>
                        </m:sup>
                      </m:sSup>
                      <m:sSup>
                        <m:sSupPr>
                          <m:ctrlPr>
                            <a:rPr lang="en-GB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solidFill>
                                            <a:srgbClr val="FFFF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solidFill>
                                            <a:srgbClr val="FFFF00"/>
                                          </a:solidFill>
                                          <a:latin typeface="Cambria Math"/>
                                        </a:rPr>
                                        <m:t>𝑀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en-GB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solidFill>
                                            <a:srgbClr val="FFFF00"/>
                                          </a:solidFill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solidFill>
                                            <a:srgbClr val="FFFF00"/>
                                          </a:solidFill>
                                          <a:latin typeface="Cambria Math"/>
                                        </a:rPr>
                                        <m:t>−3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cm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−2</m:t>
                          </m:r>
                        </m:sup>
                      </m:sSup>
                      <m:r>
                        <a:rPr lang="en-GB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s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sr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 smtClean="0"/>
              </a:p>
              <a:p>
                <a:r>
                  <a:rPr lang="en-GB" dirty="0" smtClean="0"/>
                  <a:t>Model-dependent</a:t>
                </a:r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5554984" cy="4525963"/>
              </a:xfrm>
              <a:blipFill>
                <a:blip r:embed="rId3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Monopole-Induced Neutrinos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025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5605924" cy="45259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en-GB" i="0" dirty="0" err="1" smtClean="0">
                        <a:latin typeface="Cambria Math" panose="02040503050406030204" pitchFamily="18" charset="0"/>
                      </a:rPr>
                      <m:t>Gyr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 smtClean="0"/>
                  <a:t>old silicate crystals</a:t>
                </a:r>
              </a:p>
              <a:p>
                <a:r>
                  <a:rPr lang="en-GB" dirty="0" smtClean="0"/>
                  <a:t>Monopole would ionise,</a:t>
                </a:r>
                <a:br>
                  <a:rPr lang="en-GB" dirty="0" smtClean="0"/>
                </a:br>
                <a:r>
                  <a:rPr lang="en-GB" dirty="0" smtClean="0"/>
                  <a:t>leave a track</a:t>
                </a:r>
              </a:p>
              <a:p>
                <a:r>
                  <a:rPr lang="en-GB" dirty="0" err="1" smtClean="0"/>
                  <a:t>Price&amp;Salamon</a:t>
                </a:r>
                <a:r>
                  <a:rPr lang="en-GB" dirty="0" smtClean="0"/>
                  <a:t> (1986):</a:t>
                </a:r>
                <a:br>
                  <a:rPr lang="en-GB" dirty="0" smtClean="0"/>
                </a:br>
                <a:r>
                  <a:rPr lang="en-GB" dirty="0" smtClean="0"/>
                  <a:t>Analysed mica samples from </a:t>
                </a:r>
                <a:br>
                  <a:rPr lang="en-GB" dirty="0" smtClean="0"/>
                </a:br>
                <a:r>
                  <a:rPr lang="en-GB" dirty="0" smtClean="0"/>
                  <a:t>museums, cross section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~ 1200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r>
                  <a:rPr lang="en-GB" dirty="0" smtClean="0"/>
                  <a:t>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GB" dirty="0" smtClean="0"/>
                  <a:t>, sets bound on flux</a:t>
                </a:r>
                <a:br>
                  <a:rPr lang="en-GB" dirty="0" smtClean="0"/>
                </a:b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FF00"/>
                        </a:solidFill>
                        <a:latin typeface="Cambria Math"/>
                      </a:rPr>
                      <m:t>𝐹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≲</m:t>
                    </m:r>
                    <m:sSup>
                      <m:sSupPr>
                        <m:ctrlP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−18</m:t>
                        </m:r>
                      </m:sup>
                    </m:sSup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cm</m:t>
                        </m:r>
                      </m:e>
                      <m:sup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−2</m:t>
                        </m:r>
                      </m:sup>
                    </m:sSup>
                    <m:r>
                      <a:rPr lang="en-GB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s</m:t>
                        </m:r>
                      </m:e>
                      <m:sup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sr</m:t>
                        </m:r>
                      </m:e>
                      <m:sup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5605924" cy="4525963"/>
              </a:xfrm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Tracks in Mica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29</a:t>
            </a:fld>
            <a:endParaRPr lang="en-GB"/>
          </a:p>
        </p:txBody>
      </p:sp>
      <p:pic>
        <p:nvPicPr>
          <p:cNvPr id="1026" name="Picture 2" descr="http://upload.wikimedia.org/wikipedia/commons/f/fe/Mica-in-rock-from-alste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24" y="1480693"/>
            <a:ext cx="2584147" cy="414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34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Moon </a:t>
            </a:r>
            <a:r>
              <a:rPr lang="en-GB" dirty="0" smtClean="0"/>
              <a:t>rocks (Alvarez et al. 1970)</a:t>
            </a:r>
          </a:p>
          <a:p>
            <a:r>
              <a:rPr lang="en-GB" dirty="0"/>
              <a:t>S</a:t>
            </a:r>
            <a:r>
              <a:rPr lang="en-GB" dirty="0" smtClean="0"/>
              <a:t>ea water (</a:t>
            </a:r>
            <a:r>
              <a:rPr lang="en-GB" dirty="0" err="1" smtClean="0"/>
              <a:t>Carrigan</a:t>
            </a:r>
            <a:r>
              <a:rPr lang="en-GB" dirty="0" smtClean="0"/>
              <a:t> et al 1976)</a:t>
            </a:r>
          </a:p>
          <a:p>
            <a:r>
              <a:rPr lang="en-GB" dirty="0"/>
              <a:t>Monopole-</a:t>
            </a:r>
            <a:r>
              <a:rPr lang="en-GB" dirty="0" err="1"/>
              <a:t>antimonopole</a:t>
            </a:r>
            <a:r>
              <a:rPr lang="en-GB" dirty="0"/>
              <a:t> annihilations in Earth’s </a:t>
            </a:r>
            <a:r>
              <a:rPr lang="en-GB" dirty="0" smtClean="0"/>
              <a:t>core (</a:t>
            </a:r>
            <a:r>
              <a:rPr lang="en-GB" dirty="0" err="1" smtClean="0"/>
              <a:t>Carrigan</a:t>
            </a:r>
            <a:r>
              <a:rPr lang="en-GB" dirty="0" smtClean="0"/>
              <a:t> 1980)</a:t>
            </a:r>
          </a:p>
          <a:p>
            <a:r>
              <a:rPr lang="en-GB" dirty="0"/>
              <a:t>D</a:t>
            </a:r>
            <a:r>
              <a:rPr lang="en-GB" dirty="0" smtClean="0"/>
              <a:t>eeply </a:t>
            </a:r>
            <a:r>
              <a:rPr lang="en-GB" dirty="0"/>
              <a:t>buried </a:t>
            </a:r>
            <a:r>
              <a:rPr lang="en-GB" dirty="0" smtClean="0"/>
              <a:t>rocks (Kovalik&amp;Kirschvink1986)</a:t>
            </a:r>
          </a:p>
          <a:p>
            <a:r>
              <a:rPr lang="en-GB" dirty="0" smtClean="0"/>
              <a:t>Meteorites (</a:t>
            </a:r>
            <a:r>
              <a:rPr lang="en-GB" dirty="0" err="1" smtClean="0"/>
              <a:t>Jeon&amp;Longo</a:t>
            </a:r>
            <a:r>
              <a:rPr lang="en-GB" dirty="0" smtClean="0"/>
              <a:t> 1995)</a:t>
            </a:r>
          </a:p>
          <a:p>
            <a:r>
              <a:rPr lang="en-GB" dirty="0"/>
              <a:t>P</a:t>
            </a:r>
            <a:r>
              <a:rPr lang="en-GB" dirty="0" smtClean="0"/>
              <a:t>olar </a:t>
            </a:r>
            <a:r>
              <a:rPr lang="en-GB" dirty="0"/>
              <a:t>volcanic </a:t>
            </a:r>
            <a:r>
              <a:rPr lang="en-GB" dirty="0" smtClean="0"/>
              <a:t>rocks (</a:t>
            </a:r>
            <a:r>
              <a:rPr lang="en-GB" dirty="0" err="1" smtClean="0"/>
              <a:t>Bendtz</a:t>
            </a:r>
            <a:r>
              <a:rPr lang="en-GB" dirty="0" smtClean="0"/>
              <a:t> et al. 2013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pPr marL="109728" indent="0" algn="ctr">
              <a:buNone/>
            </a:pPr>
            <a:r>
              <a:rPr lang="en-GB" dirty="0" smtClean="0"/>
              <a:t>No monopoles found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Searches for Trapped Monopoles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12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Bounds from searches many orders of magnitude lower than </a:t>
                </a:r>
                <a:r>
                  <a:rPr lang="en-GB" dirty="0" smtClean="0"/>
                  <a:t>prediction (though with caveats)</a:t>
                </a:r>
                <a:endParaRPr lang="en-GB" dirty="0" smtClean="0"/>
              </a:p>
              <a:p>
                <a:r>
                  <a:rPr lang="en-GB" dirty="0" smtClean="0"/>
                  <a:t>Maximum temperature after inflation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</a:rPr>
                          <m:t>rh</m:t>
                        </m:r>
                      </m:sub>
                    </m:sSub>
                  </m:oMath>
                </a14:m>
                <a:r>
                  <a:rPr lang="en-GB" dirty="0" smtClean="0"/>
                  <a:t> has to be below monopoles mass to avoid monopole formation</a:t>
                </a:r>
              </a:p>
              <a:p>
                <a:r>
                  <a:rPr lang="en-GB" dirty="0" smtClean="0"/>
                  <a:t>Even i</a:t>
                </a:r>
                <a:r>
                  <a:rPr lang="en-GB" dirty="0" smtClean="0"/>
                  <a:t>f </a:t>
                </a:r>
                <a:r>
                  <a:rPr lang="en-GB" dirty="0"/>
                  <a:t>monopoles don’t exist in the </a:t>
                </a:r>
                <a:r>
                  <a:rPr lang="en-GB" dirty="0" smtClean="0"/>
                  <a:t>Universe today,</a:t>
                </a:r>
                <a:r>
                  <a:rPr lang="en-GB" dirty="0"/>
                  <a:t/>
                </a:r>
                <a:br>
                  <a:rPr lang="en-GB" dirty="0"/>
                </a:br>
                <a:r>
                  <a:rPr lang="en-GB" dirty="0" smtClean="0"/>
                  <a:t>could we still produce </a:t>
                </a:r>
                <a:r>
                  <a:rPr lang="en-GB" dirty="0"/>
                  <a:t>them </a:t>
                </a:r>
                <a:r>
                  <a:rPr lang="en-GB" dirty="0" smtClean="0"/>
                  <a:t>in particle colliders?</a:t>
                </a:r>
                <a:endParaRPr lang="en-GB" dirty="0" smtClean="0"/>
              </a:p>
              <a:p>
                <a:r>
                  <a:rPr lang="en-GB" dirty="0" err="1" smtClean="0"/>
                  <a:t>Baryogenesis</a:t>
                </a:r>
                <a:r>
                  <a:rPr lang="en-GB" dirty="0" smtClean="0"/>
                  <a:t> needs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</a:rPr>
                          <m:t>rh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/>
                  <a:t>,</a:t>
                </a:r>
                <a:br>
                  <a:rPr lang="en-GB" dirty="0" smtClean="0"/>
                </a:br>
                <a:r>
                  <a:rPr lang="en-GB" dirty="0" smtClean="0"/>
                  <a:t>so monopoles with masses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~ 1..10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TeV</m:t>
                    </m:r>
                  </m:oMath>
                </a14:m>
                <a:r>
                  <a:rPr lang="en-GB" dirty="0" smtClean="0"/>
                  <a:t> </a:t>
                </a:r>
                <a:br>
                  <a:rPr lang="en-GB" dirty="0" smtClean="0"/>
                </a:br>
                <a:r>
                  <a:rPr lang="en-GB" dirty="0" smtClean="0"/>
                  <a:t>may be OK and accessible with the LHC 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 Cosmic Monopoles?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91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Monopole and Exotics Detector at the LHC</a:t>
            </a:r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25 institutions from</a:t>
            </a:r>
            <a:r>
              <a:rPr lang="en-GB" sz="2400" dirty="0"/>
              <a:t> </a:t>
            </a:r>
            <a:r>
              <a:rPr lang="en-GB" sz="2400" dirty="0" smtClean="0"/>
              <a:t>14 countries</a:t>
            </a:r>
          </a:p>
          <a:p>
            <a:r>
              <a:rPr lang="en-GB" sz="2400" dirty="0" smtClean="0"/>
              <a:t>Started operation in 2015</a:t>
            </a:r>
          </a:p>
          <a:p>
            <a:r>
              <a:rPr lang="en-GB" sz="2400" dirty="0" smtClean="0"/>
              <a:t>Shares LHC intersection point 8 </a:t>
            </a:r>
            <a:br>
              <a:rPr lang="en-GB" sz="2400" dirty="0" smtClean="0"/>
            </a:br>
            <a:r>
              <a:rPr lang="en-GB" sz="2400" dirty="0" smtClean="0"/>
              <a:t>with </a:t>
            </a:r>
            <a:r>
              <a:rPr lang="en-GB" sz="2400" dirty="0" err="1" smtClean="0"/>
              <a:t>LHCb</a:t>
            </a:r>
            <a:r>
              <a:rPr lang="en-GB" sz="2400" dirty="0" smtClean="0"/>
              <a:t> </a:t>
            </a:r>
            <a:endParaRPr lang="en-GB" sz="2800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32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MoEDAL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770" y="445757"/>
            <a:ext cx="716303" cy="8007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757" y="2168839"/>
            <a:ext cx="5020632" cy="18352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356" y="3880843"/>
            <a:ext cx="3671885" cy="206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65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9989" t="20524" r="10027" b="9350"/>
          <a:stretch>
            <a:fillRect/>
          </a:stretch>
        </p:blipFill>
        <p:spPr bwMode="auto">
          <a:xfrm>
            <a:off x="4031931" y="3290037"/>
            <a:ext cx="5789219" cy="3117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800" dirty="0" smtClean="0"/>
                  <a:t>Nuclear Track Detectors</a:t>
                </a:r>
              </a:p>
              <a:p>
                <a:pPr lvl="1"/>
                <a:r>
                  <a:rPr lang="en-GB" sz="2400" dirty="0" smtClean="0"/>
                  <a:t>Stacks of 9</a:t>
                </a:r>
                <a:r>
                  <a:rPr lang="en-GB" sz="2400" dirty="0"/>
                  <a:t> plastic sheets</a:t>
                </a:r>
                <a:r>
                  <a:rPr lang="en-GB" sz="2400" dirty="0" smtClean="0"/>
                  <a:t> (CR39</a:t>
                </a:r>
                <a:r>
                  <a:rPr lang="en-GB" sz="2400" dirty="0"/>
                  <a:t>, </a:t>
                </a:r>
                <a:r>
                  <a:rPr lang="en-GB" sz="2400" dirty="0" err="1"/>
                  <a:t>Makrofol</a:t>
                </a:r>
                <a:r>
                  <a:rPr lang="en-GB" sz="2400" dirty="0"/>
                  <a:t> and </a:t>
                </a:r>
                <a:r>
                  <a:rPr lang="en-GB" sz="2400" dirty="0" smtClean="0"/>
                  <a:t>Lexan)</a:t>
                </a:r>
              </a:p>
              <a:p>
                <a:pPr lvl="1"/>
                <a:r>
                  <a:rPr lang="en-GB" sz="2400" dirty="0" smtClean="0"/>
                  <a:t>Total surface area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~100</m:t>
                        </m:r>
                        <m:r>
                          <a:rPr lang="en-GB" sz="24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 smtClean="0"/>
              </a:p>
              <a:p>
                <a:pPr lvl="1"/>
                <a:r>
                  <a:rPr lang="en-GB" sz="2400" dirty="0" smtClean="0"/>
                  <a:t>Removed and etched, analysed for particle tracks with</a:t>
                </a:r>
                <a:br>
                  <a:rPr lang="en-GB" sz="2400" dirty="0" smtClean="0"/>
                </a:br>
                <a:r>
                  <a:rPr lang="en-GB" sz="2400" dirty="0" smtClean="0"/>
                  <a:t>optical microscope</a:t>
                </a:r>
              </a:p>
              <a:p>
                <a:r>
                  <a:rPr lang="en-GB" sz="2800" dirty="0" smtClean="0"/>
                  <a:t>Ionisation threshold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≳5</m:t>
                    </m:r>
                  </m:oMath>
                </a14:m>
                <a:endParaRPr lang="en-GB" sz="2800" b="0" dirty="0" smtClean="0">
                  <a:ea typeface="Cambria Math" panose="02040503050406030204" pitchFamily="18" charset="0"/>
                </a:endParaRPr>
              </a:p>
              <a:p>
                <a:pPr lvl="1"/>
                <a:r>
                  <a:rPr lang="en-GB" sz="2400" dirty="0" smtClean="0"/>
                  <a:t>Standard Model particles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GB" sz="240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en-GB" sz="2400" dirty="0" smtClean="0">
                    <a:ea typeface="Cambria Math" panose="02040503050406030204" pitchFamily="18" charset="0"/>
                  </a:rPr>
                  <a:t/>
                </a:r>
                <a:br>
                  <a:rPr lang="en-GB" sz="2400" dirty="0" smtClean="0">
                    <a:ea typeface="Cambria Math" panose="02040503050406030204" pitchFamily="18" charset="0"/>
                  </a:rPr>
                </a:br>
                <a:r>
                  <a:rPr lang="en-GB" sz="2400" dirty="0" smtClean="0">
                    <a:ea typeface="Cambria Math" panose="02040503050406030204" pitchFamily="18" charset="0"/>
                  </a:rPr>
                  <a:t>→ In principle no background</a:t>
                </a:r>
                <a:endParaRPr lang="en-GB" sz="2400" dirty="0">
                  <a:ea typeface="Cambria Math" panose="02040503050406030204" pitchFamily="18" charset="0"/>
                </a:endParaRPr>
              </a:p>
              <a:p>
                <a:pPr lvl="1"/>
                <a:endParaRPr lang="en-GB" sz="2400" dirty="0" smtClean="0"/>
              </a:p>
              <a:p>
                <a:pPr lvl="1"/>
                <a:endParaRPr lang="en-GB" sz="2400" dirty="0" smtClean="0"/>
              </a:p>
              <a:p>
                <a:pPr lvl="1"/>
                <a:endParaRPr lang="en-GB" sz="2400" dirty="0" smtClean="0"/>
              </a:p>
              <a:p>
                <a:pPr lvl="1"/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33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MoEDAL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770" y="445757"/>
            <a:ext cx="716303" cy="8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1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800" dirty="0" smtClean="0"/>
                  <a:t>Trapping Detectors (MMT)</a:t>
                </a:r>
              </a:p>
              <a:p>
                <a:pPr lvl="1"/>
                <a:r>
                  <a:rPr lang="en-GB" sz="2400" dirty="0" smtClean="0"/>
                  <a:t>800kg of aluminium bars</a:t>
                </a:r>
              </a:p>
              <a:p>
                <a:pPr lvl="1"/>
                <a:r>
                  <a:rPr lang="en-GB" sz="2400" dirty="0" smtClean="0"/>
                  <a:t>Monopoles lose energy,</a:t>
                </a:r>
                <a:r>
                  <a:rPr lang="en-GB" sz="2400" dirty="0"/>
                  <a:t/>
                </a:r>
                <a:br>
                  <a:rPr lang="en-GB" sz="2400" dirty="0"/>
                </a:br>
                <a:r>
                  <a:rPr lang="en-GB" sz="2400" dirty="0" smtClean="0"/>
                  <a:t>g</a:t>
                </a:r>
                <a:r>
                  <a:rPr lang="en-GB" sz="2400" dirty="0" smtClean="0"/>
                  <a:t>ets </a:t>
                </a:r>
                <a:r>
                  <a:rPr lang="en-GB" sz="2400" dirty="0" smtClean="0"/>
                  <a:t>bound to </a:t>
                </a:r>
                <a:r>
                  <a:rPr lang="en-GB" sz="2400" dirty="0" smtClean="0"/>
                  <a:t>nucleus</a:t>
                </a:r>
                <a:r>
                  <a:rPr lang="en-GB" sz="2400" dirty="0" smtClean="0"/>
                  <a:t/>
                </a:r>
                <a:br>
                  <a:rPr lang="en-GB" sz="2400" dirty="0" smtClean="0"/>
                </a:br>
                <a:r>
                  <a:rPr lang="en-GB" sz="2400" dirty="0" smtClean="0"/>
                  <a:t>with binding </a:t>
                </a:r>
                <a:r>
                  <a:rPr lang="en-GB" sz="2400" dirty="0" smtClean="0"/>
                  <a:t>energy </a:t>
                </a:r>
                <a:br>
                  <a:rPr lang="en-GB" sz="240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≈2.6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MeV</m:t>
                    </m:r>
                  </m:oMath>
                </a14:m>
                <a:r>
                  <a:rPr lang="en-GB" sz="2400" dirty="0" smtClean="0"/>
                  <a:t> (</a:t>
                </a:r>
                <a:r>
                  <a:rPr lang="en-GB" sz="2400" dirty="0" err="1" smtClean="0"/>
                  <a:t>Malkus</a:t>
                </a:r>
                <a:r>
                  <a:rPr lang="en-GB" sz="2400" dirty="0" smtClean="0"/>
                  <a:t> 1951)</a:t>
                </a:r>
                <a:endParaRPr lang="en-GB" sz="2400" dirty="0"/>
              </a:p>
              <a:p>
                <a:r>
                  <a:rPr lang="en-GB" sz="2800" dirty="0" smtClean="0"/>
                  <a:t>Removed and analysed by SQUID magnetometer</a:t>
                </a:r>
              </a:p>
              <a:p>
                <a:pPr lvl="1"/>
                <a:r>
                  <a:rPr lang="en-GB" sz="2400" dirty="0" smtClean="0"/>
                  <a:t>Signal: Jump in current</a:t>
                </a:r>
              </a:p>
              <a:p>
                <a:pPr lvl="1"/>
                <a:r>
                  <a:rPr lang="en-GB" sz="2400" dirty="0" smtClean="0"/>
                  <a:t>Repeat arbitrarily many times to confirm</a:t>
                </a:r>
              </a:p>
              <a:p>
                <a:pPr lvl="1"/>
                <a:endParaRPr lang="en-GB" sz="2400" dirty="0" smtClean="0"/>
              </a:p>
              <a:p>
                <a:pPr lvl="1"/>
                <a:endParaRPr lang="en-GB" sz="2400" dirty="0" smtClean="0"/>
              </a:p>
              <a:p>
                <a:pPr lvl="1"/>
                <a:endParaRPr lang="en-GB" sz="2400" dirty="0" smtClean="0"/>
              </a:p>
              <a:p>
                <a:pPr lvl="1"/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34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MoEDAL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770" y="445757"/>
            <a:ext cx="716303" cy="8007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8" t="30851" r="25137" b="26436"/>
          <a:stretch/>
        </p:blipFill>
        <p:spPr>
          <a:xfrm>
            <a:off x="6912300" y="4429741"/>
            <a:ext cx="1620208" cy="19442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92" y="1417639"/>
            <a:ext cx="3355179" cy="251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05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MMT Scans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7" y="1480693"/>
            <a:ext cx="7278067" cy="45733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12184" y="6054005"/>
            <a:ext cx="2245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MoEDAL Collaboration, PRL 2017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68016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Collider Searches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36</a:t>
            </a:fld>
            <a:endParaRPr lang="en-GB"/>
          </a:p>
        </p:txBody>
      </p:sp>
      <p:pic>
        <p:nvPicPr>
          <p:cNvPr id="1026" name="Picture 2" descr="http://physicstoday.scitation.org/na101/home/literatum/publisher/aip/journals/content/pto/2016/pto.2016.69.issue-10/pt.3.3328/production/images/large/pt.3.3328.figures.f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7" y="1417638"/>
            <a:ext cx="5457825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824999" y="5530069"/>
            <a:ext cx="1627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AR, Physics Today 2016</a:t>
            </a:r>
            <a:endParaRPr lang="en-GB" sz="1200" dirty="0"/>
          </a:p>
        </p:txBody>
      </p:sp>
      <p:sp>
        <p:nvSpPr>
          <p:cNvPr id="8" name="Rounded Rectangle 7"/>
          <p:cNvSpPr/>
          <p:nvPr/>
        </p:nvSpPr>
        <p:spPr>
          <a:xfrm>
            <a:off x="2411724" y="4329115"/>
            <a:ext cx="2700345" cy="61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66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229600" cy="4925981"/>
              </a:xfrm>
            </p:spPr>
            <p:txBody>
              <a:bodyPr>
                <a:normAutofit/>
              </a:bodyPr>
              <a:lstStyle/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pPr marL="109728" indent="0">
                  <a:buNone/>
                </a:pPr>
                <a:endParaRPr lang="en-GB" sz="4000" dirty="0" smtClean="0"/>
              </a:p>
              <a:p>
                <a:r>
                  <a:rPr lang="en-GB" dirty="0" smtClean="0"/>
                  <a:t>222kg of Al exposed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2.11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dirty="0" smtClean="0"/>
                  <a:t>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13 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TeV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endParaRPr lang="en-GB" b="0" dirty="0" smtClean="0"/>
              </a:p>
              <a:p>
                <a:r>
                  <a:rPr lang="en-GB" dirty="0" smtClean="0"/>
                  <a:t>Best current bounds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dirty="0" smtClean="0"/>
                  <a:t>: Constraints on cross section, not mass</a:t>
                </a:r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29600" cy="4925981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MoEDAL 13 </a:t>
            </a:r>
            <a:r>
              <a:rPr lang="en-GB" dirty="0" err="1" smtClean="0"/>
              <a:t>TeV</a:t>
            </a:r>
            <a:r>
              <a:rPr lang="en-GB" dirty="0" smtClean="0"/>
              <a:t> Results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37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880552" y="4360693"/>
            <a:ext cx="2766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MoEDAL Collaboration, </a:t>
            </a:r>
            <a:r>
              <a:rPr lang="en-GB" sz="1200" dirty="0" smtClean="0"/>
              <a:t>arXiv:1712.09849</a:t>
            </a:r>
            <a:endParaRPr lang="en-GB" sz="1200" dirty="0"/>
          </a:p>
        </p:txBody>
      </p:sp>
      <p:pic>
        <p:nvPicPr>
          <p:cNvPr id="1026" name="Picture 2" descr="https://inspirehep.net/record/1645247/files/fig_massPlot_spinzer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1328"/>
            <a:ext cx="3947643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nspirehep.net/record/1645247/files/fig_massPlot_spinhalf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628" y="1480693"/>
            <a:ext cx="3947643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77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917" y="1988816"/>
            <a:ext cx="3062426" cy="225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435352" cy="4525963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Collider searches generally </a:t>
                </a:r>
                <a:r>
                  <a:rPr lang="en-GB" dirty="0" smtClean="0"/>
                  <a:t>assume tree-level</a:t>
                </a:r>
                <a:r>
                  <a:rPr lang="en-GB" dirty="0"/>
                  <a:t/>
                </a:r>
                <a:br>
                  <a:rPr lang="en-GB" dirty="0"/>
                </a:br>
                <a:r>
                  <a:rPr lang="en-GB" dirty="0" err="1"/>
                  <a:t>Drell</a:t>
                </a:r>
                <a:r>
                  <a:rPr lang="en-GB" dirty="0"/>
                  <a:t>-Yan with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dirty="0">
                    <a:ea typeface="Cambria Math"/>
                  </a:rPr>
                  <a:t> </a:t>
                </a:r>
                <a:endParaRPr lang="en-GB" dirty="0" smtClean="0">
                  <a:ea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/>
                      </a:rPr>
                      <m:t>𝑔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/>
                      </a:rPr>
                      <m:t>≫1</m:t>
                    </m:r>
                  </m:oMath>
                </a14:m>
                <a:r>
                  <a:rPr lang="en-GB" dirty="0" smtClean="0">
                    <a:ea typeface="Cambria Math"/>
                  </a:rPr>
                  <a:t> </a:t>
                </a:r>
                <a:r>
                  <a:rPr lang="en-GB" dirty="0" smtClean="0">
                    <a:ea typeface="Cambria Math"/>
                    <a:sym typeface="Symbol" panose="05050102010706020507" pitchFamily="18" charset="2"/>
                  </a:rPr>
                  <a:t></a:t>
                </a:r>
                <a:r>
                  <a:rPr lang="en-GB" dirty="0" smtClean="0">
                    <a:ea typeface="Cambria Math"/>
                  </a:rPr>
                  <a:t> </a:t>
                </a:r>
                <a:r>
                  <a:rPr lang="en-GB" dirty="0">
                    <a:ea typeface="Cambria Math"/>
                  </a:rPr>
                  <a:t>Not reliable!</a:t>
                </a:r>
              </a:p>
              <a:p>
                <a:r>
                  <a:rPr lang="en-GB" dirty="0" smtClean="0"/>
                  <a:t>Need </a:t>
                </a:r>
                <a:r>
                  <a:rPr lang="en-GB" dirty="0" smtClean="0"/>
                  <a:t>(non-perturbative) QFT </a:t>
                </a:r>
                <a:r>
                  <a:rPr lang="en-GB" dirty="0" smtClean="0"/>
                  <a:t>calculations 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/>
                  <a:t>but</a:t>
                </a:r>
                <a:r>
                  <a:rPr lang="en-GB" dirty="0"/>
                  <a:t> </a:t>
                </a:r>
                <a:r>
                  <a:rPr lang="en-GB" dirty="0" smtClean="0"/>
                  <a:t>tools </a:t>
                </a:r>
                <a:r>
                  <a:rPr lang="en-GB" dirty="0" smtClean="0"/>
                  <a:t>don’t exist yet</a:t>
                </a:r>
              </a:p>
              <a:p>
                <a:r>
                  <a:rPr lang="en-GB" dirty="0" err="1" smtClean="0"/>
                  <a:t>Semiclassical</a:t>
                </a:r>
                <a:r>
                  <a:rPr lang="en-GB" dirty="0" smtClean="0"/>
                  <a:t> calculations:</a:t>
                </a:r>
              </a:p>
              <a:p>
                <a:pPr lvl="1"/>
                <a:r>
                  <a:rPr lang="en-GB" dirty="0" smtClean="0"/>
                  <a:t>‘t </a:t>
                </a:r>
                <a:r>
                  <a:rPr lang="en-GB" dirty="0" err="1" smtClean="0"/>
                  <a:t>Hooft-Polyakov</a:t>
                </a:r>
                <a:r>
                  <a:rPr lang="en-GB" dirty="0" smtClean="0"/>
                  <a:t> pair production </a:t>
                </a:r>
                <a:br>
                  <a:rPr lang="en-GB" dirty="0" smtClean="0"/>
                </a:br>
                <a:r>
                  <a:rPr lang="en-GB" dirty="0" smtClean="0"/>
                  <a:t>amplitude </a:t>
                </a:r>
                <a:r>
                  <a:rPr lang="en-GB" dirty="0" smtClean="0"/>
                  <a:t>suppressed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−236</m:t>
                        </m:r>
                      </m:sup>
                    </m:sSup>
                  </m:oMath>
                </a14:m>
                <a:r>
                  <a:rPr lang="en-GB" dirty="0" smtClean="0"/>
                  <a:t> </a:t>
                </a:r>
                <a:br>
                  <a:rPr lang="en-GB" dirty="0" smtClean="0"/>
                </a:br>
                <a:r>
                  <a:rPr lang="en-GB" dirty="0" smtClean="0"/>
                  <a:t>(</a:t>
                </a:r>
                <a:r>
                  <a:rPr lang="en-GB" dirty="0" err="1"/>
                  <a:t>Drukier&amp;Nussinov</a:t>
                </a:r>
                <a:r>
                  <a:rPr lang="en-GB" dirty="0"/>
                  <a:t>, </a:t>
                </a:r>
                <a:r>
                  <a:rPr lang="en-GB" dirty="0" err="1" smtClean="0"/>
                  <a:t>Demidov&amp;Levkov</a:t>
                </a:r>
                <a:r>
                  <a:rPr lang="en-GB" dirty="0" smtClean="0"/>
                  <a:t>,…)</a:t>
                </a:r>
              </a:p>
              <a:p>
                <a:pPr lvl="1"/>
                <a:r>
                  <a:rPr lang="en-GB" dirty="0" smtClean="0"/>
                  <a:t>Practically impossible in </a:t>
                </a:r>
                <a:r>
                  <a:rPr lang="en-GB" dirty="0" smtClean="0"/>
                  <a:t>two-particle </a:t>
                </a:r>
                <a:r>
                  <a:rPr lang="en-GB" dirty="0" smtClean="0"/>
                  <a:t>collisions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435352" cy="4525963"/>
              </a:xfrm>
              <a:blipFill>
                <a:blip r:embed="rId4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38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Production Amplitude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13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Consider instead pair production from a strong magnetic field</a:t>
                </a:r>
              </a:p>
              <a:p>
                <a:r>
                  <a:rPr lang="en-GB" dirty="0" smtClean="0"/>
                  <a:t>EM d</a:t>
                </a:r>
                <a:r>
                  <a:rPr lang="en-GB" dirty="0" smtClean="0"/>
                  <a:t>ual </a:t>
                </a:r>
                <a:r>
                  <a:rPr lang="en-GB" dirty="0" smtClean="0"/>
                  <a:t>to usual Schwinger pair production:</a:t>
                </a:r>
                <a:br>
                  <a:rPr lang="en-GB" dirty="0" smtClean="0"/>
                </a:br>
                <a:r>
                  <a:rPr lang="en-GB" sz="2000" dirty="0" smtClean="0"/>
                  <a:t>(</a:t>
                </a:r>
                <a:r>
                  <a:rPr lang="en-GB" sz="2000" dirty="0" err="1" smtClean="0"/>
                  <a:t>Sauter</a:t>
                </a:r>
                <a:r>
                  <a:rPr lang="en-GB" sz="2000" dirty="0" smtClean="0"/>
                  <a:t> 1931, </a:t>
                </a:r>
                <a:r>
                  <a:rPr lang="en-GB" sz="2000" dirty="0" err="1" smtClean="0"/>
                  <a:t>Heisenberg&amp;Euler</a:t>
                </a:r>
                <a:r>
                  <a:rPr lang="en-GB" sz="2000" dirty="0" smtClean="0"/>
                  <a:t> 1936, Schwinger 1951)</a:t>
                </a:r>
                <a:br>
                  <a:rPr lang="en-GB" sz="2000" dirty="0" smtClean="0"/>
                </a:br>
                <a:r>
                  <a:rPr lang="en-GB" dirty="0" err="1" smtClean="0"/>
                  <a:t>Tunneling</a:t>
                </a:r>
                <a:r>
                  <a:rPr lang="en-GB" dirty="0" smtClean="0"/>
                  <a:t> through </a:t>
                </a:r>
                <a:r>
                  <a:rPr lang="en-GB" dirty="0" smtClean="0"/>
                  <a:t>Coulomb potential </a:t>
                </a:r>
                <a:r>
                  <a:rPr lang="en-GB" dirty="0" smtClean="0"/>
                  <a:t>barrier</a:t>
                </a:r>
              </a:p>
              <a:p>
                <a:r>
                  <a:rPr lang="en-GB" dirty="0" smtClean="0"/>
                  <a:t>No direct experimental</a:t>
                </a:r>
                <a:br>
                  <a:rPr lang="en-GB" dirty="0" smtClean="0"/>
                </a:br>
                <a:r>
                  <a:rPr lang="en-GB" dirty="0" smtClean="0"/>
                  <a:t>confirmation yet: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GB" dirty="0"/>
                  <a:t> pairs </a:t>
                </a:r>
                <a:r>
                  <a:rPr lang="en-GB" dirty="0"/>
                  <a:t>need</a:t>
                </a:r>
                <a:br>
                  <a:rPr lang="en-GB" dirty="0"/>
                </a:br>
                <a:r>
                  <a:rPr lang="en-GB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 smtClean="0"/>
                  <a:t>1000 </a:t>
                </a:r>
                <a:r>
                  <a:rPr lang="en-GB" dirty="0" smtClean="0"/>
                  <a:t>x stronger than the</a:t>
                </a:r>
                <a:br>
                  <a:rPr lang="en-GB" dirty="0" smtClean="0"/>
                </a:br>
                <a:r>
                  <a:rPr lang="en-GB" dirty="0" smtClean="0"/>
                  <a:t>most</a:t>
                </a:r>
                <a:r>
                  <a:rPr lang="en-GB" dirty="0"/>
                  <a:t> </a:t>
                </a:r>
                <a:r>
                  <a:rPr lang="en-GB" dirty="0" smtClean="0"/>
                  <a:t>powerful lasers</a:t>
                </a:r>
                <a:r>
                  <a:rPr lang="en-GB" dirty="0"/>
                  <a:t/>
                </a:r>
                <a:br>
                  <a:rPr lang="en-GB" dirty="0"/>
                </a:br>
                <a:endParaRPr lang="en-GB" dirty="0"/>
              </a:p>
              <a:p>
                <a:endParaRPr lang="en-GB" dirty="0" smtClean="0">
                  <a:sym typeface="Symbol" panose="05050102010706020507" pitchFamily="18" charset="2"/>
                </a:endParaRP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Schwinger Pair Production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39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977" y="2624142"/>
            <a:ext cx="5026657" cy="37699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799375" y="4509138"/>
                <a:ext cx="2847896" cy="6481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𝑒</m:t>
                      </m:r>
                      <m:acc>
                        <m:accPr>
                          <m:chr m:val="⃗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9375" y="4509138"/>
                <a:ext cx="2847896" cy="6481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606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Magnetic monopole pair production at temperature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dirty="0" smtClean="0"/>
                  <a:t> and in magnetic field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</m:d>
                  </m:oMath>
                </a14:m>
                <a:endParaRPr lang="en-GB" dirty="0" smtClean="0"/>
              </a:p>
              <a:p>
                <a:r>
                  <a:rPr lang="en-GB" dirty="0" smtClean="0"/>
                  <a:t>Production </a:t>
                </a:r>
                <a:r>
                  <a:rPr lang="en-GB" dirty="0" smtClean="0"/>
                  <a:t>rate per unit time and volume </a:t>
                </a:r>
                <a:r>
                  <a:rPr lang="en-GB" sz="2000" dirty="0" smtClean="0"/>
                  <a:t>(</a:t>
                </a:r>
                <a:r>
                  <a:rPr lang="en-GB" sz="2000" dirty="0" err="1" smtClean="0"/>
                  <a:t>AR&amp;Gould</a:t>
                </a:r>
                <a:r>
                  <a:rPr lang="en-GB" sz="2000" dirty="0" smtClean="0"/>
                  <a:t> 2017)</a:t>
                </a:r>
                <a:r>
                  <a:rPr lang="en-GB" dirty="0" smtClean="0"/>
                  <a:t>: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GB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𝑔𝐵</m:t>
                              </m:r>
                            </m:den>
                          </m:f>
                          <m:acc>
                            <m:accPr>
                              <m:chr m:val="̃"/>
                              <m:ctrlP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̃"/>
                                  <m:ctrlP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</m:d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GB" dirty="0" smtClean="0"/>
              </a:p>
              <a:p>
                <a:pPr marL="109728" indent="0">
                  <a:buNone/>
                </a:pPr>
                <a:r>
                  <a:rPr lang="en-GB" dirty="0" smtClean="0"/>
                  <a:t>    where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</m:d>
                  </m:oMath>
                </a14:m>
                <a:r>
                  <a:rPr lang="en-GB" dirty="0" smtClean="0"/>
                  <a:t> is a function of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𝑚𝑇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𝑔𝐵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pPr lvl="1"/>
                <a:r>
                  <a:rPr lang="en-GB" dirty="0" smtClean="0"/>
                  <a:t>Calculated </a:t>
                </a:r>
                <a:r>
                  <a:rPr lang="en-GB" dirty="0" smtClean="0"/>
                  <a:t>numerically</a:t>
                </a:r>
              </a:p>
              <a:p>
                <a:r>
                  <a:rPr lang="en-GB" dirty="0" smtClean="0"/>
                  <a:t>Non-perturbative: Does not require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endParaRPr lang="en-GB" dirty="0" smtClean="0"/>
              </a:p>
              <a:p>
                <a:pPr lvl="1"/>
                <a:r>
                  <a:rPr lang="en-GB" dirty="0" smtClean="0"/>
                  <a:t>Works for magnetic monopoles</a:t>
                </a:r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Thermal Schwinger Pair Production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01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b">
            <a:normAutofit/>
          </a:bodyPr>
          <a:lstStyle/>
          <a:p>
            <a:pPr marL="109728" indent="0" algn="r">
              <a:buNone/>
            </a:pPr>
            <a:endParaRPr lang="en-GB" sz="2000" dirty="0" smtClean="0"/>
          </a:p>
          <a:p>
            <a:pPr marL="109728" indent="0" algn="r">
              <a:buNone/>
            </a:pPr>
            <a:endParaRPr lang="en-GB" sz="2000" dirty="0"/>
          </a:p>
          <a:p>
            <a:pPr marL="109728" indent="0" algn="r">
              <a:buNone/>
            </a:pPr>
            <a:endParaRPr lang="en-GB" sz="2000" dirty="0" smtClean="0"/>
          </a:p>
          <a:p>
            <a:pPr marL="109728" indent="0" algn="r">
              <a:buNone/>
            </a:pPr>
            <a:endParaRPr lang="en-GB" sz="2000" dirty="0"/>
          </a:p>
          <a:p>
            <a:pPr marL="109728" indent="0" algn="r">
              <a:buNone/>
            </a:pPr>
            <a:endParaRPr lang="en-GB" sz="2000" dirty="0" smtClean="0"/>
          </a:p>
          <a:p>
            <a:pPr marL="109728" indent="0" algn="r">
              <a:buNone/>
            </a:pPr>
            <a:endParaRPr lang="en-GB" sz="2000" dirty="0"/>
          </a:p>
          <a:p>
            <a:pPr marL="109728" indent="0" algn="r">
              <a:buNone/>
            </a:pPr>
            <a:endParaRPr lang="en-GB" sz="2000" dirty="0" smtClean="0"/>
          </a:p>
          <a:p>
            <a:pPr marL="109728" indent="0" algn="r">
              <a:buNone/>
            </a:pPr>
            <a:endParaRPr lang="en-GB" sz="2000" dirty="0"/>
          </a:p>
          <a:p>
            <a:pPr marL="109728" indent="0" algn="r">
              <a:buNone/>
            </a:pPr>
            <a:endParaRPr lang="en-GB" sz="2000" dirty="0" smtClean="0"/>
          </a:p>
          <a:p>
            <a:pPr marL="109728" indent="0" algn="r">
              <a:buNone/>
            </a:pPr>
            <a:r>
              <a:rPr lang="en-GB" sz="2000" dirty="0" smtClean="0"/>
              <a:t>(</a:t>
            </a:r>
            <a:r>
              <a:rPr lang="en-GB" sz="2000" dirty="0" err="1" smtClean="0"/>
              <a:t>AR&amp;Gould</a:t>
            </a:r>
            <a:r>
              <a:rPr lang="en-GB" sz="2000" dirty="0" smtClean="0"/>
              <a:t>, 2017)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Numerical Results for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41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638"/>
            <a:ext cx="8269048" cy="41716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71540" y="1512000"/>
                <a:ext cx="12250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𝑚𝑇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𝑔𝐵</m:t>
                      </m:r>
                    </m:oMath>
                  </m:oMathPara>
                </a14:m>
                <a:endParaRPr lang="en-GB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540" y="1512000"/>
                <a:ext cx="1225079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732276" y="5087713"/>
                <a:ext cx="13047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76" y="5087713"/>
                <a:ext cx="1304781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240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Neutron stars with very strong magnetic fields (23 known), </a:t>
                </a:r>
                <a:br>
                  <a:rPr lang="en-GB" dirty="0" smtClean="0"/>
                </a:br>
                <a:r>
                  <a:rPr lang="en-GB" dirty="0" smtClean="0"/>
                  <a:t>up to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r>
                  <a:rPr lang="en-GB" dirty="0" smtClean="0"/>
                  <a:t>Temperature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…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Monopole pair</a:t>
                </a:r>
                <a:br>
                  <a:rPr lang="en-GB" dirty="0" smtClean="0"/>
                </a:br>
                <a:r>
                  <a:rPr lang="en-GB" dirty="0" smtClean="0"/>
                  <a:t>production would</a:t>
                </a:r>
                <a:br>
                  <a:rPr lang="en-GB" dirty="0" smtClean="0"/>
                </a:br>
                <a:r>
                  <a:rPr lang="en-GB" dirty="0" smtClean="0"/>
                  <a:t>dissipate </a:t>
                </a:r>
                <a:r>
                  <a:rPr lang="en-GB" dirty="0" smtClean="0"/>
                  <a:t>the </a:t>
                </a:r>
                <a:r>
                  <a:rPr lang="en-GB" dirty="0" smtClean="0"/>
                  <a:t>field</a:t>
                </a:r>
                <a:endParaRPr lang="en-GB" dirty="0" smtClean="0"/>
              </a:p>
              <a:p>
                <a:r>
                  <a:rPr lang="en-GB" dirty="0" smtClean="0"/>
                  <a:t>Bound</a:t>
                </a:r>
                <a:br>
                  <a:rPr lang="en-GB" dirty="0" smtClean="0"/>
                </a:b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≳0.3 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GB" dirty="0" smtClean="0"/>
                  <a:t>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GB" i="1" dirty="0" smtClean="0"/>
                  <a:t/>
                </a:r>
                <a:br>
                  <a:rPr lang="en-GB" i="1" dirty="0" smtClean="0"/>
                </a:br>
                <a:r>
                  <a:rPr lang="en-GB" i="1" dirty="0" smtClean="0"/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≳0.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>
                    <a:solidFill>
                      <a:srgbClr val="FFFF00"/>
                    </a:solidFill>
                  </a:rPr>
                  <a:t> </a:t>
                </a:r>
                <a:r>
                  <a:rPr lang="en-GB" dirty="0"/>
                  <a:t>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en-GB" i="1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Magnetars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42</a:t>
            </a:fld>
            <a:endParaRPr lang="en-GB"/>
          </a:p>
        </p:txBody>
      </p:sp>
      <p:pic>
        <p:nvPicPr>
          <p:cNvPr id="1026" name="Picture 2" descr="The strongest magnetic field in the universe has potentially been discovered – a dead star that packs the equivalent mass of our sun into an area just 12 miles across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835" y="2888931"/>
            <a:ext cx="4435317" cy="276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8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Heavy Ion Collisions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43</a:t>
            </a:fld>
            <a:endParaRPr lang="en-GB"/>
          </a:p>
        </p:txBody>
      </p:sp>
      <p:pic>
        <p:nvPicPr>
          <p:cNvPr id="7" name="videoplaybac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9546" end="2803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4431" y="1137822"/>
            <a:ext cx="8175139" cy="45985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85767" y="6099532"/>
            <a:ext cx="3170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(Video: Brookhaven National Laboratory)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72431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High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dirty="0" smtClean="0"/>
                  <a:t>, strong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 smtClean="0"/>
                  <a:t>: Thermal Schwinger pair production</a:t>
                </a:r>
              </a:p>
              <a:p>
                <a:r>
                  <a:rPr lang="en-GB" dirty="0" smtClean="0"/>
                  <a:t>CERN SPS</a:t>
                </a:r>
                <a:r>
                  <a:rPr lang="en-GB" dirty="0"/>
                  <a:t>:</a:t>
                </a: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160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/>
                  <a:t> fixed target </a:t>
                </a:r>
                <a:r>
                  <a:rPr lang="en-GB" dirty="0" err="1" smtClean="0"/>
                  <a:t>Pb</a:t>
                </a:r>
                <a:r>
                  <a:rPr lang="en-GB" dirty="0" smtClean="0"/>
                  <a:t> beam,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𝑁𝑁</m:t>
                            </m:r>
                          </m:sub>
                        </m:sSub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≈17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endParaRPr lang="en-GB" b="0" dirty="0" smtClean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GB" dirty="0"/>
                  <a:t>Monopole production </a:t>
                </a:r>
                <a:r>
                  <a:rPr lang="en-GB" dirty="0" smtClean="0"/>
                  <a:t>bound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𝑀𝑀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&lt;1.9 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nb</m:t>
                    </m:r>
                  </m:oMath>
                </a14:m>
                <a:r>
                  <a:rPr lang="en-GB" b="0" dirty="0" smtClean="0">
                    <a:latin typeface="Cambria Math" panose="02040503050406030204" pitchFamily="18" charset="0"/>
                  </a:rPr>
                  <a:t> </a:t>
                </a:r>
                <a:r>
                  <a:rPr lang="en-GB" dirty="0"/>
                  <a:t>(He, PRL 1997)</a:t>
                </a:r>
                <a:endParaRPr lang="en-GB" b="0" dirty="0" smtClean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GB" dirty="0"/>
                  <a:t>Estimates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∼0.01 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GeV</m:t>
                        </m:r>
                      </m:e>
                      <m:sup>
                        <m:r>
                          <a:rPr lang="en-GB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∼0.19 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dirty="0" smtClean="0">
                    <a:sym typeface="Symbol" panose="05050102010706020507" pitchFamily="18" charset="2"/>
                  </a:rPr>
                  <a:t> </a:t>
                </a:r>
                <a:r>
                  <a:rPr lang="en-GB" dirty="0" smtClean="0"/>
                  <a:t>Mass bound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d>
                      <m:dPr>
                        <m:ctrlP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2.0+2.6</m:t>
                        </m:r>
                        <m:sSup>
                          <m:sSupPr>
                            <m:ctrlPr>
                              <a:rPr lang="en-GB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b>
                                        <m:r>
                                          <a:rPr lang="en-GB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GB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GB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e>
                    </m:d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r>
                  <a:rPr lang="en-GB" dirty="0" smtClean="0"/>
                  <a:t>LHC </a:t>
                </a:r>
                <a:r>
                  <a:rPr lang="en-GB" dirty="0"/>
                  <a:t>next heavy ion run l</a:t>
                </a:r>
                <a:r>
                  <a:rPr lang="en-GB" dirty="0" smtClean="0"/>
                  <a:t>ater this year: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𝑁𝑁</m:t>
                            </m:r>
                          </m:sub>
                        </m:sSub>
                      </m:e>
                    </m:rad>
                    <m:r>
                      <a:rPr lang="en-GB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5 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TeV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 smtClean="0"/>
                  <a:t>Estimates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∼1.1 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GeV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∼0.3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b="0" dirty="0" smtClean="0"/>
                  <a:t/>
                </a:r>
                <a:br>
                  <a:rPr lang="en-GB" b="0" dirty="0" smtClean="0"/>
                </a:br>
                <a:r>
                  <a:rPr lang="en-GB" dirty="0" smtClean="0">
                    <a:sym typeface="Symbol" panose="05050102010706020507" pitchFamily="18" charset="2"/>
                  </a:rPr>
                  <a:t> </a:t>
                </a:r>
                <a:r>
                  <a:rPr lang="en-GB" dirty="0"/>
                  <a:t>Mass bound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d>
                      <m:dPr>
                        <m:ctrlP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2.0+</m:t>
                        </m:r>
                        <m:r>
                          <a:rPr lang="en-GB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28</m:t>
                        </m:r>
                        <m:sSup>
                          <m:sSupPr>
                            <m:ctrlPr>
                              <a:rPr lang="en-GB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b>
                                        <m:r>
                                          <a:rPr lang="en-GB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GB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e>
                    </m:d>
                    <m:r>
                      <a:rPr lang="en-GB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>
                    <a:solidFill>
                      <a:srgbClr val="FFFF00"/>
                    </a:solidFill>
                  </a:rPr>
                  <a:t> </a:t>
                </a:r>
              </a:p>
              <a:p>
                <a:pPr lvl="1"/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Heavy Ion Collisions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5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sz="4800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Monopole Mass Bounds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45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6331238" y="5186281"/>
            <a:ext cx="1295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Gould &amp; AR, 2017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400" y="1401734"/>
            <a:ext cx="6295199" cy="36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1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Magnetic monopoles </a:t>
            </a:r>
            <a:r>
              <a:rPr lang="en-GB" dirty="0" smtClean="0">
                <a:solidFill>
                  <a:srgbClr val="FFFF00"/>
                </a:solidFill>
              </a:rPr>
              <a:t>can </a:t>
            </a:r>
            <a:r>
              <a:rPr lang="en-GB" dirty="0" smtClean="0">
                <a:solidFill>
                  <a:srgbClr val="FFFF00"/>
                </a:solidFill>
              </a:rPr>
              <a:t>exist</a:t>
            </a:r>
          </a:p>
          <a:p>
            <a:r>
              <a:rPr lang="en-GB" dirty="0" smtClean="0"/>
              <a:t>EM </a:t>
            </a:r>
            <a:r>
              <a:rPr lang="en-GB" dirty="0" smtClean="0"/>
              <a:t>duality, Dirac quantisation condition, Grand Unification suggest they should exist</a:t>
            </a:r>
          </a:p>
          <a:p>
            <a:r>
              <a:rPr lang="en-GB" dirty="0" smtClean="0"/>
              <a:t>GUT monopoles would be heavy,</a:t>
            </a:r>
            <a:br>
              <a:rPr lang="en-GB" dirty="0" smtClean="0"/>
            </a:br>
            <a:r>
              <a:rPr lang="en-GB" dirty="0" smtClean="0"/>
              <a:t>but elementary monopoles could be light</a:t>
            </a:r>
          </a:p>
          <a:p>
            <a:r>
              <a:rPr lang="en-GB" dirty="0" smtClean="0"/>
              <a:t>Astrophysics </a:t>
            </a:r>
            <a:r>
              <a:rPr lang="en-GB" dirty="0" smtClean="0"/>
              <a:t>and cosmic rays </a:t>
            </a:r>
            <a:r>
              <a:rPr lang="en-GB" dirty="0" smtClean="0"/>
              <a:t>constrain </a:t>
            </a:r>
            <a:r>
              <a:rPr lang="en-GB" dirty="0" smtClean="0"/>
              <a:t>monopole flux</a:t>
            </a:r>
          </a:p>
          <a:p>
            <a:r>
              <a:rPr lang="en-GB" dirty="0" smtClean="0"/>
              <a:t>Colliders </a:t>
            </a:r>
            <a:r>
              <a:rPr lang="en-GB" dirty="0" smtClean="0"/>
              <a:t>constrain </a:t>
            </a:r>
            <a:r>
              <a:rPr lang="en-GB" dirty="0" smtClean="0"/>
              <a:t>monopole production </a:t>
            </a:r>
            <a:r>
              <a:rPr lang="en-GB" dirty="0" smtClean="0"/>
              <a:t>cross section</a:t>
            </a:r>
          </a:p>
          <a:p>
            <a:r>
              <a:rPr lang="en-GB" dirty="0" smtClean="0"/>
              <a:t>Heavy ion collisions can constrain mass </a:t>
            </a:r>
            <a:r>
              <a:rPr lang="en-GB" dirty="0" smtClean="0"/>
              <a:t>directly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- or </a:t>
            </a:r>
            <a:r>
              <a:rPr lang="en-GB" dirty="0" smtClean="0">
                <a:solidFill>
                  <a:srgbClr val="FFFF00"/>
                </a:solidFill>
              </a:rPr>
              <a:t>find them</a:t>
            </a:r>
            <a:r>
              <a:rPr lang="en-GB" dirty="0" smtClean="0"/>
              <a:t>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Magnetic Monopoles - Theory and Experiment,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29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19124</TotalTime>
  <Words>1553</Words>
  <Application>Microsoft Office PowerPoint</Application>
  <PresentationFormat>On-screen Show (4:3)</PresentationFormat>
  <Paragraphs>472</Paragraphs>
  <Slides>46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7" baseType="lpstr">
      <vt:lpstr>Calibri</vt:lpstr>
      <vt:lpstr>Symbol</vt:lpstr>
      <vt:lpstr>Wingdings 3</vt:lpstr>
      <vt:lpstr>Times New Roman</vt:lpstr>
      <vt:lpstr>Cambria Math</vt:lpstr>
      <vt:lpstr>ＭＳ Ｐゴシック</vt:lpstr>
      <vt:lpstr>Times</vt:lpstr>
      <vt:lpstr>Wingdings 2</vt:lpstr>
      <vt:lpstr>Verdana</vt:lpstr>
      <vt:lpstr>Arial</vt:lpstr>
      <vt:lpstr>Concourse</vt:lpstr>
      <vt:lpstr>Magnetic Monopoles Theory and Experiment</vt:lpstr>
      <vt:lpstr>Literature</vt:lpstr>
      <vt:lpstr>Electricity vs Magnetism</vt:lpstr>
      <vt:lpstr>History of Magnetism</vt:lpstr>
      <vt:lpstr>History of Magnetism</vt:lpstr>
      <vt:lpstr>History of Magnetism</vt:lpstr>
      <vt:lpstr>History of Magnetism</vt:lpstr>
      <vt:lpstr>Maxwell Equations</vt:lpstr>
      <vt:lpstr>Maxwell Equations</vt:lpstr>
      <vt:lpstr>Magnetic Charges</vt:lpstr>
      <vt:lpstr>Electromagnetic Potentials</vt:lpstr>
      <vt:lpstr>Dirac Monopole (1931)</vt:lpstr>
      <vt:lpstr>Dirac Monopole (1931)</vt:lpstr>
      <vt:lpstr>Dirac Quantisation Condition</vt:lpstr>
      <vt:lpstr>Dyons</vt:lpstr>
      <vt:lpstr>‘t Hooft-Polyakov Monopole (1974)</vt:lpstr>
      <vt:lpstr>‘t Hooft-Polyakov Monopole (1974)</vt:lpstr>
      <vt:lpstr>GUT Monopoles</vt:lpstr>
      <vt:lpstr>Elementary Monopoles</vt:lpstr>
      <vt:lpstr>Compare: Electron Mass</vt:lpstr>
      <vt:lpstr>Summary: Why monopoles?</vt:lpstr>
      <vt:lpstr>Probes of New Physics</vt:lpstr>
      <vt:lpstr>Cosmic Monopoles</vt:lpstr>
      <vt:lpstr>Cosmic Monopoles</vt:lpstr>
      <vt:lpstr>Parker Bound (1970)</vt:lpstr>
      <vt:lpstr>Cosmic Rays</vt:lpstr>
      <vt:lpstr>Cosmic Rays</vt:lpstr>
      <vt:lpstr>Monopole-Induced Neutrinos</vt:lpstr>
      <vt:lpstr>Tracks in Mica</vt:lpstr>
      <vt:lpstr>Searches for Trapped Monopoles</vt:lpstr>
      <vt:lpstr>No Cosmic Monopoles?</vt:lpstr>
      <vt:lpstr>MoEDAL</vt:lpstr>
      <vt:lpstr>MoEDAL</vt:lpstr>
      <vt:lpstr>MoEDAL</vt:lpstr>
      <vt:lpstr>MMT Scans</vt:lpstr>
      <vt:lpstr>Collider Searches</vt:lpstr>
      <vt:lpstr>MoEDAL 13 TeV Results</vt:lpstr>
      <vt:lpstr>Production Amplitude</vt:lpstr>
      <vt:lpstr>Schwinger Pair Production</vt:lpstr>
      <vt:lpstr>Thermal Schwinger Pair Production</vt:lpstr>
      <vt:lpstr>Numerical Results for S ̃</vt:lpstr>
      <vt:lpstr>Magnetars</vt:lpstr>
      <vt:lpstr>Heavy Ion Collisions</vt:lpstr>
      <vt:lpstr>Heavy Ion Collisions</vt:lpstr>
      <vt:lpstr>Monopole Mass Bounds </vt:lpstr>
      <vt:lpstr>Summary</vt:lpstr>
    </vt:vector>
  </TitlesOfParts>
  <Company>Imperial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Magnetic Monopoles</dc:title>
  <dc:creator>Arttu Rajantie</dc:creator>
  <cp:lastModifiedBy>Rajantie, Arttu K</cp:lastModifiedBy>
  <cp:revision>227</cp:revision>
  <cp:lastPrinted>2013-11-05T16:33:08Z</cp:lastPrinted>
  <dcterms:created xsi:type="dcterms:W3CDTF">2011-02-02T15:56:03Z</dcterms:created>
  <dcterms:modified xsi:type="dcterms:W3CDTF">2018-04-13T07:07:41Z</dcterms:modified>
</cp:coreProperties>
</file>