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304" r:id="rId5"/>
    <p:sldId id="260" r:id="rId6"/>
    <p:sldId id="290" r:id="rId7"/>
    <p:sldId id="294" r:id="rId8"/>
    <p:sldId id="302" r:id="rId9"/>
    <p:sldId id="303" r:id="rId10"/>
    <p:sldId id="291" r:id="rId11"/>
    <p:sldId id="295" r:id="rId12"/>
    <p:sldId id="296" r:id="rId13"/>
    <p:sldId id="297" r:id="rId14"/>
    <p:sldId id="269" r:id="rId15"/>
    <p:sldId id="270" r:id="rId16"/>
    <p:sldId id="274" r:id="rId17"/>
    <p:sldId id="288" r:id="rId18"/>
    <p:sldId id="298" r:id="rId19"/>
    <p:sldId id="299" r:id="rId20"/>
    <p:sldId id="300" r:id="rId21"/>
    <p:sldId id="275" r:id="rId22"/>
    <p:sldId id="301" r:id="rId23"/>
    <p:sldId id="287" r:id="rId24"/>
    <p:sldId id="263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80128E1-9307-470A-90D3-BEADBE5DA8BE}" type="datetime1">
              <a:rPr lang="en-US" altLang="zh-CN" smtClean="0"/>
              <a:pPr/>
              <a:t>11/22/2019</a:t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DEF1CAB0-BF39-46A9-ADBD-CD0BF6B8725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ell\AppData\Roaming\Tencent\Users\94031040\QQ\WinTemp\RichOle\7CW_%A3J(L$NYMN7)%GKZW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12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426419" y="1928802"/>
            <a:ext cx="83045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Anti-Unruh effect And </a:t>
            </a:r>
          </a:p>
          <a:p>
            <a:pPr algn="ctr"/>
            <a:r>
              <a:rPr lang="en-US" altLang="zh-CN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quantum entanglement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00051" y="4293096"/>
            <a:ext cx="33313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6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Baocheng</a:t>
            </a:r>
            <a:r>
              <a:rPr lang="en-US" altLang="zh-CN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Zhang</a:t>
            </a:r>
            <a:endParaRPr lang="zh-CN" altLang="en-US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40420" y="5857892"/>
            <a:ext cx="4451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</a:rPr>
              <a:t>2019</a:t>
            </a:r>
            <a:r>
              <a:rPr lang="zh-CN" altLang="en-US" dirty="0" smtClean="0">
                <a:solidFill>
                  <a:srgbClr val="00B0F0"/>
                </a:solidFill>
              </a:rPr>
              <a:t>年</a:t>
            </a:r>
            <a:r>
              <a:rPr lang="zh-CN" altLang="zh-CN" dirty="0">
                <a:solidFill>
                  <a:srgbClr val="00B0F0"/>
                </a:solidFill>
              </a:rPr>
              <a:t>弦论、场论与</a:t>
            </a:r>
            <a:r>
              <a:rPr lang="zh-CN" altLang="zh-CN" dirty="0" smtClean="0">
                <a:solidFill>
                  <a:srgbClr val="00B0F0"/>
                </a:solidFill>
              </a:rPr>
              <a:t>宇宙学</a:t>
            </a:r>
            <a:r>
              <a:rPr lang="zh-CN" altLang="en-US" dirty="0" smtClean="0">
                <a:solidFill>
                  <a:srgbClr val="00B0F0"/>
                </a:solidFill>
              </a:rPr>
              <a:t>会议  湖北宜昌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000132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Outline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91680" y="1556792"/>
            <a:ext cx="6696744" cy="407196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Unruh and Anti-Unruh effects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6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Quantum entanglement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6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Entanglement amplification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Conclusion and future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1011222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Information loss</a:t>
            </a:r>
            <a:r>
              <a:rPr lang="zh-CN" altLang="en-US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？</a:t>
            </a:r>
            <a:endParaRPr lang="en-US" altLang="zh-CN" dirty="0" smtClean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403244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圆角矩形 6"/>
          <p:cNvSpPr/>
          <p:nvPr/>
        </p:nvSpPr>
        <p:spPr>
          <a:xfrm>
            <a:off x="5076056" y="1484784"/>
            <a:ext cx="3240360" cy="17281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0070C0"/>
              </a:buClr>
            </a:pPr>
            <a:r>
              <a:rPr lang="en-US" altLang="zh-CN" sz="1600" dirty="0" smtClean="0">
                <a:solidFill>
                  <a:schemeClr val="tx1"/>
                </a:solidFill>
              </a:rPr>
              <a:t>Irrespective of what initial state a black hole starts with before collapsing, it will evolves eventually into a thermal state after being completely exhausted into emitted radiations.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076056" y="3356992"/>
            <a:ext cx="324036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0070C0"/>
              </a:buClr>
            </a:pPr>
            <a:r>
              <a:rPr lang="en-US" altLang="zh-CN" sz="1600" dirty="0" smtClean="0">
                <a:solidFill>
                  <a:schemeClr val="tx1"/>
                </a:solidFill>
              </a:rPr>
              <a:t>The radiations should be altered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76056" y="4365104"/>
            <a:ext cx="324036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0070C0"/>
              </a:buClr>
            </a:pPr>
            <a:r>
              <a:rPr lang="en-US" altLang="zh-CN" sz="1600" dirty="0" smtClean="0">
                <a:solidFill>
                  <a:schemeClr val="tx1"/>
                </a:solidFill>
              </a:rPr>
              <a:t>The interior should be reinterpreted</a:t>
            </a:r>
          </a:p>
        </p:txBody>
      </p:sp>
      <p:sp>
        <p:nvSpPr>
          <p:cNvPr id="10" name="矩形 9"/>
          <p:cNvSpPr/>
          <p:nvPr/>
        </p:nvSpPr>
        <p:spPr>
          <a:xfrm>
            <a:off x="5148167" y="4005064"/>
            <a:ext cx="3171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Clr>
                <a:srgbClr val="0070C0"/>
              </a:buClr>
            </a:pPr>
            <a:r>
              <a:rPr lang="en-US" altLang="zh-CN" sz="1400" b="1" dirty="0" smtClean="0">
                <a:solidFill>
                  <a:srgbClr val="00B050"/>
                </a:solidFill>
              </a:rPr>
              <a:t>B. Zhang et al, IJMPD 22 (2013) 1341014</a:t>
            </a:r>
          </a:p>
        </p:txBody>
      </p:sp>
      <p:sp>
        <p:nvSpPr>
          <p:cNvPr id="11" name="矩形 10"/>
          <p:cNvSpPr/>
          <p:nvPr/>
        </p:nvSpPr>
        <p:spPr>
          <a:xfrm>
            <a:off x="5400192" y="5013176"/>
            <a:ext cx="2814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Clr>
                <a:srgbClr val="0070C0"/>
              </a:buClr>
            </a:pPr>
            <a:r>
              <a:rPr lang="en-US" altLang="zh-CN" sz="1400" b="1" dirty="0" smtClean="0">
                <a:solidFill>
                  <a:srgbClr val="00B050"/>
                </a:solidFill>
              </a:rPr>
              <a:t>B. Zhang, PRD 92 (2015) 081501(R)</a:t>
            </a:r>
          </a:p>
          <a:p>
            <a:pPr algn="just">
              <a:buClr>
                <a:srgbClr val="0070C0"/>
              </a:buClr>
            </a:pPr>
            <a:r>
              <a:rPr lang="en-US" altLang="zh-CN" sz="1400" b="1" dirty="0" smtClean="0">
                <a:solidFill>
                  <a:srgbClr val="00B050"/>
                </a:solidFill>
              </a:rPr>
              <a:t>B. Zhang, et al, PLB 765 (2017) 226</a:t>
            </a:r>
          </a:p>
        </p:txBody>
      </p:sp>
      <p:pic>
        <p:nvPicPr>
          <p:cNvPr id="12" name="Picture 3" descr="X)%E1$UL]$[G9NAIKQI7KU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5517232"/>
            <a:ext cx="1205352" cy="1205352"/>
          </a:xfrm>
          <a:prstGeom prst="rect">
            <a:avLst/>
          </a:prstGeom>
          <a:noFill/>
        </p:spPr>
      </p:pic>
      <p:sp>
        <p:nvSpPr>
          <p:cNvPr id="13" name="圆角矩形 12"/>
          <p:cNvSpPr/>
          <p:nvPr/>
        </p:nvSpPr>
        <p:spPr>
          <a:xfrm>
            <a:off x="1043608" y="5877272"/>
            <a:ext cx="6048672" cy="57606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0070C0"/>
              </a:buClr>
            </a:pPr>
            <a:r>
              <a:rPr lang="en-US" altLang="zh-CN" sz="1600" dirty="0" smtClean="0">
                <a:solidFill>
                  <a:schemeClr val="tx1"/>
                </a:solidFill>
              </a:rPr>
              <a:t>Is information loss a feature for semi-classical theory?  </a:t>
            </a:r>
            <a:r>
              <a:rPr lang="en-US" altLang="zh-CN" b="1" dirty="0" smtClean="0">
                <a:solidFill>
                  <a:srgbClr val="0070C0"/>
                </a:solidFill>
              </a:rPr>
              <a:t>Unruh effect!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Quantum Gravitational field?</a:t>
            </a:r>
            <a:endParaRPr lang="zh-CN" altLang="en-US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96752"/>
            <a:ext cx="8651602" cy="21778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55" y="3645024"/>
            <a:ext cx="8435578" cy="172530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043608" y="5877272"/>
            <a:ext cx="6624736" cy="57606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0070C0"/>
              </a:buClr>
            </a:pPr>
            <a:r>
              <a:rPr lang="en-US" altLang="zh-CN" sz="1600" dirty="0" smtClean="0">
                <a:solidFill>
                  <a:schemeClr val="tx1"/>
                </a:solidFill>
              </a:rPr>
              <a:t>Could acceleration lead to the generation of entanglement?  </a:t>
            </a:r>
            <a:r>
              <a:rPr lang="en-US" altLang="zh-CN" b="1" dirty="0" smtClean="0">
                <a:solidFill>
                  <a:srgbClr val="0070C0"/>
                </a:solidFill>
              </a:rPr>
              <a:t>Unruh effect!</a:t>
            </a:r>
          </a:p>
        </p:txBody>
      </p:sp>
    </p:spTree>
    <p:extLst>
      <p:ext uri="{BB962C8B-B14F-4D97-AF65-F5344CB8AC3E}">
        <p14:creationId xmlns:p14="http://schemas.microsoft.com/office/powerpoint/2010/main" val="3499224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14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Unruh effect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908720"/>
            <a:ext cx="5182517" cy="449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301208"/>
            <a:ext cx="34163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5805264"/>
            <a:ext cx="45005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5301208"/>
            <a:ext cx="4111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949896" y="6433591"/>
            <a:ext cx="7086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 smtClean="0">
                <a:solidFill>
                  <a:srgbClr val="0070C0"/>
                </a:solidFill>
                <a:latin typeface="Verdana" pitchFamily="34" charset="0"/>
              </a:rPr>
              <a:t>L. C. B. </a:t>
            </a:r>
            <a:r>
              <a:rPr lang="en-US" altLang="zh-CN" sz="1400" dirty="0" err="1" smtClean="0">
                <a:solidFill>
                  <a:srgbClr val="0070C0"/>
                </a:solidFill>
                <a:latin typeface="Verdana" pitchFamily="34" charset="0"/>
              </a:rPr>
              <a:t>Crispino</a:t>
            </a:r>
            <a:r>
              <a:rPr lang="en-US" altLang="zh-CN" sz="1400" dirty="0" smtClean="0">
                <a:solidFill>
                  <a:srgbClr val="0070C0"/>
                </a:solidFill>
                <a:latin typeface="Verdana" pitchFamily="34" charset="0"/>
              </a:rPr>
              <a:t>, et al, Rev. Mod. Phys. 80 (2008) 787. </a:t>
            </a:r>
            <a:endParaRPr lang="en-US" altLang="zh-CN" sz="1400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6483795" y="2178333"/>
            <a:ext cx="1442219" cy="8640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5" name="Picture 1" descr="C:\Users\ZBC\AppData\Roaming\Tencent\Users\94031040\QQ\WinTemp\RichOle\BDJHL2U{3JR058O%87N9]6Q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803" y="2219510"/>
            <a:ext cx="1298204" cy="6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625" y="-24"/>
            <a:ext cx="8229600" cy="796925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Unruh-DeWitt Detector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1571604" y="714356"/>
            <a:ext cx="6215106" cy="550072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(1+1)-dimensional model </a:t>
            </a:r>
          </a:p>
          <a:p>
            <a:pPr>
              <a:buClr>
                <a:srgbClr val="0070C0"/>
              </a:buClr>
              <a:buNone/>
            </a:pPr>
            <a:endParaRPr lang="en-US" altLang="zh-CN" sz="800" dirty="0" smtClean="0"/>
          </a:p>
          <a:p>
            <a:pPr>
              <a:buClr>
                <a:srgbClr val="0070C0"/>
              </a:buClr>
              <a:buNone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The time evolution is determined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1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None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The change of the detectors is 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zh-CN" alt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142984"/>
            <a:ext cx="309076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000240"/>
            <a:ext cx="3714776" cy="79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214687"/>
            <a:ext cx="4429156" cy="106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4357694"/>
            <a:ext cx="1080120" cy="33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835696" y="6453336"/>
            <a:ext cx="7086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 smtClean="0">
                <a:solidFill>
                  <a:srgbClr val="0070C0"/>
                </a:solidFill>
                <a:latin typeface="Verdana" pitchFamily="34" charset="0"/>
              </a:rPr>
              <a:t>L. C. B. </a:t>
            </a:r>
            <a:r>
              <a:rPr lang="en-US" altLang="zh-CN" sz="1400" dirty="0" err="1" smtClean="0">
                <a:solidFill>
                  <a:srgbClr val="0070C0"/>
                </a:solidFill>
                <a:latin typeface="Verdana" pitchFamily="34" charset="0"/>
              </a:rPr>
              <a:t>Crispino</a:t>
            </a:r>
            <a:r>
              <a:rPr lang="en-US" altLang="zh-CN" sz="1400" dirty="0" smtClean="0">
                <a:solidFill>
                  <a:srgbClr val="0070C0"/>
                </a:solidFill>
                <a:latin typeface="Verdana" pitchFamily="34" charset="0"/>
              </a:rPr>
              <a:t>, et al, Rev. Mod. Phys. 80 (2008) 787. </a:t>
            </a:r>
            <a:endParaRPr lang="en-US" altLang="zh-CN" sz="1400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4357694"/>
            <a:ext cx="1944216" cy="41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组合 14"/>
          <p:cNvGrpSpPr/>
          <p:nvPr/>
        </p:nvGrpSpPr>
        <p:grpSpPr>
          <a:xfrm>
            <a:off x="5357818" y="4357694"/>
            <a:ext cx="1944216" cy="360039"/>
            <a:chOff x="5796136" y="5229200"/>
            <a:chExt cx="2894062" cy="581025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96136" y="5229200"/>
              <a:ext cx="9906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804248" y="5229200"/>
              <a:ext cx="188595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组合 17"/>
          <p:cNvGrpSpPr/>
          <p:nvPr/>
        </p:nvGrpSpPr>
        <p:grpSpPr>
          <a:xfrm>
            <a:off x="1285852" y="4786322"/>
            <a:ext cx="6768752" cy="441201"/>
            <a:chOff x="1691680" y="5733256"/>
            <a:chExt cx="10520536" cy="657225"/>
          </a:xfrm>
        </p:grpSpPr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91680" y="5805264"/>
              <a:ext cx="124777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915816" y="5733256"/>
              <a:ext cx="9296400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00232" y="5429264"/>
            <a:ext cx="5124450" cy="904875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850106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Experimental confirmation?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2"/>
            <a:ext cx="8718047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3201" y="6000768"/>
            <a:ext cx="57435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云形 4"/>
          <p:cNvSpPr/>
          <p:nvPr/>
        </p:nvSpPr>
        <p:spPr>
          <a:xfrm>
            <a:off x="214282" y="5715016"/>
            <a:ext cx="2071702" cy="100013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7030A0"/>
                </a:solidFill>
              </a:rPr>
              <a:t>Question</a:t>
            </a:r>
            <a:r>
              <a:rPr lang="en-US" altLang="zh-CN" sz="3600" b="1" dirty="0" smtClean="0">
                <a:solidFill>
                  <a:srgbClr val="C00000"/>
                </a:solidFill>
              </a:rPr>
              <a:t>?</a:t>
            </a:r>
            <a:endParaRPr lang="zh-CN" alt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874059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Experimental confirmation?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12" y="830463"/>
            <a:ext cx="8135888" cy="10484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7" y="1878903"/>
            <a:ext cx="8363272" cy="14300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7" y="3311705"/>
            <a:ext cx="8075240" cy="306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57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539552" y="34661"/>
            <a:ext cx="8229600" cy="8740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Experimental confirmation?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2452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033" y="4033053"/>
            <a:ext cx="4291119" cy="11482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6" y="3899307"/>
            <a:ext cx="4118992" cy="13854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5422588"/>
            <a:ext cx="2295525" cy="476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327945"/>
            <a:ext cx="2175520" cy="6655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454316"/>
            <a:ext cx="2870026" cy="38369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267" y="3520358"/>
            <a:ext cx="2841501" cy="31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39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16632"/>
            <a:ext cx="8229600" cy="812062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</a:rPr>
              <a:t>Anti-Unruh effect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052736"/>
            <a:ext cx="8568952" cy="12961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sz="2400" dirty="0" smtClean="0"/>
              <a:t>     </a:t>
            </a:r>
            <a:r>
              <a:rPr lang="en-US" altLang="zh-CN" sz="2800" dirty="0" smtClean="0"/>
              <a:t>A particle detector in uniform acceleration coupled to the vacuum can cool down with increasing acceleration under certain conditions.</a:t>
            </a:r>
            <a:endParaRPr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2123728" y="6309320"/>
            <a:ext cx="3730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70C0"/>
                </a:solidFill>
              </a:rPr>
              <a:t>W.G.Brenna</a:t>
            </a:r>
            <a:r>
              <a:rPr lang="en-US" altLang="zh-CN" dirty="0" smtClean="0">
                <a:solidFill>
                  <a:srgbClr val="0070C0"/>
                </a:solidFill>
              </a:rPr>
              <a:t>  et al, PLB 757 (2016) 307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013176"/>
            <a:ext cx="328086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564904"/>
            <a:ext cx="36724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636912"/>
            <a:ext cx="3384376" cy="19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5013176"/>
            <a:ext cx="3399656" cy="575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16632"/>
            <a:ext cx="8229600" cy="812062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</a:rPr>
              <a:t>Anti-Unruh effect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836712"/>
            <a:ext cx="8568952" cy="1080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sz="2800" dirty="0" smtClean="0"/>
              <a:t> Is this unintuitive “cooling” effect just transient behavior?</a:t>
            </a:r>
          </a:p>
          <a:p>
            <a:pPr>
              <a:buNone/>
            </a:pPr>
            <a:r>
              <a:rPr lang="en-US" altLang="zh-CN" sz="2800" dirty="0" smtClean="0"/>
              <a:t> Can it happen under true </a:t>
            </a:r>
            <a:r>
              <a:rPr lang="en-US" altLang="zh-CN" sz="2800" dirty="0" err="1" smtClean="0"/>
              <a:t>stationarity</a:t>
            </a:r>
            <a:r>
              <a:rPr lang="en-US" altLang="zh-CN" sz="2800" dirty="0" smtClean="0"/>
              <a:t> conditions?</a:t>
            </a:r>
            <a:endParaRPr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2123728" y="6309320"/>
            <a:ext cx="372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70C0"/>
                </a:solidFill>
              </a:rPr>
              <a:t>L.J.Garay</a:t>
            </a:r>
            <a:r>
              <a:rPr lang="en-US" altLang="zh-CN" dirty="0" smtClean="0">
                <a:solidFill>
                  <a:srgbClr val="0070C0"/>
                </a:solidFill>
              </a:rPr>
              <a:t>  et al, PRD 94 (2016) 104048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869160"/>
            <a:ext cx="28026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组合 11"/>
          <p:cNvGrpSpPr/>
          <p:nvPr/>
        </p:nvGrpSpPr>
        <p:grpSpPr>
          <a:xfrm>
            <a:off x="1979712" y="5445224"/>
            <a:ext cx="5400600" cy="576064"/>
            <a:chOff x="971600" y="4653136"/>
            <a:chExt cx="7361287" cy="80010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4797152"/>
              <a:ext cx="1066800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79712" y="4653136"/>
              <a:ext cx="6353175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102781"/>
            <a:ext cx="3744416" cy="240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060847"/>
            <a:ext cx="3646165" cy="243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4869160"/>
            <a:ext cx="1800200" cy="424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4941168"/>
            <a:ext cx="1274068" cy="26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3501008"/>
            <a:ext cx="7048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20272" y="2924944"/>
            <a:ext cx="8477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16632"/>
            <a:ext cx="8229600" cy="812062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</a:rPr>
              <a:t>Anti-Unruh effect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764704"/>
            <a:ext cx="8568952" cy="576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altLang="zh-CN" sz="2400" dirty="0" smtClean="0"/>
              <a:t>     </a:t>
            </a:r>
            <a:r>
              <a:rPr lang="en-US" altLang="zh-CN" sz="2800" b="1" dirty="0" smtClean="0">
                <a:solidFill>
                  <a:srgbClr val="0070C0"/>
                </a:solidFill>
              </a:rPr>
              <a:t>The coherence for accelerated atoms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95736" y="6165304"/>
            <a:ext cx="452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B050"/>
                </a:solidFill>
              </a:rPr>
              <a:t>Taotao</a:t>
            </a:r>
            <a:r>
              <a:rPr lang="en-US" altLang="zh-CN" dirty="0" smtClean="0">
                <a:solidFill>
                  <a:srgbClr val="00B050"/>
                </a:solidFill>
              </a:rPr>
              <a:t> Li, et al, Phys. Rev. D 97, 045005 (2018)</a:t>
            </a:r>
            <a:endParaRPr lang="zh-CN" altLang="en-US" dirty="0"/>
          </a:p>
        </p:txBody>
      </p:sp>
      <p:sp>
        <p:nvSpPr>
          <p:cNvPr id="10" name="内容占位符 2"/>
          <p:cNvSpPr txBox="1">
            <a:spLocks/>
          </p:cNvSpPr>
          <p:nvPr/>
        </p:nvSpPr>
        <p:spPr>
          <a:xfrm>
            <a:off x="395536" y="1484784"/>
            <a:ext cx="856895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 an</a:t>
            </a:r>
            <a:r>
              <a:rPr kumimoji="0" lang="en-US" altLang="zh-CN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atom with the initial state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132856"/>
            <a:ext cx="3228007" cy="45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132856"/>
            <a:ext cx="232516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内容占位符 2"/>
          <p:cNvSpPr txBox="1">
            <a:spLocks/>
          </p:cNvSpPr>
          <p:nvPr/>
        </p:nvSpPr>
        <p:spPr>
          <a:xfrm>
            <a:off x="467544" y="2780928"/>
            <a:ext cx="856895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After the atom is accelerated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212976"/>
            <a:ext cx="381197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789040"/>
            <a:ext cx="3384376" cy="3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组合 19"/>
          <p:cNvGrpSpPr/>
          <p:nvPr/>
        </p:nvGrpSpPr>
        <p:grpSpPr>
          <a:xfrm>
            <a:off x="4427984" y="3789040"/>
            <a:ext cx="3744416" cy="373133"/>
            <a:chOff x="4499992" y="3933056"/>
            <a:chExt cx="3744416" cy="373133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99992" y="3933056"/>
              <a:ext cx="1741165" cy="372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300192" y="3933057"/>
              <a:ext cx="1944216" cy="373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内容占位符 2"/>
          <p:cNvSpPr txBox="1">
            <a:spLocks/>
          </p:cNvSpPr>
          <p:nvPr/>
        </p:nvSpPr>
        <p:spPr>
          <a:xfrm>
            <a:off x="575048" y="4365104"/>
            <a:ext cx="856895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decoherence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factor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4365104"/>
            <a:ext cx="241599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5616" y="5085184"/>
            <a:ext cx="87240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矩形 23"/>
          <p:cNvSpPr/>
          <p:nvPr/>
        </p:nvSpPr>
        <p:spPr>
          <a:xfrm>
            <a:off x="2195736" y="5013176"/>
            <a:ext cx="6171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means that the atom loss coherence completely</a:t>
            </a:r>
            <a:endParaRPr lang="zh-CN" altLang="en-US" sz="2400" dirty="0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60464" y="5517232"/>
            <a:ext cx="919248" cy="36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矩形 25"/>
          <p:cNvSpPr/>
          <p:nvPr/>
        </p:nvSpPr>
        <p:spPr>
          <a:xfrm>
            <a:off x="2195736" y="5445224"/>
            <a:ext cx="5994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means that the atom remains in the pure state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16632"/>
            <a:ext cx="8229600" cy="812062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</a:rPr>
              <a:t>Anti-Unruh effect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10801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altLang="zh-CN" sz="2400" dirty="0" smtClean="0"/>
              <a:t>     </a:t>
            </a:r>
            <a:r>
              <a:rPr lang="en-US" altLang="zh-CN" sz="2800" dirty="0" smtClean="0">
                <a:solidFill>
                  <a:srgbClr val="0070C0"/>
                </a:solidFill>
              </a:rPr>
              <a:t>The Anti-Unruh effect will lead to the increase of the coherence of the quantum state for accelerated atoms.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92896"/>
            <a:ext cx="4239047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520126"/>
            <a:ext cx="3960440" cy="244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2195736" y="6165304"/>
            <a:ext cx="452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B050"/>
                </a:solidFill>
              </a:rPr>
              <a:t>Taotao</a:t>
            </a:r>
            <a:r>
              <a:rPr lang="en-US" altLang="zh-CN" dirty="0" smtClean="0">
                <a:solidFill>
                  <a:srgbClr val="00B050"/>
                </a:solidFill>
              </a:rPr>
              <a:t> Li, et al, Phys. Rev. D 97, 045005 (2018)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475656" y="5157192"/>
            <a:ext cx="2263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Finite interaction time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868144" y="5085184"/>
            <a:ext cx="2406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Infinite interaction time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Quantum entanglement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453228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Quantum entangled states that cannot be expressed as </a:t>
            </a:r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Bell states or EPR pair,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sz="9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sz="2400" dirty="0" smtClean="0"/>
              <a:t>GHZ states</a:t>
            </a:r>
            <a:r>
              <a:rPr lang="en-US" altLang="zh-CN" sz="2400" dirty="0" smtClean="0"/>
              <a:t>,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Two-mode squeezed state</a:t>
            </a:r>
          </a:p>
          <a:p>
            <a:endParaRPr lang="en-US" altLang="zh-CN" sz="2400" dirty="0" smtClean="0"/>
          </a:p>
          <a:p>
            <a:endParaRPr lang="en-US" altLang="zh-CN" sz="1000" dirty="0" smtClean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1" y="1412776"/>
            <a:ext cx="1872208" cy="897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768809"/>
            <a:ext cx="3307283" cy="87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7672" y="2679620"/>
            <a:ext cx="3255741" cy="89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3645024"/>
            <a:ext cx="3671763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组合 15"/>
          <p:cNvGrpSpPr/>
          <p:nvPr/>
        </p:nvGrpSpPr>
        <p:grpSpPr>
          <a:xfrm>
            <a:off x="683568" y="5229200"/>
            <a:ext cx="7563553" cy="766813"/>
            <a:chOff x="323528" y="5661248"/>
            <a:chExt cx="7563553" cy="766813"/>
          </a:xfrm>
        </p:grpSpPr>
        <p:pic>
          <p:nvPicPr>
            <p:cNvPr id="14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528" y="5877271"/>
              <a:ext cx="3027298" cy="441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19872" y="5661248"/>
              <a:ext cx="4467209" cy="766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Measure for Entanglement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4422"/>
            <a:ext cx="8472518" cy="4911741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00B050"/>
                </a:solidFill>
              </a:rPr>
              <a:t>Logarithmic negativity: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None/>
            </a:pPr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00B050"/>
                </a:solidFill>
              </a:rPr>
              <a:t>Concurrence:</a:t>
            </a:r>
            <a:endParaRPr lang="zh-CN" altLang="en-US" sz="2400" b="1" dirty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3168352" cy="696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420888"/>
            <a:ext cx="3214886" cy="476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844824"/>
            <a:ext cx="1872208" cy="45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2996952"/>
            <a:ext cx="288032" cy="372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1331640" y="2996952"/>
            <a:ext cx="7560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i-th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eigenvalue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of the partial transpose of the bipartite state density matrix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4149080"/>
            <a:ext cx="5400600" cy="525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组合 22"/>
          <p:cNvGrpSpPr/>
          <p:nvPr/>
        </p:nvGrpSpPr>
        <p:grpSpPr>
          <a:xfrm>
            <a:off x="683568" y="4941168"/>
            <a:ext cx="7854242" cy="360040"/>
            <a:chOff x="683568" y="4941168"/>
            <a:chExt cx="7854242" cy="360040"/>
          </a:xfrm>
        </p:grpSpPr>
        <p:pic>
          <p:nvPicPr>
            <p:cNvPr id="5127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83568" y="4952321"/>
              <a:ext cx="4176464" cy="323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32040" y="4941168"/>
              <a:ext cx="360577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组合 25"/>
          <p:cNvGrpSpPr/>
          <p:nvPr/>
        </p:nvGrpSpPr>
        <p:grpSpPr>
          <a:xfrm>
            <a:off x="3275856" y="5445224"/>
            <a:ext cx="2952328" cy="360040"/>
            <a:chOff x="1259632" y="5661248"/>
            <a:chExt cx="4925144" cy="647700"/>
          </a:xfrm>
        </p:grpSpPr>
        <p:pic>
          <p:nvPicPr>
            <p:cNvPr id="5129" name="Picture 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259632" y="5661248"/>
              <a:ext cx="313372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1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55976" y="5661248"/>
              <a:ext cx="1828800" cy="638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5445224"/>
            <a:ext cx="2496716" cy="34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Entanglement Amplification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03648" y="1124744"/>
            <a:ext cx="6072230" cy="324036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Consider two atoms with initial states</a:t>
            </a:r>
          </a:p>
          <a:p>
            <a:pPr>
              <a:buClr>
                <a:srgbClr val="0070C0"/>
              </a:buClr>
              <a:buFont typeface="Wingdings" pitchFamily="2" charset="2"/>
              <a:buChar char="n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n"/>
            </a:pPr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n"/>
            </a:pPr>
            <a:r>
              <a:rPr lang="en-US" altLang="zh-CN" sz="2800" dirty="0" smtClean="0"/>
              <a:t>When one or two of the two atoms are accelerated, how would the initial entangled state be changed? </a:t>
            </a:r>
          </a:p>
          <a:p>
            <a:pPr>
              <a:buNone/>
            </a:pPr>
            <a:endParaRPr lang="en-US" altLang="zh-CN" sz="2400" dirty="0" smtClean="0"/>
          </a:p>
          <a:p>
            <a:endParaRPr lang="en-US" altLang="zh-CN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72816"/>
            <a:ext cx="5760640" cy="5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MCj04290850000[1]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6084168" y="3429000"/>
            <a:ext cx="2890830" cy="3289303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1187624" y="4509120"/>
            <a:ext cx="45413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</a:rPr>
              <a:t>Note: different from D!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One atom is accelerated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7066409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2339752" y="5661248"/>
            <a:ext cx="5366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070C0"/>
                </a:solidFill>
              </a:rPr>
              <a:t>The different lines represent the different initial states </a:t>
            </a:r>
          </a:p>
          <a:p>
            <a:pPr algn="ctr"/>
            <a:r>
              <a:rPr lang="en-US" altLang="zh-CN" dirty="0" smtClean="0">
                <a:solidFill>
                  <a:srgbClr val="0070C0"/>
                </a:solidFill>
              </a:rPr>
              <a:t>The interaction is finite for the acceleration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83768" y="6381328"/>
            <a:ext cx="452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B050"/>
                </a:solidFill>
              </a:rPr>
              <a:t>Taotao</a:t>
            </a:r>
            <a:r>
              <a:rPr lang="en-US" altLang="zh-CN" dirty="0" smtClean="0">
                <a:solidFill>
                  <a:srgbClr val="00B050"/>
                </a:solidFill>
              </a:rPr>
              <a:t> Li, et al, Phys. Rev. D 97, 045005 (2018)</a:t>
            </a:r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692696"/>
            <a:ext cx="732469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 smtClean="0">
                <a:solidFill>
                  <a:srgbClr val="00B050"/>
                </a:solidFill>
              </a:rPr>
              <a:t>When the initial entanglement </a:t>
            </a:r>
          </a:p>
          <a:p>
            <a:r>
              <a:rPr lang="en-US" altLang="zh-CN" sz="4400" dirty="0" smtClean="0">
                <a:solidFill>
                  <a:srgbClr val="00B050"/>
                </a:solidFill>
              </a:rPr>
              <a:t>is maximal, </a:t>
            </a:r>
          </a:p>
          <a:p>
            <a:r>
              <a:rPr lang="en-US" altLang="zh-CN" sz="4400" dirty="0" smtClean="0">
                <a:solidFill>
                  <a:srgbClr val="00B050"/>
                </a:solidFill>
              </a:rPr>
              <a:t>how should it be changed?</a:t>
            </a:r>
            <a:endParaRPr lang="zh-CN" altLang="en-US" sz="4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76672"/>
            <a:ext cx="6336704" cy="456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2483768" y="5157192"/>
            <a:ext cx="4404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070C0"/>
                </a:solidFill>
              </a:rPr>
              <a:t>The interaction is infinite for the acceleration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83768" y="6381328"/>
            <a:ext cx="452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B050"/>
                </a:solidFill>
              </a:rPr>
              <a:t>Taotao</a:t>
            </a:r>
            <a:r>
              <a:rPr lang="en-US" altLang="zh-CN" dirty="0" smtClean="0">
                <a:solidFill>
                  <a:srgbClr val="00B050"/>
                </a:solidFill>
              </a:rPr>
              <a:t> Li, et al, Phys. Rev. D 97, 045005 (2018)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Two atoms are accelerated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95736" y="5517232"/>
            <a:ext cx="5366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070C0"/>
                </a:solidFill>
              </a:rPr>
              <a:t>The different lines represent the different initial states </a:t>
            </a:r>
          </a:p>
          <a:p>
            <a:pPr algn="ctr"/>
            <a:r>
              <a:rPr lang="en-US" altLang="zh-CN" dirty="0" smtClean="0">
                <a:solidFill>
                  <a:srgbClr val="0070C0"/>
                </a:solidFill>
              </a:rPr>
              <a:t>The interaction is finite for the acceleration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83768" y="6381328"/>
            <a:ext cx="452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B050"/>
                </a:solidFill>
              </a:rPr>
              <a:t>Taotao</a:t>
            </a:r>
            <a:r>
              <a:rPr lang="en-US" altLang="zh-CN" dirty="0" smtClean="0">
                <a:solidFill>
                  <a:srgbClr val="00B050"/>
                </a:solidFill>
              </a:rPr>
              <a:t> Li, et al, Phys. Rev. D 97, 045005 (2018)</a:t>
            </a:r>
            <a:endParaRPr lang="zh-CN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9785" y="908720"/>
            <a:ext cx="628855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Initial product state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5054617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One atom is accelerated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None/>
            </a:pPr>
            <a:r>
              <a:rPr lang="en-US" altLang="zh-CN" sz="2400" dirty="0" smtClean="0"/>
              <a:t> </a:t>
            </a:r>
          </a:p>
          <a:p>
            <a:pPr>
              <a:buClr>
                <a:srgbClr val="0070C0"/>
              </a:buClr>
              <a:buNone/>
            </a:pPr>
            <a:endParaRPr lang="en-US" altLang="zh-CN" sz="2400" dirty="0" smtClean="0"/>
          </a:p>
          <a:p>
            <a:pPr>
              <a:buClr>
                <a:srgbClr val="0070C0"/>
              </a:buClr>
              <a:buNone/>
            </a:pPr>
            <a:endParaRPr lang="en-US" altLang="zh-CN" sz="1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Two atoms are accelerated simultaneously</a:t>
            </a:r>
          </a:p>
          <a:p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6480720" cy="63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060848"/>
            <a:ext cx="581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789040"/>
            <a:ext cx="72009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941168"/>
            <a:ext cx="1876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>
            <a:off x="899592" y="5661248"/>
            <a:ext cx="7880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Acceleration cannot generate entanglement! 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23728" y="6453336"/>
            <a:ext cx="452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B050"/>
                </a:solidFill>
              </a:rPr>
              <a:t>Taotao</a:t>
            </a:r>
            <a:r>
              <a:rPr lang="en-US" altLang="zh-CN" dirty="0" smtClean="0">
                <a:solidFill>
                  <a:srgbClr val="00B050"/>
                </a:solidFill>
              </a:rPr>
              <a:t> Li, et al, Phys. Rev. D 97, 045005 (2018)</a:t>
            </a:r>
            <a:endParaRPr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Experimental Possibility</a:t>
            </a:r>
            <a:r>
              <a:rPr lang="zh-CN" altLang="en-US" dirty="0" smtClean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？</a:t>
            </a:r>
            <a:endParaRPr lang="zh-CN" altLang="en-US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19" y="1052736"/>
            <a:ext cx="6953250" cy="2724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494" y="3796546"/>
            <a:ext cx="3695700" cy="2952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716906"/>
            <a:ext cx="2871986" cy="650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207930"/>
            <a:ext cx="3501668" cy="195285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707904" y="6307486"/>
            <a:ext cx="2911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solidFill>
                  <a:srgbClr val="00B050"/>
                </a:solidFill>
              </a:rPr>
              <a:t>Yongjie</a:t>
            </a:r>
            <a:r>
              <a:rPr lang="en-US" altLang="zh-CN" dirty="0" smtClean="0">
                <a:solidFill>
                  <a:srgbClr val="00B050"/>
                </a:solidFill>
              </a:rPr>
              <a:t> Pan, </a:t>
            </a:r>
            <a:r>
              <a:rPr lang="en-US" altLang="zh-CN" dirty="0" smtClean="0">
                <a:solidFill>
                  <a:srgbClr val="00B050"/>
                </a:solidFill>
              </a:rPr>
              <a:t>et al, </a:t>
            </a:r>
            <a:r>
              <a:rPr lang="en-US" altLang="zh-CN" dirty="0" smtClean="0">
                <a:solidFill>
                  <a:srgbClr val="00B050"/>
                </a:solidFill>
              </a:rPr>
              <a:t>in progress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5142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818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Summary and discussion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5786" y="1071546"/>
            <a:ext cx="7358114" cy="5072098"/>
          </a:xfrm>
        </p:spPr>
        <p:txBody>
          <a:bodyPr>
            <a:normAutofit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Anti-Unruh effect can increase the coherence of quantum states.</a:t>
            </a:r>
          </a:p>
          <a:p>
            <a:pPr algn="just"/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Anti-Unruh effect can increase the entanglement between different atoms. Phenomenological evidence?</a:t>
            </a:r>
          </a:p>
          <a:p>
            <a:pPr algn="just"/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Entanglement can be amplified but cannot created out of nothing.</a:t>
            </a:r>
          </a:p>
          <a:p>
            <a:pPr algn="just"/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Does our work means that gravity lead finitely to the </a:t>
            </a:r>
            <a:r>
              <a:rPr lang="en-US" altLang="zh-CN" sz="2400" dirty="0" err="1" smtClean="0"/>
              <a:t>decoherence</a:t>
            </a:r>
            <a:r>
              <a:rPr lang="en-US" altLang="zh-CN" sz="2400" dirty="0" smtClean="0"/>
              <a:t> of quantum states?  </a:t>
            </a:r>
            <a:r>
              <a:rPr lang="en-US" altLang="zh-CN" sz="2400" dirty="0" smtClean="0">
                <a:solidFill>
                  <a:srgbClr val="0070C0"/>
                </a:solidFill>
              </a:rPr>
              <a:t>Vacuum?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0AEB-CD69-4AF0-8F73-1A856C924862}" type="slidenum">
              <a:rPr lang="zh-CN" altLang="en-US"/>
              <a:pPr/>
              <a:t>24</a:t>
            </a:fld>
            <a:endParaRPr lang="zh-CN" altLang="en-US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60418" name="矩形 2"/>
          <p:cNvSpPr>
            <a:spLocks noChangeArrowheads="1"/>
          </p:cNvSpPr>
          <p:nvPr/>
        </p:nvSpPr>
        <p:spPr bwMode="auto">
          <a:xfrm>
            <a:off x="2122488" y="1123950"/>
            <a:ext cx="51863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Thank you!</a:t>
            </a:r>
            <a:endParaRPr lang="zh-CN" altLang="en-US" sz="4800" dirty="0">
              <a:solidFill>
                <a:srgbClr val="FF0000"/>
              </a:solidFill>
              <a:ea typeface="宋体" pitchFamily="2" charset="-122"/>
            </a:endParaRPr>
          </a:p>
        </p:txBody>
      </p:sp>
      <p:pic>
        <p:nvPicPr>
          <p:cNvPr id="60419" name="Picture 3" descr="(BD]K6]ZP}V)E_]HYJ`O~X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0688" y="2347913"/>
            <a:ext cx="5834062" cy="3970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4071</TotalTime>
  <Words>677</Words>
  <Application>Microsoft Office PowerPoint</Application>
  <PresentationFormat>全屏显示(4:3)</PresentationFormat>
  <Paragraphs>126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华文新魏</vt:lpstr>
      <vt:lpstr>宋体</vt:lpstr>
      <vt:lpstr>Arial</vt:lpstr>
      <vt:lpstr>Calibri</vt:lpstr>
      <vt:lpstr>Times New Roman</vt:lpstr>
      <vt:lpstr>Verdana</vt:lpstr>
      <vt:lpstr>Wingdings</vt:lpstr>
      <vt:lpstr>Office 主题</vt:lpstr>
      <vt:lpstr>PowerPoint 演示文稿</vt:lpstr>
      <vt:lpstr>Outline</vt:lpstr>
      <vt:lpstr>Information loss？</vt:lpstr>
      <vt:lpstr>Quantum Gravitational field?</vt:lpstr>
      <vt:lpstr>Unruh effect</vt:lpstr>
      <vt:lpstr>Unruh-DeWitt Detector</vt:lpstr>
      <vt:lpstr>Experimental confirmation?</vt:lpstr>
      <vt:lpstr>Experimental confirmation? </vt:lpstr>
      <vt:lpstr>PowerPoint 演示文稿</vt:lpstr>
      <vt:lpstr>Anti-Unruh effect</vt:lpstr>
      <vt:lpstr>Anti-Unruh effect</vt:lpstr>
      <vt:lpstr>Anti-Unruh effect</vt:lpstr>
      <vt:lpstr>Anti-Unruh effect</vt:lpstr>
      <vt:lpstr>Quantum entanglement</vt:lpstr>
      <vt:lpstr>Measure for Entanglement</vt:lpstr>
      <vt:lpstr>Entanglement Amplification</vt:lpstr>
      <vt:lpstr>One atom is accelerated</vt:lpstr>
      <vt:lpstr>PowerPoint 演示文稿</vt:lpstr>
      <vt:lpstr>PowerPoint 演示文稿</vt:lpstr>
      <vt:lpstr>Two atoms are accelerated</vt:lpstr>
      <vt:lpstr>Initial product state</vt:lpstr>
      <vt:lpstr>Experimental Possibility？</vt:lpstr>
      <vt:lpstr>Summary and discussion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Entropy in the interior of a black hole and thermodynamics</dc:title>
  <dc:creator>Zhangbc</dc:creator>
  <cp:lastModifiedBy>Windows 用户</cp:lastModifiedBy>
  <cp:revision>239</cp:revision>
  <dcterms:created xsi:type="dcterms:W3CDTF">2015-12-22T11:23:06Z</dcterms:created>
  <dcterms:modified xsi:type="dcterms:W3CDTF">2019-11-22T14:11:37Z</dcterms:modified>
</cp:coreProperties>
</file>