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  <p:sldId id="264" r:id="rId7"/>
    <p:sldId id="265" r:id="rId8"/>
    <p:sldId id="261" r:id="rId9"/>
    <p:sldId id="266" r:id="rId10"/>
    <p:sldId id="267" r:id="rId11"/>
    <p:sldId id="268" r:id="rId12"/>
    <p:sldId id="271" r:id="rId13"/>
    <p:sldId id="272" r:id="rId14"/>
    <p:sldId id="269" r:id="rId15"/>
    <p:sldId id="270" r:id="rId16"/>
    <p:sldId id="274" r:id="rId17"/>
    <p:sldId id="288" r:id="rId18"/>
    <p:sldId id="275" r:id="rId19"/>
    <p:sldId id="276" r:id="rId20"/>
    <p:sldId id="277" r:id="rId21"/>
    <p:sldId id="278" r:id="rId22"/>
    <p:sldId id="285" r:id="rId23"/>
    <p:sldId id="279" r:id="rId24"/>
    <p:sldId id="280" r:id="rId25"/>
    <p:sldId id="286" r:id="rId26"/>
    <p:sldId id="283" r:id="rId27"/>
    <p:sldId id="289" r:id="rId28"/>
    <p:sldId id="287" r:id="rId29"/>
    <p:sldId id="263" r:id="rId3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0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480128E1-9307-470A-90D3-BEADBE5DA8BE}" type="datetime1">
              <a:rPr lang="en-US" altLang="zh-CN" smtClean="0"/>
              <a:pPr/>
              <a:t>2/29/2016</a:t>
            </a:fld>
            <a:endParaRPr lang="zh-CN" altLang="en-US" sz="1800">
              <a:solidFill>
                <a:schemeClr val="tx1"/>
              </a:solidFill>
              <a:ea typeface="+mn-ea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DEF1CAB0-BF39-46A9-ADBD-CD0BF6B87254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  <a:ea typeface="+mn-e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2016/2/29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dell\AppData\Roaming\Tencent\Users\94031040\QQ\WinTemp\RichOle\7CW_%A3J(L$NYMN7)%GKZW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571612"/>
          </a:xfrm>
          <a:prstGeom prst="rect">
            <a:avLst/>
          </a:prstGeom>
          <a:noFill/>
        </p:spPr>
      </p:pic>
      <p:sp>
        <p:nvSpPr>
          <p:cNvPr id="5" name="矩形 4"/>
          <p:cNvSpPr/>
          <p:nvPr/>
        </p:nvSpPr>
        <p:spPr>
          <a:xfrm>
            <a:off x="142844" y="1928802"/>
            <a:ext cx="887172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Entropy, thermodynamics</a:t>
            </a:r>
          </a:p>
          <a:p>
            <a:pPr algn="ctr"/>
            <a:r>
              <a:rPr lang="en-US" altLang="zh-CN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And black hole interior</a:t>
            </a:r>
            <a:endParaRPr lang="zh-CN" alt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857488" y="4071942"/>
            <a:ext cx="333136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3600" b="1" cap="none" spc="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Baocheng</a:t>
            </a:r>
            <a:r>
              <a:rPr lang="en-US" altLang="zh-CN" sz="36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Zhang</a:t>
            </a:r>
            <a:endParaRPr lang="zh-CN" altLang="en-US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3" name="副标题 11"/>
          <p:cNvSpPr>
            <a:spLocks noGrp="1"/>
          </p:cNvSpPr>
          <p:nvPr>
            <p:ph type="subTitle" idx="1"/>
          </p:nvPr>
        </p:nvSpPr>
        <p:spPr>
          <a:xfrm>
            <a:off x="1428728" y="5000636"/>
            <a:ext cx="6400800" cy="781040"/>
          </a:xfrm>
        </p:spPr>
        <p:txBody>
          <a:bodyPr>
            <a:normAutofit/>
          </a:bodyPr>
          <a:lstStyle/>
          <a:p>
            <a:r>
              <a:rPr lang="en-US" altLang="zh-CN" sz="2400" dirty="0" smtClean="0">
                <a:solidFill>
                  <a:srgbClr val="00B050"/>
                </a:solidFill>
              </a:rPr>
              <a:t>Based on Phys. Rev. D 92, 081501(R) (2015)</a:t>
            </a:r>
            <a:endParaRPr lang="zh-CN" altLang="en-US" sz="2400" dirty="0">
              <a:solidFill>
                <a:srgbClr val="00B05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786050" y="5857892"/>
            <a:ext cx="40559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rgbClr val="00B0F0"/>
                </a:solidFill>
              </a:rPr>
              <a:t>中科大交叉学科理论研究中心 </a:t>
            </a:r>
            <a:r>
              <a:rPr lang="en-US" altLang="zh-CN" dirty="0" smtClean="0">
                <a:solidFill>
                  <a:srgbClr val="00B0F0"/>
                </a:solidFill>
              </a:rPr>
              <a:t>2016.3.3</a:t>
            </a:r>
            <a:endParaRPr lang="zh-CN" altLang="en-US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000132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Outlines</a:t>
            </a:r>
            <a:endParaRPr lang="zh-CN" altLang="en-US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57422" y="1643050"/>
            <a:ext cx="5357850" cy="4071966"/>
          </a:xfrm>
        </p:spPr>
        <p:txBody>
          <a:bodyPr>
            <a:normAutofit lnSpcReduction="10000"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dirty="0" smtClean="0"/>
              <a:t> Black hole volume</a:t>
            </a:r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dirty="0" smtClean="0"/>
              <a:t> Entropy in the volume</a:t>
            </a:r>
          </a:p>
          <a:p>
            <a:endParaRPr lang="en-US" altLang="zh-CN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dirty="0" smtClean="0"/>
              <a:t> Vacuum polarization</a:t>
            </a:r>
          </a:p>
          <a:p>
            <a:endParaRPr lang="en-US" altLang="zh-CN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dirty="0" smtClean="0"/>
              <a:t> New thermodynamics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A black hole</a:t>
            </a:r>
          </a:p>
        </p:txBody>
      </p:sp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928662" y="5143512"/>
            <a:ext cx="716282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b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dirty="0">
                <a:solidFill>
                  <a:srgbClr val="00B050"/>
                </a:solidFill>
              </a:rPr>
              <a:t>A </a:t>
            </a:r>
            <a:r>
              <a:rPr lang="en-US" altLang="zh-CN" i="1" dirty="0">
                <a:solidFill>
                  <a:srgbClr val="00B050"/>
                </a:solidFill>
              </a:rPr>
              <a:t>black hole</a:t>
            </a:r>
            <a:r>
              <a:rPr lang="en-US" altLang="zh-CN" dirty="0">
                <a:solidFill>
                  <a:srgbClr val="00B050"/>
                </a:solidFill>
              </a:rPr>
              <a:t> </a:t>
            </a:r>
            <a:r>
              <a:rPr lang="en-US" altLang="zh-CN" dirty="0"/>
              <a:t>is often defined as an object whose gravity so strong that the light can not escape. </a:t>
            </a:r>
            <a:r>
              <a:rPr lang="en-US" altLang="zh-CN" dirty="0" smtClean="0"/>
              <a:t>This is a classical description.</a:t>
            </a:r>
            <a:endParaRPr lang="en-US" altLang="zh-CN" dirty="0"/>
          </a:p>
        </p:txBody>
      </p:sp>
      <p:pic>
        <p:nvPicPr>
          <p:cNvPr id="614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524000"/>
            <a:ext cx="41910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63" y="142875"/>
            <a:ext cx="8229600" cy="7143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zh-CN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Black hole radiation</a:t>
            </a:r>
            <a:endParaRPr lang="zh-CN" altLang="en-US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813" y="1071563"/>
            <a:ext cx="2260600" cy="188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3429000"/>
            <a:ext cx="1879600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矩形 5"/>
          <p:cNvSpPr>
            <a:spLocks noChangeArrowheads="1"/>
          </p:cNvSpPr>
          <p:nvPr/>
        </p:nvSpPr>
        <p:spPr bwMode="auto">
          <a:xfrm>
            <a:off x="928662" y="2857496"/>
            <a:ext cx="1968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dirty="0"/>
              <a:t>Classical black hole</a:t>
            </a:r>
            <a:endParaRPr lang="zh-CN" altLang="en-US" dirty="0"/>
          </a:p>
        </p:txBody>
      </p:sp>
      <p:sp>
        <p:nvSpPr>
          <p:cNvPr id="7174" name="矩形 6"/>
          <p:cNvSpPr>
            <a:spLocks noChangeArrowheads="1"/>
          </p:cNvSpPr>
          <p:nvPr/>
        </p:nvSpPr>
        <p:spPr bwMode="auto">
          <a:xfrm>
            <a:off x="857224" y="5357826"/>
            <a:ext cx="20812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dirty="0"/>
              <a:t>Quantum black hole</a:t>
            </a:r>
            <a:endParaRPr lang="zh-CN" altLang="en-US" dirty="0"/>
          </a:p>
        </p:txBody>
      </p:sp>
      <p:pic>
        <p:nvPicPr>
          <p:cNvPr id="71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75" y="1214438"/>
            <a:ext cx="4500587" cy="3857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6" name="矩形 8"/>
          <p:cNvSpPr>
            <a:spLocks noChangeArrowheads="1"/>
          </p:cNvSpPr>
          <p:nvPr/>
        </p:nvSpPr>
        <p:spPr bwMode="auto">
          <a:xfrm>
            <a:off x="4714876" y="5357826"/>
            <a:ext cx="20780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dirty="0"/>
              <a:t>Physical explanation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2143108" y="5929330"/>
            <a:ext cx="55835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华文隶书" pitchFamily="2" charset="-122"/>
                <a:ea typeface="华文隶书" pitchFamily="2" charset="-122"/>
              </a:rPr>
              <a:t>This picture leads to some severe problems!</a:t>
            </a:r>
            <a:endParaRPr lang="zh-CN" altLang="en-US" sz="2800" dirty="0">
              <a:solidFill>
                <a:srgbClr val="FF0000"/>
              </a:solidFill>
              <a:latin typeface="华文隶书" pitchFamily="2" charset="-122"/>
              <a:ea typeface="华文隶书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42852"/>
            <a:ext cx="8229600" cy="785818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Black hole information loss</a:t>
            </a:r>
          </a:p>
        </p:txBody>
      </p:sp>
      <p:sp>
        <p:nvSpPr>
          <p:cNvPr id="19461" name="Text Box 9"/>
          <p:cNvSpPr txBox="1">
            <a:spLocks noChangeArrowheads="1"/>
          </p:cNvSpPr>
          <p:nvPr/>
        </p:nvSpPr>
        <p:spPr bwMode="auto">
          <a:xfrm>
            <a:off x="4071934" y="1142984"/>
            <a:ext cx="450059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b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dirty="0" smtClean="0">
                <a:solidFill>
                  <a:srgbClr val="00B0F0"/>
                </a:solidFill>
                <a:latin typeface="Verdana" pitchFamily="34" charset="0"/>
              </a:rPr>
              <a:t>When the black hole become thermal radiation completely, no place for the information about the initial state*. Many focus on this paradox.</a:t>
            </a:r>
            <a:endParaRPr lang="en-US" altLang="zh-CN" dirty="0">
              <a:solidFill>
                <a:srgbClr val="00B0F0"/>
              </a:solidFill>
              <a:latin typeface="Verdana" pitchFamily="34" charset="0"/>
            </a:endParaRPr>
          </a:p>
        </p:txBody>
      </p:sp>
      <p:sp>
        <p:nvSpPr>
          <p:cNvPr id="19471" name="Text Box 4"/>
          <p:cNvSpPr txBox="1">
            <a:spLocks noChangeArrowheads="1"/>
          </p:cNvSpPr>
          <p:nvPr/>
        </p:nvSpPr>
        <p:spPr bwMode="auto">
          <a:xfrm>
            <a:off x="1000100" y="6357958"/>
            <a:ext cx="7086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 dirty="0">
                <a:latin typeface="Verdana" pitchFamily="34" charset="0"/>
              </a:rPr>
              <a:t>*</a:t>
            </a:r>
            <a:r>
              <a:rPr lang="en-US" altLang="zh-CN" sz="1400" dirty="0">
                <a:solidFill>
                  <a:srgbClr val="00B0F0"/>
                </a:solidFill>
                <a:latin typeface="Verdana" pitchFamily="34" charset="0"/>
              </a:rPr>
              <a:t>S. W. Hawking, Phys. Rev. D </a:t>
            </a:r>
            <a:r>
              <a:rPr lang="en-US" altLang="zh-CN" sz="1400" b="1" dirty="0">
                <a:solidFill>
                  <a:srgbClr val="00B0F0"/>
                </a:solidFill>
                <a:latin typeface="Verdana" pitchFamily="34" charset="0"/>
              </a:rPr>
              <a:t>14</a:t>
            </a:r>
            <a:r>
              <a:rPr lang="en-US" altLang="zh-CN" sz="1400" dirty="0">
                <a:solidFill>
                  <a:srgbClr val="00B0F0"/>
                </a:solidFill>
                <a:latin typeface="Verdana" pitchFamily="34" charset="0"/>
              </a:rPr>
              <a:t>, 2460 (1976)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1000100" y="1142984"/>
            <a:ext cx="2714644" cy="1214446"/>
            <a:chOff x="5214942" y="2857496"/>
            <a:chExt cx="2714644" cy="1214446"/>
          </a:xfrm>
        </p:grpSpPr>
        <p:sp>
          <p:nvSpPr>
            <p:cNvPr id="18" name="椭圆 17"/>
            <p:cNvSpPr/>
            <p:nvPr/>
          </p:nvSpPr>
          <p:spPr>
            <a:xfrm>
              <a:off x="5214942" y="2857496"/>
              <a:ext cx="1143008" cy="1143008"/>
            </a:xfrm>
            <a:prstGeom prst="ellipse">
              <a:avLst/>
            </a:prstGeom>
            <a:solidFill>
              <a:schemeClr val="tx1"/>
            </a:solidFill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Line 22"/>
            <p:cNvSpPr>
              <a:spLocks noChangeShapeType="1"/>
            </p:cNvSpPr>
            <p:nvPr/>
          </p:nvSpPr>
          <p:spPr bwMode="auto">
            <a:xfrm>
              <a:off x="6072198" y="3429000"/>
              <a:ext cx="1219200" cy="0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prstDash val="dash"/>
              <a:round/>
              <a:headEnd/>
              <a:tailEnd/>
            </a:ln>
          </p:spPr>
          <p:txBody>
            <a:bodyPr anchor="b"/>
            <a:lstStyle/>
            <a:p>
              <a:endParaRPr lang="zh-CN" altLang="en-US"/>
            </a:p>
          </p:txBody>
        </p:sp>
        <p:sp>
          <p:nvSpPr>
            <p:cNvPr id="20" name="六角星 19"/>
            <p:cNvSpPr/>
            <p:nvPr/>
          </p:nvSpPr>
          <p:spPr>
            <a:xfrm>
              <a:off x="7786710" y="3500438"/>
              <a:ext cx="142876" cy="214314"/>
            </a:xfrm>
            <a:prstGeom prst="star6">
              <a:avLst/>
            </a:prstGeom>
            <a:solidFill>
              <a:srgbClr val="FFFF00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六角星 20"/>
            <p:cNvSpPr/>
            <p:nvPr/>
          </p:nvSpPr>
          <p:spPr>
            <a:xfrm>
              <a:off x="7715272" y="3000372"/>
              <a:ext cx="142876" cy="214314"/>
            </a:xfrm>
            <a:prstGeom prst="star6">
              <a:avLst/>
            </a:prstGeom>
            <a:solidFill>
              <a:srgbClr val="FFFF00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六角星 21"/>
            <p:cNvSpPr/>
            <p:nvPr/>
          </p:nvSpPr>
          <p:spPr>
            <a:xfrm>
              <a:off x="7286644" y="2928934"/>
              <a:ext cx="142876" cy="285752"/>
            </a:xfrm>
            <a:prstGeom prst="star6">
              <a:avLst/>
            </a:prstGeom>
            <a:solidFill>
              <a:srgbClr val="FFFF00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六角星 22"/>
            <p:cNvSpPr/>
            <p:nvPr/>
          </p:nvSpPr>
          <p:spPr>
            <a:xfrm>
              <a:off x="7429520" y="3286124"/>
              <a:ext cx="285752" cy="285752"/>
            </a:xfrm>
            <a:prstGeom prst="star6">
              <a:avLst/>
            </a:prstGeom>
            <a:solidFill>
              <a:srgbClr val="FFFF00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六角星 23"/>
            <p:cNvSpPr/>
            <p:nvPr/>
          </p:nvSpPr>
          <p:spPr>
            <a:xfrm>
              <a:off x="7500958" y="3786190"/>
              <a:ext cx="214314" cy="285752"/>
            </a:xfrm>
            <a:prstGeom prst="star6">
              <a:avLst/>
            </a:prstGeom>
            <a:solidFill>
              <a:srgbClr val="FFFF00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六角星 24"/>
            <p:cNvSpPr/>
            <p:nvPr/>
          </p:nvSpPr>
          <p:spPr>
            <a:xfrm>
              <a:off x="7215206" y="3571876"/>
              <a:ext cx="142876" cy="285752"/>
            </a:xfrm>
            <a:prstGeom prst="star6">
              <a:avLst/>
            </a:prstGeom>
            <a:solidFill>
              <a:srgbClr val="FFFF00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灯片编号占位符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5</a:t>
            </a:fld>
            <a:endParaRPr lang="zh-CN" altLang="en-US"/>
          </a:p>
        </p:txBody>
      </p:sp>
      <p:sp>
        <p:nvSpPr>
          <p:cNvPr id="31" name="Text Box 6"/>
          <p:cNvSpPr txBox="1">
            <a:spLocks noChangeArrowheads="1"/>
          </p:cNvSpPr>
          <p:nvPr/>
        </p:nvSpPr>
        <p:spPr bwMode="auto">
          <a:xfrm>
            <a:off x="571472" y="2571744"/>
            <a:ext cx="8001056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0000CC"/>
              </a:buClr>
              <a:buSzPct val="100000"/>
              <a:buFont typeface="Wingdings" pitchFamily="2" charset="2"/>
              <a:buChar char="Ø"/>
            </a:pPr>
            <a:r>
              <a:rPr lang="en-US" altLang="zh-CN" dirty="0">
                <a:ea typeface="楷体_GB2312" pitchFamily="49" charset="-122"/>
              </a:rPr>
              <a:t> </a:t>
            </a:r>
            <a:r>
              <a:rPr lang="en-US" altLang="zh-CN" dirty="0" smtClean="0">
                <a:ea typeface="楷体_GB2312" pitchFamily="49" charset="-122"/>
              </a:rPr>
              <a:t>At 2000, Parikh and </a:t>
            </a:r>
            <a:r>
              <a:rPr lang="en-US" altLang="zh-CN" dirty="0" err="1" smtClean="0">
                <a:ea typeface="楷体_GB2312" pitchFamily="49" charset="-122"/>
              </a:rPr>
              <a:t>Wilczek</a:t>
            </a:r>
            <a:r>
              <a:rPr lang="en-US" altLang="zh-CN" dirty="0" smtClean="0">
                <a:ea typeface="楷体_GB2312" pitchFamily="49" charset="-122"/>
              </a:rPr>
              <a:t> discovered that the radiation is non-thermal.</a:t>
            </a:r>
            <a:endParaRPr lang="zh-CN" altLang="en-US" dirty="0">
              <a:ea typeface="楷体_GB2312" pitchFamily="49" charset="-122"/>
            </a:endParaRPr>
          </a:p>
          <a:p>
            <a:pPr>
              <a:buClr>
                <a:srgbClr val="0000CC"/>
              </a:buClr>
              <a:buSzPct val="120000"/>
              <a:buFont typeface="Wingdings" pitchFamily="2" charset="2"/>
              <a:buNone/>
            </a:pPr>
            <a:r>
              <a:rPr lang="zh-CN" altLang="en-US" dirty="0">
                <a:ea typeface="楷体_GB2312" pitchFamily="49" charset="-122"/>
              </a:rPr>
              <a:t>    </a:t>
            </a:r>
            <a:r>
              <a:rPr lang="zh-CN" altLang="en-US" dirty="0" smtClean="0">
                <a:ea typeface="楷体_GB2312" pitchFamily="49" charset="-122"/>
              </a:rPr>
              <a:t> </a:t>
            </a:r>
            <a:r>
              <a:rPr lang="en-US" altLang="zh-CN" sz="1600" dirty="0" smtClean="0">
                <a:solidFill>
                  <a:srgbClr val="00B0F0"/>
                </a:solidFill>
                <a:ea typeface="楷体_GB2312" pitchFamily="49" charset="-122"/>
              </a:rPr>
              <a:t>M</a:t>
            </a:r>
            <a:r>
              <a:rPr lang="en-US" altLang="zh-CN" sz="1600" dirty="0">
                <a:solidFill>
                  <a:srgbClr val="00B0F0"/>
                </a:solidFill>
                <a:ea typeface="楷体_GB2312" pitchFamily="49" charset="-122"/>
              </a:rPr>
              <a:t>. K.  Parikh and F. </a:t>
            </a:r>
            <a:r>
              <a:rPr lang="en-US" altLang="zh-CN" sz="1600" dirty="0" err="1">
                <a:solidFill>
                  <a:srgbClr val="00B0F0"/>
                </a:solidFill>
                <a:ea typeface="楷体_GB2312" pitchFamily="49" charset="-122"/>
              </a:rPr>
              <a:t>Wilczek</a:t>
            </a:r>
            <a:r>
              <a:rPr lang="en-US" altLang="zh-CN" sz="1600" dirty="0">
                <a:solidFill>
                  <a:srgbClr val="00B0F0"/>
                </a:solidFill>
                <a:ea typeface="楷体_GB2312" pitchFamily="49" charset="-122"/>
              </a:rPr>
              <a:t>, Phys. Rev. </a:t>
            </a:r>
            <a:r>
              <a:rPr lang="en-US" altLang="zh-CN" sz="1600" dirty="0" err="1">
                <a:solidFill>
                  <a:srgbClr val="00B0F0"/>
                </a:solidFill>
                <a:ea typeface="楷体_GB2312" pitchFamily="49" charset="-122"/>
              </a:rPr>
              <a:t>Lett</a:t>
            </a:r>
            <a:r>
              <a:rPr lang="en-US" altLang="zh-CN" sz="1600" dirty="0">
                <a:solidFill>
                  <a:srgbClr val="00B0F0"/>
                </a:solidFill>
                <a:ea typeface="楷体_GB2312" pitchFamily="49" charset="-122"/>
              </a:rPr>
              <a:t>. 85</a:t>
            </a:r>
            <a:r>
              <a:rPr lang="zh-CN" altLang="en-US" sz="1600" dirty="0">
                <a:solidFill>
                  <a:srgbClr val="00B0F0"/>
                </a:solidFill>
                <a:ea typeface="楷体_GB2312" pitchFamily="49" charset="-122"/>
              </a:rPr>
              <a:t>，</a:t>
            </a:r>
            <a:r>
              <a:rPr lang="en-US" altLang="zh-CN" sz="1600" dirty="0">
                <a:solidFill>
                  <a:srgbClr val="00B0F0"/>
                </a:solidFill>
                <a:ea typeface="楷体_GB2312" pitchFamily="49" charset="-122"/>
              </a:rPr>
              <a:t>5042 (2000).</a:t>
            </a: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571472" y="3429000"/>
            <a:ext cx="8001056" cy="9233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1">
              <a:buClr>
                <a:srgbClr val="0000FF"/>
              </a:buClr>
              <a:buSzPct val="100000"/>
              <a:buFont typeface="Wingdings" pitchFamily="2" charset="2"/>
              <a:buChar char="Ø"/>
            </a:pPr>
            <a:r>
              <a:rPr lang="en-US" altLang="zh-CN" dirty="0">
                <a:ea typeface="楷体_GB2312" pitchFamily="49" charset="-122"/>
              </a:rPr>
              <a:t> </a:t>
            </a:r>
            <a:r>
              <a:rPr lang="en-US" altLang="zh-CN" dirty="0" smtClean="0">
                <a:ea typeface="楷体_GB2312" pitchFamily="49" charset="-122"/>
              </a:rPr>
              <a:t>At 2009, based on the work of Parikh and </a:t>
            </a:r>
            <a:r>
              <a:rPr lang="en-US" altLang="zh-CN" dirty="0" err="1" smtClean="0">
                <a:ea typeface="楷体_GB2312" pitchFamily="49" charset="-122"/>
              </a:rPr>
              <a:t>Wilczek</a:t>
            </a:r>
            <a:r>
              <a:rPr lang="en-US" altLang="zh-CN" dirty="0" smtClean="0">
                <a:ea typeface="楷体_GB2312" pitchFamily="49" charset="-122"/>
              </a:rPr>
              <a:t>, we showed that the radiation process is consistent with </a:t>
            </a:r>
            <a:r>
              <a:rPr lang="en-US" altLang="zh-CN" dirty="0" err="1" smtClean="0">
                <a:ea typeface="楷体_GB2312" pitchFamily="49" charset="-122"/>
              </a:rPr>
              <a:t>unitarity</a:t>
            </a:r>
            <a:r>
              <a:rPr lang="en-US" altLang="zh-CN" dirty="0" smtClean="0">
                <a:ea typeface="楷体_GB2312" pitchFamily="49" charset="-122"/>
              </a:rPr>
              <a:t> required by quantum mechanics.</a:t>
            </a:r>
            <a:endParaRPr lang="zh-CN" altLang="en-US" dirty="0">
              <a:ea typeface="楷体_GB2312" pitchFamily="49" charset="-122"/>
            </a:endParaRPr>
          </a:p>
          <a:p>
            <a:pPr latinLnBrk="1">
              <a:buClr>
                <a:srgbClr val="0000CC"/>
              </a:buClr>
              <a:buSzPct val="120000"/>
              <a:buFont typeface="Wingdings" pitchFamily="2" charset="2"/>
              <a:buNone/>
            </a:pPr>
            <a:r>
              <a:rPr lang="zh-CN" altLang="en-US" dirty="0">
                <a:ea typeface="楷体_GB2312" pitchFamily="49" charset="-122"/>
              </a:rPr>
              <a:t>    </a:t>
            </a:r>
            <a:r>
              <a:rPr lang="zh-CN" altLang="en-US" dirty="0" smtClean="0">
                <a:ea typeface="楷体_GB2312" pitchFamily="49" charset="-122"/>
              </a:rPr>
              <a:t> </a:t>
            </a:r>
            <a:r>
              <a:rPr lang="en-US" altLang="zh-CN" sz="1600" dirty="0" smtClean="0">
                <a:solidFill>
                  <a:srgbClr val="00B050"/>
                </a:solidFill>
              </a:rPr>
              <a:t>B.  Zhang, </a:t>
            </a:r>
            <a:r>
              <a:rPr lang="en-US" altLang="zh-CN" sz="1600" i="1" dirty="0" smtClean="0">
                <a:solidFill>
                  <a:srgbClr val="00B050"/>
                </a:solidFill>
              </a:rPr>
              <a:t>et al, </a:t>
            </a:r>
            <a:r>
              <a:rPr lang="en-US" altLang="zh-CN" sz="1600" dirty="0" smtClean="0">
                <a:solidFill>
                  <a:srgbClr val="00B050"/>
                </a:solidFill>
              </a:rPr>
              <a:t>Phys. </a:t>
            </a:r>
            <a:r>
              <a:rPr lang="en-US" altLang="zh-CN" sz="1600" dirty="0" err="1" smtClean="0">
                <a:solidFill>
                  <a:srgbClr val="00B050"/>
                </a:solidFill>
              </a:rPr>
              <a:t>Lett</a:t>
            </a:r>
            <a:r>
              <a:rPr lang="en-US" altLang="zh-CN" sz="1600" dirty="0" smtClean="0">
                <a:solidFill>
                  <a:srgbClr val="00B050"/>
                </a:solidFill>
              </a:rPr>
              <a:t>. B 675, 98 (2009).</a:t>
            </a:r>
          </a:p>
        </p:txBody>
      </p:sp>
      <p:sp>
        <p:nvSpPr>
          <p:cNvPr id="33" name="Text Box 10"/>
          <p:cNvSpPr txBox="1">
            <a:spLocks noChangeArrowheads="1"/>
          </p:cNvSpPr>
          <p:nvPr/>
        </p:nvSpPr>
        <p:spPr bwMode="auto">
          <a:xfrm>
            <a:off x="571472" y="4572008"/>
            <a:ext cx="8001056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1">
              <a:buClr>
                <a:srgbClr val="0000FF"/>
              </a:buClr>
              <a:buFont typeface="Wingdings" pitchFamily="2" charset="2"/>
              <a:buChar char="Ø"/>
            </a:pPr>
            <a:r>
              <a:rPr lang="en-US" altLang="zh-CN" dirty="0"/>
              <a:t> </a:t>
            </a:r>
            <a:r>
              <a:rPr lang="en-US" altLang="zh-CN" dirty="0" smtClean="0"/>
              <a:t>At 2011,  we showed our method is applicable to nearly all black holes.</a:t>
            </a:r>
          </a:p>
          <a:p>
            <a:pPr latinLnBrk="1">
              <a:buClr>
                <a:srgbClr val="0000FF"/>
              </a:buClr>
            </a:pPr>
            <a:r>
              <a:rPr lang="en-US" altLang="zh-CN" dirty="0" smtClean="0"/>
              <a:t>   </a:t>
            </a:r>
            <a:r>
              <a:rPr lang="en-US" altLang="zh-CN" sz="1600" dirty="0" smtClean="0">
                <a:solidFill>
                  <a:srgbClr val="00B050"/>
                </a:solidFill>
              </a:rPr>
              <a:t>  B. Zhang, </a:t>
            </a:r>
            <a:r>
              <a:rPr lang="en-US" altLang="zh-CN" sz="1600" i="1" dirty="0" smtClean="0">
                <a:solidFill>
                  <a:srgbClr val="00B050"/>
                </a:solidFill>
              </a:rPr>
              <a:t>et al, </a:t>
            </a:r>
            <a:r>
              <a:rPr lang="en-US" altLang="zh-CN" sz="1600" dirty="0" smtClean="0">
                <a:solidFill>
                  <a:srgbClr val="00B050"/>
                </a:solidFill>
              </a:rPr>
              <a:t>Annals of Physics 326, 350 (2011).</a:t>
            </a:r>
            <a:endParaRPr lang="zh-CN" altLang="en-US" sz="1600" dirty="0">
              <a:solidFill>
                <a:srgbClr val="00B050"/>
              </a:solidFill>
            </a:endParaRPr>
          </a:p>
        </p:txBody>
      </p:sp>
      <p:sp>
        <p:nvSpPr>
          <p:cNvPr id="34" name="Text Box 10"/>
          <p:cNvSpPr txBox="1">
            <a:spLocks noChangeArrowheads="1"/>
          </p:cNvSpPr>
          <p:nvPr/>
        </p:nvSpPr>
        <p:spPr bwMode="auto">
          <a:xfrm>
            <a:off x="571472" y="5429264"/>
            <a:ext cx="8001056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0000FF"/>
              </a:buClr>
              <a:buFont typeface="Wingdings" pitchFamily="2" charset="2"/>
              <a:buChar char="Ø"/>
            </a:pPr>
            <a:r>
              <a:rPr lang="en-US" altLang="zh-CN" dirty="0"/>
              <a:t> </a:t>
            </a:r>
            <a:r>
              <a:rPr lang="en-US" altLang="zh-CN" dirty="0" smtClean="0"/>
              <a:t>At 2013, our essay is awarded first prize in the 2013 Essay Competition of the Gravity Research Foundation. </a:t>
            </a:r>
            <a:r>
              <a:rPr lang="en-US" altLang="zh-CN" sz="1600" dirty="0" smtClean="0">
                <a:solidFill>
                  <a:srgbClr val="00B050"/>
                </a:solidFill>
              </a:rPr>
              <a:t>B. Zhang, et al, IJMPD 22, 1341014 (2013).</a:t>
            </a:r>
            <a:endParaRPr lang="zh-CN" altLang="en-US" sz="16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96908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Black hole entropy</a:t>
            </a:r>
            <a:endParaRPr lang="zh-CN" altLang="en-US" sz="4000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285720" y="2000240"/>
            <a:ext cx="8572560" cy="1214446"/>
            <a:chOff x="214282" y="1000108"/>
            <a:chExt cx="8572560" cy="1214446"/>
          </a:xfrm>
        </p:grpSpPr>
        <p:sp>
          <p:nvSpPr>
            <p:cNvPr id="6" name="矩形 5"/>
            <p:cNvSpPr/>
            <p:nvPr/>
          </p:nvSpPr>
          <p:spPr>
            <a:xfrm>
              <a:off x="4572000" y="1000108"/>
              <a:ext cx="124585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6000" dirty="0" smtClean="0"/>
                <a:t>……</a:t>
              </a:r>
              <a:endParaRPr lang="zh-CN" altLang="en-US" sz="6000" dirty="0"/>
            </a:p>
          </p:txBody>
        </p:sp>
        <p:sp>
          <p:nvSpPr>
            <p:cNvPr id="8" name="椭圆 7"/>
            <p:cNvSpPr/>
            <p:nvPr/>
          </p:nvSpPr>
          <p:spPr>
            <a:xfrm>
              <a:off x="214282" y="1214422"/>
              <a:ext cx="1785950" cy="85725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Number of microstates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7215206" y="1285860"/>
              <a:ext cx="1571636" cy="85725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aphicFrame>
          <p:nvGraphicFramePr>
            <p:cNvPr id="21" name="对象 20"/>
            <p:cNvGraphicFramePr>
              <a:graphicFrameLocks noChangeAspect="1"/>
            </p:cNvGraphicFramePr>
            <p:nvPr/>
          </p:nvGraphicFramePr>
          <p:xfrm>
            <a:off x="7537450" y="1524000"/>
            <a:ext cx="1009650" cy="381000"/>
          </p:xfrm>
          <a:graphic>
            <a:graphicData uri="http://schemas.openxmlformats.org/presentationml/2006/ole">
              <p:oleObj spid="_x0000_s1026" name="Equation" r:id="rId3" imgW="736560" imgH="203040" progId="Equation.DSMT4">
                <p:embed/>
              </p:oleObj>
            </a:graphicData>
          </a:graphic>
        </p:graphicFrame>
        <p:sp>
          <p:nvSpPr>
            <p:cNvPr id="26" name="椭圆 25"/>
            <p:cNvSpPr/>
            <p:nvPr/>
          </p:nvSpPr>
          <p:spPr>
            <a:xfrm>
              <a:off x="2143108" y="1142984"/>
              <a:ext cx="1000132" cy="10001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3286116" y="1142984"/>
              <a:ext cx="1000132" cy="1000132"/>
            </a:xfrm>
            <a:prstGeom prst="ellipse">
              <a:avLst/>
            </a:prstGeom>
            <a:solidFill>
              <a:schemeClr val="tx1"/>
            </a:solidFill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5929322" y="1214422"/>
              <a:ext cx="1000132" cy="1000132"/>
            </a:xfrm>
            <a:prstGeom prst="ellipse">
              <a:avLst/>
            </a:prstGeom>
            <a:solidFill>
              <a:schemeClr val="tx1"/>
            </a:solidFill>
            <a:ln w="762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85720" y="3286124"/>
            <a:ext cx="8358246" cy="1000132"/>
            <a:chOff x="214282" y="2428868"/>
            <a:chExt cx="8358246" cy="1000132"/>
          </a:xfrm>
        </p:grpSpPr>
        <p:sp>
          <p:nvSpPr>
            <p:cNvPr id="10" name="椭圆 9"/>
            <p:cNvSpPr/>
            <p:nvPr/>
          </p:nvSpPr>
          <p:spPr>
            <a:xfrm>
              <a:off x="214282" y="2500306"/>
              <a:ext cx="1785950" cy="85725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Define a microstate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2" name="六角星 11"/>
            <p:cNvSpPr/>
            <p:nvPr/>
          </p:nvSpPr>
          <p:spPr>
            <a:xfrm>
              <a:off x="3428992" y="2857496"/>
              <a:ext cx="142876" cy="142876"/>
            </a:xfrm>
            <a:prstGeom prst="star6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六角星 12"/>
            <p:cNvSpPr/>
            <p:nvPr/>
          </p:nvSpPr>
          <p:spPr>
            <a:xfrm>
              <a:off x="4071934" y="3000372"/>
              <a:ext cx="133352" cy="204790"/>
            </a:xfrm>
            <a:prstGeom prst="star6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六角星 13"/>
            <p:cNvSpPr/>
            <p:nvPr/>
          </p:nvSpPr>
          <p:spPr>
            <a:xfrm>
              <a:off x="3428992" y="3143248"/>
              <a:ext cx="133352" cy="204790"/>
            </a:xfrm>
            <a:prstGeom prst="star6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六角星 14"/>
            <p:cNvSpPr/>
            <p:nvPr/>
          </p:nvSpPr>
          <p:spPr>
            <a:xfrm>
              <a:off x="4357686" y="2714620"/>
              <a:ext cx="133352" cy="204790"/>
            </a:xfrm>
            <a:prstGeom prst="star6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六角星 15"/>
            <p:cNvSpPr/>
            <p:nvPr/>
          </p:nvSpPr>
          <p:spPr>
            <a:xfrm>
              <a:off x="3357554" y="2500306"/>
              <a:ext cx="133352" cy="204790"/>
            </a:xfrm>
            <a:prstGeom prst="star6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六角星 16"/>
            <p:cNvSpPr/>
            <p:nvPr/>
          </p:nvSpPr>
          <p:spPr>
            <a:xfrm>
              <a:off x="3786182" y="2714620"/>
              <a:ext cx="133352" cy="204790"/>
            </a:xfrm>
            <a:prstGeom prst="star6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六角星 17"/>
            <p:cNvSpPr/>
            <p:nvPr/>
          </p:nvSpPr>
          <p:spPr>
            <a:xfrm>
              <a:off x="4929190" y="2786058"/>
              <a:ext cx="133352" cy="204790"/>
            </a:xfrm>
            <a:prstGeom prst="star6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9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72131" y="2714620"/>
              <a:ext cx="3000397" cy="428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" name="椭圆 29"/>
            <p:cNvSpPr/>
            <p:nvPr/>
          </p:nvSpPr>
          <p:spPr>
            <a:xfrm>
              <a:off x="2214546" y="2428868"/>
              <a:ext cx="1000132" cy="10001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六角星 30"/>
            <p:cNvSpPr/>
            <p:nvPr/>
          </p:nvSpPr>
          <p:spPr>
            <a:xfrm>
              <a:off x="4643438" y="2928934"/>
              <a:ext cx="133352" cy="204790"/>
            </a:xfrm>
            <a:prstGeom prst="star6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六角星 31"/>
            <p:cNvSpPr/>
            <p:nvPr/>
          </p:nvSpPr>
          <p:spPr>
            <a:xfrm>
              <a:off x="5286380" y="2928934"/>
              <a:ext cx="133352" cy="204790"/>
            </a:xfrm>
            <a:prstGeom prst="star6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灯片编号占位符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6</a:t>
            </a:fld>
            <a:endParaRPr lang="zh-CN" altLang="en-US" dirty="0"/>
          </a:p>
        </p:txBody>
      </p:sp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4612" y="5572140"/>
            <a:ext cx="1143008" cy="4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14612" y="5072074"/>
            <a:ext cx="1099046" cy="441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" name="椭圆 37"/>
          <p:cNvSpPr/>
          <p:nvPr/>
        </p:nvSpPr>
        <p:spPr>
          <a:xfrm>
            <a:off x="1071538" y="4786322"/>
            <a:ext cx="857256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/>
              <a:t>3D</a:t>
            </a:r>
            <a:endParaRPr lang="zh-CN" altLang="en-US" sz="2800" dirty="0"/>
          </a:p>
        </p:txBody>
      </p:sp>
      <p:grpSp>
        <p:nvGrpSpPr>
          <p:cNvPr id="44" name="组合 43"/>
          <p:cNvGrpSpPr/>
          <p:nvPr/>
        </p:nvGrpSpPr>
        <p:grpSpPr>
          <a:xfrm>
            <a:off x="1285852" y="1000108"/>
            <a:ext cx="6715172" cy="830998"/>
            <a:chOff x="1285852" y="1000108"/>
            <a:chExt cx="6715172" cy="830998"/>
          </a:xfrm>
        </p:grpSpPr>
        <p:pic>
          <p:nvPicPr>
            <p:cNvPr id="39" name="Picture 2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500166" y="1071546"/>
              <a:ext cx="1428750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41" name="直接箭头连接符 40"/>
            <p:cNvCxnSpPr/>
            <p:nvPr/>
          </p:nvCxnSpPr>
          <p:spPr>
            <a:xfrm>
              <a:off x="3357554" y="1357298"/>
              <a:ext cx="857256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矩形 41"/>
            <p:cNvSpPr/>
            <p:nvPr/>
          </p:nvSpPr>
          <p:spPr>
            <a:xfrm>
              <a:off x="4643438" y="1000108"/>
              <a:ext cx="3357586" cy="7143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 smtClean="0">
                  <a:solidFill>
                    <a:srgbClr val="0070C0"/>
                  </a:solidFill>
                </a:rPr>
                <a:t>Is it a statistical entropy?</a:t>
              </a:r>
              <a:endParaRPr lang="zh-CN" altLang="en-US" sz="2400" dirty="0">
                <a:solidFill>
                  <a:srgbClr val="0070C0"/>
                </a:solidFill>
              </a:endParaRPr>
            </a:p>
          </p:txBody>
        </p:sp>
        <p:sp>
          <p:nvSpPr>
            <p:cNvPr id="43" name="Text Box 7"/>
            <p:cNvSpPr txBox="1">
              <a:spLocks noChangeArrowheads="1"/>
            </p:cNvSpPr>
            <p:nvPr/>
          </p:nvSpPr>
          <p:spPr bwMode="auto">
            <a:xfrm>
              <a:off x="1285852" y="1000109"/>
              <a:ext cx="6643734" cy="83099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latinLnBrk="1">
                <a:buClr>
                  <a:srgbClr val="0000CC"/>
                </a:buClr>
                <a:buSzPct val="120000"/>
              </a:pPr>
              <a:endParaRPr lang="en-US" altLang="zh-CN" sz="1600" dirty="0" smtClean="0">
                <a:solidFill>
                  <a:srgbClr val="00B050"/>
                </a:solidFill>
              </a:endParaRPr>
            </a:p>
            <a:p>
              <a:pPr latinLnBrk="1">
                <a:buClr>
                  <a:srgbClr val="0000CC"/>
                </a:buClr>
                <a:buSzPct val="120000"/>
              </a:pPr>
              <a:endParaRPr lang="en-US" altLang="zh-CN" sz="1600" dirty="0" smtClean="0">
                <a:solidFill>
                  <a:srgbClr val="00B050"/>
                </a:solidFill>
              </a:endParaRPr>
            </a:p>
            <a:p>
              <a:pPr latinLnBrk="1">
                <a:buClr>
                  <a:srgbClr val="0000CC"/>
                </a:buClr>
                <a:buSzPct val="120000"/>
              </a:pPr>
              <a:endParaRPr lang="en-US" altLang="zh-CN" sz="1600" dirty="0" smtClean="0">
                <a:solidFill>
                  <a:srgbClr val="00B050"/>
                </a:solidFill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4143372" y="4214818"/>
            <a:ext cx="27616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 smtClean="0">
                <a:solidFill>
                  <a:srgbClr val="00B050"/>
                </a:solidFill>
              </a:rPr>
              <a:t>B. Zhang, et al, GRG 43, 797 (2011) </a:t>
            </a:r>
            <a:endParaRPr lang="zh-CN" altLang="en-US" sz="1400" dirty="0"/>
          </a:p>
        </p:txBody>
      </p:sp>
      <p:sp>
        <p:nvSpPr>
          <p:cNvPr id="46" name="圆角矩形 45"/>
          <p:cNvSpPr/>
          <p:nvPr/>
        </p:nvSpPr>
        <p:spPr>
          <a:xfrm>
            <a:off x="4643438" y="5072074"/>
            <a:ext cx="2714644" cy="8572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err="1" smtClean="0">
                <a:solidFill>
                  <a:srgbClr val="0070C0"/>
                </a:solidFill>
              </a:rPr>
              <a:t>AdS</a:t>
            </a:r>
            <a:r>
              <a:rPr lang="en-US" altLang="zh-CN" sz="2400" dirty="0" smtClean="0">
                <a:solidFill>
                  <a:srgbClr val="0070C0"/>
                </a:solidFill>
              </a:rPr>
              <a:t>/CFT</a:t>
            </a:r>
          </a:p>
          <a:p>
            <a:pPr algn="ctr"/>
            <a:r>
              <a:rPr lang="en-US" altLang="zh-CN" sz="2400" dirty="0" smtClean="0">
                <a:solidFill>
                  <a:srgbClr val="0070C0"/>
                </a:solidFill>
              </a:rPr>
              <a:t>    </a:t>
            </a:r>
            <a:r>
              <a:rPr lang="en-US" altLang="zh-CN" sz="2400" dirty="0" err="1" smtClean="0">
                <a:solidFill>
                  <a:srgbClr val="0070C0"/>
                </a:solidFill>
              </a:rPr>
              <a:t>Cardy</a:t>
            </a:r>
            <a:r>
              <a:rPr lang="en-US" altLang="zh-CN" sz="2400" dirty="0" smtClean="0">
                <a:solidFill>
                  <a:srgbClr val="0070C0"/>
                </a:solidFill>
              </a:rPr>
              <a:t> </a:t>
            </a:r>
            <a:r>
              <a:rPr lang="en-US" altLang="zh-CN" sz="2400" dirty="0" err="1" smtClean="0">
                <a:solidFill>
                  <a:srgbClr val="0070C0"/>
                </a:solidFill>
              </a:rPr>
              <a:t>formula</a:t>
            </a:r>
            <a:r>
              <a:rPr lang="en-US" altLang="zh-CN" sz="2400" dirty="0" err="1" smtClean="0"/>
              <a:t>FT</a:t>
            </a:r>
            <a:endParaRPr lang="zh-CN" altLang="en-US" sz="2400" dirty="0"/>
          </a:p>
        </p:txBody>
      </p:sp>
      <p:sp>
        <p:nvSpPr>
          <p:cNvPr id="47" name="矩形 46"/>
          <p:cNvSpPr/>
          <p:nvPr/>
        </p:nvSpPr>
        <p:spPr>
          <a:xfrm>
            <a:off x="3214678" y="6143644"/>
            <a:ext cx="41417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 smtClean="0">
                <a:solidFill>
                  <a:srgbClr val="00B050"/>
                </a:solidFill>
              </a:rPr>
              <a:t>P. K. Townsend and B. Zhang, PRL 110, 241302 (2013) ;</a:t>
            </a:r>
          </a:p>
          <a:p>
            <a:r>
              <a:rPr lang="en-US" altLang="zh-CN" sz="1400" dirty="0" smtClean="0">
                <a:solidFill>
                  <a:srgbClr val="00B050"/>
                </a:solidFill>
              </a:rPr>
              <a:t>B. Zhang, PRD 88, 124017 (2013)</a:t>
            </a:r>
            <a:endParaRPr lang="zh-CN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>
                <a:solidFill>
                  <a:srgbClr val="C00000"/>
                </a:solidFill>
              </a:rPr>
              <a:t>Observation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42910" y="1142984"/>
            <a:ext cx="35719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solidFill>
                  <a:srgbClr val="0070C0"/>
                </a:solidFill>
              </a:rPr>
              <a:t>Astrophysical</a:t>
            </a:r>
            <a:r>
              <a:rPr lang="en-US" altLang="zh-CN" sz="2400" dirty="0" smtClean="0"/>
              <a:t>—Bending of light</a:t>
            </a:r>
            <a:r>
              <a:rPr lang="zh-CN" altLang="en-US" sz="2400" dirty="0" smtClean="0"/>
              <a:t>，</a:t>
            </a:r>
            <a:r>
              <a:rPr lang="en-US" altLang="zh-CN" sz="2400" dirty="0" smtClean="0"/>
              <a:t>GW etc. </a:t>
            </a:r>
          </a:p>
          <a:p>
            <a:pPr algn="just"/>
            <a:r>
              <a:rPr lang="en-US" altLang="zh-CN" dirty="0" smtClean="0"/>
              <a:t>(1970-</a:t>
            </a:r>
            <a:r>
              <a:rPr lang="en-US" dirty="0" smtClean="0"/>
              <a:t> Cygnus X-1 </a:t>
            </a:r>
            <a:r>
              <a:rPr lang="en-US" altLang="zh-CN" dirty="0" smtClean="0"/>
              <a:t>~10Msun; 2010-SN1979C,~33yr, 20Msun~5Msun)</a:t>
            </a:r>
          </a:p>
        </p:txBody>
      </p:sp>
      <p:sp>
        <p:nvSpPr>
          <p:cNvPr id="2052" name="AutoShape 4" descr="data:image/jpeg;base64,/9j/4AAQSkZJRgABAQAAAQABAAD/2wCEAAkGBxATEhUQEhIVFRUTFxcXFRUYGBYZGBQXFxgYHRcWGBcZHCghGRolHBcUITEkKCorLi46Gh8zODMtNygtLisBCgoKDg0OGxAQGzQmHyQsNC8sLiwwNzQvNDQsLCwsMCwvLCwsLCwsLCwsLCwsLCw0LCwsLCwsLywsLCwsLCwsLP/AABEIAMkA+wMBEQACEQEDEQH/xAAbAAEAAgMBAQAAAAAAAAAAAAAAAQMCBAUGB//EAD8QAAIBAgQDBQYCCAUFAQAAAAECAAMRBBIhMQVBURMiYXGBBjJSkaGxwdEUFSNCk9Lw8TNicrLhU1RzksMk/8QAGgEBAAMBAQEAAAAAAAAAAAAAAAECBAMFBv/EADIRAQACAgAFAQUHBQEBAQAAAAABAgMRBBIhMUETIlFhgZEFMnGhscHwFEJS0eHxIzP/2gAMAwEAAhEDEQA/AMp7LxEyQgICAgICAgICAgICAgICAgICAgICAgICAgICAgICAgICAgICAgICAgICAgICAgICAgICAgJASQgICAgICAgICAgQTI2aRr4D6/lI6p6Gvh9vzjqdEgyYlEwmSEBAQEBAQEBAQEBAQECCZEzoRl6/KRrfdO/cdmvQfISdQbky9NPt8pGvcbSDJiUJkhAQEBAQEBAhjImdENDHcWo0TlYktzCi59ekzZeKx4p1aertTDe/WOzY4bjEr6Ujc3Ay7EX2uOnjJrxeO1ZtE9nPNScUbt2empcEQDvFifDQek8y/wBoZZnp0h49+PvM+zHRzuKcO7OxBJU7HmD0P1+s28LxXrezbu28NxMZe/doqZuhplMkICAgIGFSqq2zEC5sL8z0lbWiveUxWZ7M5ZDFmABJIAGpJ0A9ZEzEdZIjbKAkhAQEDXxOJSmpqObKun9upvp6TlkyVpE2t2XrSbTyw5FP2oplrGmwX4rgnzI/vMNftKkzqY6NE8JbXSXoMKvaFQhBz2ynkQdb+VtZtyZq0x+p4YslvTiZt4d5OCU7WLMT10HyFvznkW+0MszuHl24+++kdHH4ngzSa17i1weo5jz/AOJ6XD8RGau/MPR4fNGWu1E1OpJCAgICAgIGJ3Hqfw/GVlMPnmJZi7F/ezHN531nzGSZm8777exTXLGnY9iqxTG0jy7wboFKkXPhe0Ura3SrJ9oU5+HtD6/KvjXM4/VAQLzJ+g3P2+c3fZ9JnLuPDdwNJ55t4eeG59Px/IT247vX8NepjlBIyVTbpTqEehAsZytnrE61P0leMcyx/WC/BW/hVP5ZH9RX3T9JT6U/D6n6wX4K38Kp/LH9RX3T9JPSn4fU/WC/BW/hVP5Y/qK+6fpJ6U/D6n6wX4K38Kp/LH9RX3T9JPSn4fVyPabEq1NSFqKVcEFkdeR2JA12+Uxcdli1ImN7ifc0cNSa2l2OF1XakrOLEj6cjN3D2tbHE2ZssRF5iHF9qsc3+CFIU2JJBGY7gA7EDQ+kwfaGa33Ijo1cLjj7zqYLHk00PZ1Guq3IAsTYXtdus14s8zSJ5Zno4XxatPWFv6ZU/wC3q+ppD/6S/rW/wn8v9qenX/JIxNX/AKDDzen+BMmMt57V/ODkr/kGtX5UV9an3shjmy/4/mctPemm9ckZkpgc7OxPoMgk1nLvrEa/H/hMU10mf583I9rEY00I90O2bzOx+49Zh+0ItNImO25aOFmOaY+Dy88dvev9j+P0aPZpVYixYFiO6A17a+s2etWeH9PzEvL+0OFvlraavpikHUag7HrMj5WYmJ1Lg8frgsqj9y9/M20+n1nrfZ2OYibT2l6vAY5rWbT5cmnsPIT1I7N092UkICAgICAgYtyP9a/82lZ96Yc3iPA6VVs+qsdyLa+YMy5+Cx5Z5u0u2PiLUjXhwcXiRh2alQ3Gj1DYsT8I0sAPL7TzcmSMFppi7+Za619WOa/0dPgHtbiQy0nqEqxAU2W6k7DbblOeC1L5NZI7s3EfZ+G0c0V6vQ1KjMbsST1M9+mOtI1WNMlaxWNQrXcn0+X9/pJjvK8spZBAQEBA18bhFqqFbYMG+R28jqPWcsuKuSNWXpeaTuE42uUXMAPeRf8A2dVP0MZb8ldx8P1KV5p0yxOHSopR1DA8j9x0MtfHW8atCK2ms7gwtAIioL2UWF7Xt6RjpFKxWPBe3NO5Wy6pAQECtkBurAENyOoPUWlJiJ3E9pWiZjrDyftJw+nSKdmpAbNfUkXFrDXbczxeOwUxTHLHd6HDZbXieZxpgaXtfZTFVf0fLmYKGYKMxtl0O19rkj0ns8DipfHu1fLyuLx09Teo26T9Ov25z0Z7ahyj3spZBAQEBAQEBAgiQIB5H59f+ZG9d093j/aHhzpUaoASjnNm6E7g9NZ4fG8Pal5trpL0uHyxauvKrgfDnqVFaxCKQS3I21sOpMpwvD2yXiddITnyxWsx5e1J5D+09/fueXpIEkTJCAgICAgafFR+z8mpn5VFM4cR9z5x+rpi+99f0bk7OZJCAgICBBEiY2NXiGDWqmRwbbhhuD1nHNijLXls6Y7zSd1cJPZkX1rDL4CzfU6Tzo+zuvW3Rrni510h6LD0lRQiCyqLDp8+fOepSsUrFawx2mbTuy0CXiFEyQgICAgICAgIEQIy9CR/XjK8qdmXqSf68I5TaQJKEyQgICAgICBqcV/wj/qT/es45/ufOP1dMX3vr+jbnVzJIQEBAQEBAQEBAQEBAQEBAQEBAQEBAQEBAQEBAQEDz/E+MWNSi9MrsUPxWYG58NJ5mfi9TNLR+DZiwbiLVn8VvDuKVa1aygCmo79+p6Hz29ZfDxOTLk9n7sd1cmKtKde/h256DKQEBAQEBAQEBAQEBAQEBAQEBAQEBAQEBAQEBAQECjF4SnUGV1DDceHkZzyYqZI1aFqXtSd1ThsMlNcqCw38z1JO5jHjrjjlrBa82ncrp0VICAgICAgICAgICAgICAgICAgICAgICAgICAgICBi7gbkDzNpWbRHdMRM9kyUJkhAQEBAQEBAQEBAQEBAQEBAQEBAQEBAQEBAQEBA0uMY3saRcb7L5n8tT6TPxOb0sc2jv4dcOPntp4atVZyWclieZ/rafO3tN53advVisVjUN3g/E2ouNe4T3l5AfEOhG/jNHC8TbFaPd5cs2KL1+L3M+ieU5XEayisqvVamvZk6Plu2b8rzFmtWMsRa2o1+7RjieTcRudsaGOyiowLVaYZAhO5LEBgGPvAEj5mRXNyRMx1r00Wx82o7T1bX6Y98gpd+2ZhnFlBJA71tSbHS07erbfLFevlT06999FP6czPRyL3XLhgSAQVuCD5G/nKeva1q8sdJ3v5f6W9OIidrBxLQPkPZk2z3F9TYNl+G/Pfwlo4jpza9n3/v+CvpeN9WNbiRHaEUyVpNZ2uBsASQOdgfCRbiJjmmK9I7pjF2692dXHkOyKmcoAWGYBjcX7qn3tPKTbPPNMVjev50RGLpuZbOIrKis7bKCT10/Gdr3ilZtLnWs2nUNc45lBNSmyAKWuDmGn7pts2o059Zy9eYjd66jW/58XT04npWUpjGzBXplC4OU5gdQLlTbZra89jrEZp3q0a32/nvOSNbiezn0MU2RWZmP/wCUubHUkW7wPxb6zPXLPLEzP9m3W1I5piI/ubxxjXKohfKoLG4Fri4Av7zW15bid5zTPSsb1H8+blyR3mVGCxzdnSUDO5pqzEsAANrknmTf5GUx555KxHWdbWvjjmme0bb+ExAdcwBGpBB3BBsRpNGPJF67cr15Z0unRUgICAgICAgICAgICAgcr2lwpeicouUIa3UAEH6En0mLjsc3xdPHVo4a8Vv18vFzwHprcJhmqOtNd2NvIcz5ATpjxzktFYVvaKxuX0MCfTx0h4yg0D2vaXFshW3O+YG/0nOcf/05vhr81+b2eX4mOoF1yggd5Dr/AJXVj9ozY5vXUe+Pykx25Z2rrUKgqGpTynMoVla4HdJKkEA/EdJW1Lxfnprr06pi1Zry2VJgXXsyCpKs7Pe4B7S+a1r2tfQSkYLV5ZiesTO/n3WnJE73/NMRgKmQULr2YI11zlQ1wttvC9/SR6N+X0+nL+f4f92n1K75vKypgWKV0uL1SxG+mZVGvylpwzNbx/kiMkc1Z9yvH4B6hItTYEDKzAhqRtupUXOuu4lMuC158fPvH4aTTJFff/tt4nDZ6ZpEnVbZud+vz1mi+PmpyOdb8tuZr1cLWqArUZVBUjuXN2NrOcw0tbbx3nGceS8atMa14/X/AIvF6VndYZLh6rMrVCn7O9gt+8xFsxuNBYnTXfeTGO9pib66e5HPWsTFfKheGNkCZhphzR57m2vlpOf9NPLrf9ulpyxvfx2uGGqqxNMp3wubNfusotmFt9ANNNt5eMV6zPLrr3/TavPWfvNccJIFM5aVQrTFNg40OXUMpsbHU8tZz/pZiInUTMRrqv62994676NvD0mphFAXVjmyrlCggnQDpZRc7ztStscRHx66UtMW3LcmhyICAgICAgICAgICAgIEMwAuTYDn0kTMRG5O7zWPPDmYkkgnc081j47W+U8nNPBzbf6N2P14j/bp8G/RQD2BFzvvm9c2tvpNfC+hH/5f9cM3q/3/APHTmxwUV8WiEBjqdbAEm3Wygm3jOd8tadJWrSbdllKorAMpBB1BHOWraLRuETExOpaeC4mjhQzAMSRbW1wSAL7XsAbXvOGLia21uerpfDNe3ZnTxws5chQtQoN9dARpzOp2lq5o9qbeJ0icc9Ne5YmNplS+YWX3r3GXzB1EtGak1m2+yJx2idaU1+IrkLIQSGRSCCCM7AXINjsTac7cRXl3X3x+crVxTvVm2lVSWANyps3gel+s7VvFpmI8Oc1mI3LUfiKrUdHIAUKRoSdQcxNr6Cw18ZynPFbzW3jTpGKZrEwvrYymtrt7wuLAsSOoCgm2o1nS2WldbnurFLSwOLu1ILZlqBjf/SARaVnL7VeXtO0xTpO/CaWOpM2VXBJvbextvlNrN6Sa5qWnUT/Pgicdojcw2Z1UICAgICAgICAgICAgICAgIHjfaLiRqOaYPcQ2t8RG5PrtPB43iZyXmsdoelw+KK135ciYWlNNypDKSCNQRuJMTMTuETETGpe44Jj+2phj7ynK3n19R+M+h4TP6uPc9/Ly8+PktqOyMWX7X99VyizU1UsxubqzEHKBpbYanWRl5ufzrXiO/wAE01y/7W8HRlpKGBBBa4O/vt85fh4mMcbjX/quaYm+4aFNHNEUOzYMXvcjugCpmz5utuW8z1i044x8vXfy7726zMRbn301+yyolQZiFYA12JYKGZVKCzKCDz0vY85a0XjfT+759u8Iiaz9Ff6PUPaNldrPRcZ7ZqgQ67WAOm2nKU5LzzTqe8T186TzV6RuPK3H5qqtlpsNaQzkZXNqgJsCL2Ua3PjOmXeWJ5a67dfPf9laapPWff8Ao2eG02TNSI0U3RviViTqfiBuD10POdcFZpuk+O0/zyplmLe1/P8AxCUj2lZrGzKgB62D3A+Ykcs89513iDmjlq1cCrUuzZkYg0KaHKCSjLe4IGut/pOWKJx6m0f2xH0dLzF9xE+UUsJU7ndK5jiG/wDH2l8oNuesiuK/Tp/l8tk3r1+X5McLQa1JCK10K3ByhEy8wwXvDkADrflK46T7NZ30+ibWjrMa6/V256LKQEBAQEBAQEBAQEBAQEBASJ7EPm7A3N9+fnznys731e1HZEhJA9J7Gg/tenc+fe/r5T1vszftfL92HjPD0WfvZbHa97ab7X6z1Ob2tMeum2csggICQEkVrWUsUG6gE+TXt9jKReJtNfKeWdbWS6FVeuFyg377ZR5kE6+GhlL3isxE+ei1a738FsuqQEgVVKwDKhvd81undFzf5ys3iLRX3rRXcTPuWy6pAQEBAQEBAQEBAQEBAQPI+0fC2RzWUXRjdrfuk738Cdbzw+N4aaWm9e0/k9Hh80Wjlnu4k89qZ0aTOwVQSx2AlqVm86qi1orG5e44PgOxphN2OrHxPTwGgn0PDYPSprz5eVmyepbbX4ie/Uu5QdgO9qcvfbWw1nPN9+0b17P7r4/ux08/snhllqFMqqSgb9mxKEA2vlPutr6+kcPqt5rrx47f+mXrXe/qzxCI1crVtlFMFATYE5mzt5ju+V5bJFbZZi/bXT+fRFZmKbr331U4elTeomrOgpArmJ1s5sx2v4GUpWt7x5jXn8VrTNaz4nf7NSjmKioTTFTOAXLP2mbPqhULtyy7WnGu5rFp1zb7769+3b8nSdb5euk8SZStaoAt1LAOznOGUaBFA7ovtrrvGaYmLWiO3mZ6/L9uqMcTusf+LcX3XxDpo/ZIQRvrnzEegHyEveNWvaO/LH77RXrFYnttNJSrKafZAlHNkZ2NSy90m6297LqepEViYmJprtPad7/nvJ6x7Xv8oppRthmU3dmUk3uWORsxbxB67XtEVx//ADmO8z+3lEzb2ontpvcWYWRSL53AAzZVJsTZzY93TbnpNHEzGoifM/h9XLFHWZcxtFroMqgNQ0psSqkuL2OljoJknpW8R769vxaPNZ/Hu2MZT7NqopXW9HNYX3DEZh/mtedclfTm0U6ey51nniOb3rEpUVrUeyI1VzYG9xlFmPj48/STFccZacnun/1EzeaW5nWm5nICAgICAgICAgICAgICAkDRq8Hw7G5pLfwuv+0iZ7cJhtO+V1jPkjy2MNhadMWRFXrYb+Z5zrTFSkezGlLXtbvK6dFWOUb2F7W9OnlI1BtjSoqvuqq33sAL/KRWla9oTNpnumrSVtGUMPEA/eLVrbvBFpjsnKN7C9rX8OnlJ1CNsexTNnyrm+Kwv895HJXe9dU8060Ggl82VbkWJsLkdL9JE0rvejmnWtp7NbhsouBYGwuB0B6SeWu96Nz2RTootyqqt97AC/naRWla9oJtM9wUEBJCrcm5NhcnrfrEUrE70c09k1KasLMAR0IBHyMm1YtGpImY7AortlW2nIctvlIilfcc0ssove2u1+duktqO6GCUEXVVUc9ABr1lYpWO0Jm0z3WS6CAgICAgICAgICAgICAgICAgIGjUeo9VqavkCKpJsCWLFrb/ALoy+eu8zWm9sk1rOtfv+3R1iIisTMb21aOJrOKK5wpcVczBQfcYAZQflONcuS/JG9b3vp7nSaUrzTrtr82b16pSpWDgCmXsmUWYUyQcx3ubHa1tJab5JrbJE9t9Pw96IrWJiuu/7scRjqtnVbZyVNO4HusuaxHP3KgkXz3iJiO/j8O/7SmuOvSZ7ef59Gb4uo4dqWqgUwLAE96zORfchWWwkzmvaJmnbp/ufyVilYmIt8f+LuG4jNmBctlI0ZMjrcbMLAcjYgTrgvNtxM7/ABjUq5K61Ov9N6aHIgICAgICAgICAgICAgICAgICAgICAgaeI4pQQ2aot+guxHmFvaZ78Vip0mzrXDe3aFVLjeGbQVAPMMv1ItK143DP9yZ4fJHh0FYEXBuDsRsZpiYmNw4zGnPx1Fi+YIx7tro4Rtz3WuRdehGo1mbNSebcR9J19fg7Y7Ry6mfqzwGACLTv71MMNDoM5uR47CWw4IrWu+8b/NGTJzTOu0/syqcOQltWCubsgNlY87jx523kzgrMz7p7x4RGWYWthUNQVbd5QVHSx8PU/My84qzeL+VeeeXlVpw6mKfZAEKDmGuoa9wQfCUjBSKckdlpy2m3MlMEBm7zlmtd796y7AEbDfbqZNcMRvrO58onJMtqdlCAgICAgICAgICAgICAgICAgICAgJA8jxzjbOTTpmyDQsN39fh+88Xi+Mm88tO36/8AHo4OHisc1u7iTzmogbvDeJ1KJ7puvNDsfLofGaMHE3xT07e5yyYq5I6vb4XELUQOpuG2/EHxn0OPJGSsWh5d6TWdStl1SAgICAgICAgICAgICAgICAgICAgICAgICBzfaHElKDEGxayg+e/0BmTjcnJinXno78PXmyQ8RPnnqEBAQPR+yGJN3pE6Wzjw5N91nq/ZuTrNPmxcZTpFnpp67CQEBAQEBAQEBAQEBAQEBAQEBAQEBAQEBAQOL7WITQB+FwT8iPuRPP8AtGN4vm1cJPt/J5CeG9EgICB2/ZFD2zHkEP1ZbfY/Keh9mxPqzPwZeLn2NfF66e484gICAgICAgICAgICAgICAgICAgICAgICAgU4zDiojU22YW8uh9Dac8uOMlJrPlalpraJh4DE0GRijixXf8x4T5q9LUtNbd3r1tFo3CuUWICB7T2d4eaVO7CzvqR0A90fUn1nv8Fg9Km57y8ziMnPbUdodWbWcgICAgICAgICAgICAgICAgICAgICAgICAgIGjxPhdOsO9ow2Ybjw8R4TNn4amaOvd1xZrY56POYj2crqe7lceBAPqGt955V+Ay1+71ba8VSe/RVS9n8Sf3AvizL+BJ+kpXgc1vGvmtPE448u7wrgCUyHc53G3wqeoHM+M9Lh+Brjnmt1lky8TNulekOzN7MQEBAQEBAQEBAQEBAQEBAQEBAQEBAQEBAQEBAQEkJEhAQEBAQEBAQEBAQEBAQEBAQ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54" name="AutoShape 6" descr="data:image/jpeg;base64,/9j/4AAQSkZJRgABAQAAAQABAAD/2wCEAAkGBxATEhUQEhIVFRUTFxcXFRUYGBYZGBQXFxgYHRcWGBcZHCghGRolHBcUITEkKCorLi46Gh8zODMtNygtLisBCgoKDg0OGxAQGzQmHyQsNC8sLiwwNzQvNDQsLCwsMCwvLCwsLCwsLCwsLCwsLCw0LCwsLCwsLywsLCwsLCwsLP/AABEIAMkA+wMBEQACEQEDEQH/xAAbAAEAAgMBAQAAAAAAAAAAAAAAAQMCBAUGB//EAD8QAAIBAgQDBQYCCAUFAQAAAAECAAMRBBIhMQVBURMiYXGBBjJSkaGxwdEUFSNCk9Lw8TNicrLhU1RzksMk/8QAGgEBAAMBAQEAAAAAAAAAAAAAAAECBAMFBv/EADIRAQACAgAFAQUHBQEBAQAAAAABAgMRBBIhMUETIlFhgZEFMnGhscHwFEJS0eHxIzP/2gAMAwEAAhEDEQA/AMp7LxEyQgICAgICAgICAgICAgICAgICAgICAgICAgICAgICAgICAgICAgICAgICAgICAgICAgICAgJASQgICAgICAgICAgQTI2aRr4D6/lI6p6Gvh9vzjqdEgyYlEwmSEBAQEBAQEBAQEBAQECCZEzoRl6/KRrfdO/cdmvQfISdQbky9NPt8pGvcbSDJiUJkhAQEBAQEBAhjImdENDHcWo0TlYktzCi59ekzZeKx4p1aertTDe/WOzY4bjEr6Ujc3Ay7EX2uOnjJrxeO1ZtE9nPNScUbt2empcEQDvFifDQek8y/wBoZZnp0h49+PvM+zHRzuKcO7OxBJU7HmD0P1+s28LxXrezbu28NxMZe/doqZuhplMkICAgIGFSqq2zEC5sL8z0lbWiveUxWZ7M5ZDFmABJIAGpJ0A9ZEzEdZIjbKAkhAQEDXxOJSmpqObKun9upvp6TlkyVpE2t2XrSbTyw5FP2oplrGmwX4rgnzI/vMNftKkzqY6NE8JbXSXoMKvaFQhBz2ynkQdb+VtZtyZq0x+p4YslvTiZt4d5OCU7WLMT10HyFvznkW+0MszuHl24+++kdHH4ngzSa17i1weo5jz/AOJ6XD8RGau/MPR4fNGWu1E1OpJCAgICAgIGJ3Hqfw/GVlMPnmJZi7F/ezHN531nzGSZm8777exTXLGnY9iqxTG0jy7wboFKkXPhe0Ura3SrJ9oU5+HtD6/KvjXM4/VAQLzJ+g3P2+c3fZ9JnLuPDdwNJ55t4eeG59Px/IT247vX8NepjlBIyVTbpTqEehAsZytnrE61P0leMcyx/WC/BW/hVP5ZH9RX3T9JT6U/D6n6wX4K38Kp/LH9RX3T9JPSn4fU/WC/BW/hVP5Y/qK+6fpJ6U/D6n6wX4K38Kp/LH9RX3T9JPSn4fVyPabEq1NSFqKVcEFkdeR2JA12+Uxcdli1ImN7ifc0cNSa2l2OF1XakrOLEj6cjN3D2tbHE2ZssRF5iHF9qsc3+CFIU2JJBGY7gA7EDQ+kwfaGa33Ijo1cLjj7zqYLHk00PZ1Guq3IAsTYXtdus14s8zSJ5Zno4XxatPWFv6ZU/wC3q+ppD/6S/rW/wn8v9qenX/JIxNX/AKDDzen+BMmMt57V/ODkr/kGtX5UV9an3shjmy/4/mctPemm9ckZkpgc7OxPoMgk1nLvrEa/H/hMU10mf583I9rEY00I90O2bzOx+49Zh+0ItNImO25aOFmOaY+Dy88dvev9j+P0aPZpVYixYFiO6A17a+s2etWeH9PzEvL+0OFvlraavpikHUag7HrMj5WYmJ1Lg8frgsqj9y9/M20+n1nrfZ2OYibT2l6vAY5rWbT5cmnsPIT1I7N092UkICAgICAgYtyP9a/82lZ96Yc3iPA6VVs+qsdyLa+YMy5+Cx5Z5u0u2PiLUjXhwcXiRh2alQ3Gj1DYsT8I0sAPL7TzcmSMFppi7+Za619WOa/0dPgHtbiQy0nqEqxAU2W6k7DbblOeC1L5NZI7s3EfZ+G0c0V6vQ1KjMbsST1M9+mOtI1WNMlaxWNQrXcn0+X9/pJjvK8spZBAQEBA18bhFqqFbYMG+R28jqPWcsuKuSNWXpeaTuE42uUXMAPeRf8A2dVP0MZb8ldx8P1KV5p0yxOHSopR1DA8j9x0MtfHW8atCK2ms7gwtAIioL2UWF7Xt6RjpFKxWPBe3NO5Wy6pAQECtkBurAENyOoPUWlJiJ3E9pWiZjrDyftJw+nSKdmpAbNfUkXFrDXbczxeOwUxTHLHd6HDZbXieZxpgaXtfZTFVf0fLmYKGYKMxtl0O19rkj0ns8DipfHu1fLyuLx09Teo26T9Ov25z0Z7ahyj3spZBAQEBAQEBAgiQIB5H59f+ZG9d093j/aHhzpUaoASjnNm6E7g9NZ4fG8Pal5trpL0uHyxauvKrgfDnqVFaxCKQS3I21sOpMpwvD2yXiddITnyxWsx5e1J5D+09/fueXpIEkTJCAgICAgafFR+z8mpn5VFM4cR9z5x+rpi+99f0bk7OZJCAgICBBEiY2NXiGDWqmRwbbhhuD1nHNijLXls6Y7zSd1cJPZkX1rDL4CzfU6Tzo+zuvW3Rrni510h6LD0lRQiCyqLDp8+fOepSsUrFawx2mbTuy0CXiFEyQgICAgICAgIEQIy9CR/XjK8qdmXqSf68I5TaQJKEyQgICAgICBqcV/wj/qT/es45/ufOP1dMX3vr+jbnVzJIQEBAQEBAQEBAQEBAQEBAQEBAQEBAQEBAQEBAQEDz/E+MWNSi9MrsUPxWYG58NJ5mfi9TNLR+DZiwbiLVn8VvDuKVa1aygCmo79+p6Hz29ZfDxOTLk9n7sd1cmKtKde/h256DKQEBAQEBAQEBAQEBAQEBAQEBAQEBAQEBAQEBAQECjF4SnUGV1DDceHkZzyYqZI1aFqXtSd1ThsMlNcqCw38z1JO5jHjrjjlrBa82ncrp0VICAgICAgICAgICAgICAgICAgICAgICAgICAgICBi7gbkDzNpWbRHdMRM9kyUJkhAQEBAQEBAQEBAQEBAQEBAQEBAQEBAQEBAQEBA0uMY3saRcb7L5n8tT6TPxOb0sc2jv4dcOPntp4atVZyWclieZ/rafO3tN53advVisVjUN3g/E2ouNe4T3l5AfEOhG/jNHC8TbFaPd5cs2KL1+L3M+ieU5XEayisqvVamvZk6Plu2b8rzFmtWMsRa2o1+7RjieTcRudsaGOyiowLVaYZAhO5LEBgGPvAEj5mRXNyRMx1r00Wx82o7T1bX6Y98gpd+2ZhnFlBJA71tSbHS07erbfLFevlT06999FP6czPRyL3XLhgSAQVuCD5G/nKeva1q8sdJ3v5f6W9OIidrBxLQPkPZk2z3F9TYNl+G/Pfwlo4jpza9n3/v+CvpeN9WNbiRHaEUyVpNZ2uBsASQOdgfCRbiJjmmK9I7pjF2692dXHkOyKmcoAWGYBjcX7qn3tPKTbPPNMVjev50RGLpuZbOIrKis7bKCT10/Gdr3ilZtLnWs2nUNc45lBNSmyAKWuDmGn7pts2o059Zy9eYjd66jW/58XT04npWUpjGzBXplC4OU5gdQLlTbZra89jrEZp3q0a32/nvOSNbiezn0MU2RWZmP/wCUubHUkW7wPxb6zPXLPLEzP9m3W1I5piI/ubxxjXKohfKoLG4Fri4Av7zW15bid5zTPSsb1H8+blyR3mVGCxzdnSUDO5pqzEsAANrknmTf5GUx555KxHWdbWvjjmme0bb+ExAdcwBGpBB3BBsRpNGPJF67cr15Z0unRUgICAgICAgICAgICAgcr2lwpeicouUIa3UAEH6En0mLjsc3xdPHVo4a8Vv18vFzwHprcJhmqOtNd2NvIcz5ATpjxzktFYVvaKxuX0MCfTx0h4yg0D2vaXFshW3O+YG/0nOcf/05vhr81+b2eX4mOoF1yggd5Dr/AJXVj9ozY5vXUe+Pykx25Z2rrUKgqGpTynMoVla4HdJKkEA/EdJW1Lxfnprr06pi1Zry2VJgXXsyCpKs7Pe4B7S+a1r2tfQSkYLV5ZiesTO/n3WnJE73/NMRgKmQULr2YI11zlQ1wttvC9/SR6N+X0+nL+f4f92n1K75vKypgWKV0uL1SxG+mZVGvylpwzNbx/kiMkc1Z9yvH4B6hItTYEDKzAhqRtupUXOuu4lMuC158fPvH4aTTJFff/tt4nDZ6ZpEnVbZud+vz1mi+PmpyOdb8tuZr1cLWqArUZVBUjuXN2NrOcw0tbbx3nGceS8atMa14/X/AIvF6VndYZLh6rMrVCn7O9gt+8xFsxuNBYnTXfeTGO9pib66e5HPWsTFfKheGNkCZhphzR57m2vlpOf9NPLrf9ulpyxvfx2uGGqqxNMp3wubNfusotmFt9ANNNt5eMV6zPLrr3/TavPWfvNccJIFM5aVQrTFNg40OXUMpsbHU8tZz/pZiInUTMRrqv62994676NvD0mphFAXVjmyrlCggnQDpZRc7ztStscRHx66UtMW3LcmhyICAgICAgICAgICAgIEMwAuTYDn0kTMRG5O7zWPPDmYkkgnc081j47W+U8nNPBzbf6N2P14j/bp8G/RQD2BFzvvm9c2tvpNfC+hH/5f9cM3q/3/APHTmxwUV8WiEBjqdbAEm3Wygm3jOd8tadJWrSbdllKorAMpBB1BHOWraLRuETExOpaeC4mjhQzAMSRbW1wSAL7XsAbXvOGLia21uerpfDNe3ZnTxws5chQtQoN9dARpzOp2lq5o9qbeJ0icc9Ne5YmNplS+YWX3r3GXzB1EtGak1m2+yJx2idaU1+IrkLIQSGRSCCCM7AXINjsTac7cRXl3X3x+crVxTvVm2lVSWANyps3gel+s7VvFpmI8Oc1mI3LUfiKrUdHIAUKRoSdQcxNr6Cw18ZynPFbzW3jTpGKZrEwvrYymtrt7wuLAsSOoCgm2o1nS2WldbnurFLSwOLu1ILZlqBjf/SARaVnL7VeXtO0xTpO/CaWOpM2VXBJvbextvlNrN6Sa5qWnUT/Pgicdojcw2Z1UICAgICAgICAgICAgICAgIHjfaLiRqOaYPcQ2t8RG5PrtPB43iZyXmsdoelw+KK135ciYWlNNypDKSCNQRuJMTMTuETETGpe44Jj+2phj7ynK3n19R+M+h4TP6uPc9/Ly8+PktqOyMWX7X99VyizU1UsxubqzEHKBpbYanWRl5ufzrXiO/wAE01y/7W8HRlpKGBBBa4O/vt85fh4mMcbjX/quaYm+4aFNHNEUOzYMXvcjugCpmz5utuW8z1i044x8vXfy7726zMRbn301+yyolQZiFYA12JYKGZVKCzKCDz0vY85a0XjfT+759u8Iiaz9Ff6PUPaNldrPRcZ7ZqgQ67WAOm2nKU5LzzTqe8T186TzV6RuPK3H5qqtlpsNaQzkZXNqgJsCL2Ua3PjOmXeWJ5a67dfPf9laapPWff8Ao2eG02TNSI0U3RviViTqfiBuD10POdcFZpuk+O0/zyplmLe1/P8AxCUj2lZrGzKgB62D3A+Ykcs89513iDmjlq1cCrUuzZkYg0KaHKCSjLe4IGut/pOWKJx6m0f2xH0dLzF9xE+UUsJU7ndK5jiG/wDH2l8oNuesiuK/Tp/l8tk3r1+X5McLQa1JCK10K3ByhEy8wwXvDkADrflK46T7NZ30+ibWjrMa6/V256LKQEBAQEBAQEBAQEBAQEBASJ7EPm7A3N9+fnznys731e1HZEhJA9J7Gg/tenc+fe/r5T1vszftfL92HjPD0WfvZbHa97ab7X6z1Ob2tMeum2csggICQEkVrWUsUG6gE+TXt9jKReJtNfKeWdbWS6FVeuFyg377ZR5kE6+GhlL3isxE+ei1a738FsuqQEgVVKwDKhvd81undFzf5ys3iLRX3rRXcTPuWy6pAQEBAQEBAQEBAQEBAQPI+0fC2RzWUXRjdrfuk738Cdbzw+N4aaWm9e0/k9Hh80Wjlnu4k89qZ0aTOwVQSx2AlqVm86qi1orG5e44PgOxphN2OrHxPTwGgn0PDYPSprz5eVmyepbbX4ie/Uu5QdgO9qcvfbWw1nPN9+0b17P7r4/ux08/snhllqFMqqSgb9mxKEA2vlPutr6+kcPqt5rrx47f+mXrXe/qzxCI1crVtlFMFATYE5mzt5ju+V5bJFbZZi/bXT+fRFZmKbr331U4elTeomrOgpArmJ1s5sx2v4GUpWt7x5jXn8VrTNaz4nf7NSjmKioTTFTOAXLP2mbPqhULtyy7WnGu5rFp1zb7769+3b8nSdb5euk8SZStaoAt1LAOznOGUaBFA7ovtrrvGaYmLWiO3mZ6/L9uqMcTusf+LcX3XxDpo/ZIQRvrnzEegHyEveNWvaO/LH77RXrFYnttNJSrKafZAlHNkZ2NSy90m6297LqepEViYmJprtPad7/nvJ6x7Xv8oppRthmU3dmUk3uWORsxbxB67XtEVx//ADmO8z+3lEzb2ontpvcWYWRSL53AAzZVJsTZzY93TbnpNHEzGoifM/h9XLFHWZcxtFroMqgNQ0psSqkuL2OljoJknpW8R769vxaPNZ/Hu2MZT7NqopXW9HNYX3DEZh/mtedclfTm0U6ey51nniOb3rEpUVrUeyI1VzYG9xlFmPj48/STFccZacnun/1EzeaW5nWm5nICAgICAgICAgICAgICAkDRq8Hw7G5pLfwuv+0iZ7cJhtO+V1jPkjy2MNhadMWRFXrYb+Z5zrTFSkezGlLXtbvK6dFWOUb2F7W9OnlI1BtjSoqvuqq33sAL/KRWla9oTNpnumrSVtGUMPEA/eLVrbvBFpjsnKN7C9rX8OnlJ1CNsexTNnyrm+Kwv895HJXe9dU8060Ggl82VbkWJsLkdL9JE0rvejmnWtp7NbhsouBYGwuB0B6SeWu96Nz2RTootyqqt97AC/naRWla9oJtM9wUEBJCrcm5NhcnrfrEUrE70c09k1KasLMAR0IBHyMm1YtGpImY7AortlW2nIctvlIilfcc0ssove2u1+duktqO6GCUEXVVUc9ABr1lYpWO0Jm0z3WS6CAgICAgICAgICAgICAgICAgIGjUeo9VqavkCKpJsCWLFrb/ALoy+eu8zWm9sk1rOtfv+3R1iIisTMb21aOJrOKK5wpcVczBQfcYAZQflONcuS/JG9b3vp7nSaUrzTrtr82b16pSpWDgCmXsmUWYUyQcx3ubHa1tJab5JrbJE9t9Pw96IrWJiuu/7scRjqtnVbZyVNO4HusuaxHP3KgkXz3iJiO/j8O/7SmuOvSZ7ef59Gb4uo4dqWqgUwLAE96zORfchWWwkzmvaJmnbp/ufyVilYmIt8f+LuG4jNmBctlI0ZMjrcbMLAcjYgTrgvNtxM7/ABjUq5K61Ov9N6aHIgICAgICAgICAgICAgICAgICAgICAgaeI4pQQ2aot+guxHmFvaZ78Vip0mzrXDe3aFVLjeGbQVAPMMv1ItK143DP9yZ4fJHh0FYEXBuDsRsZpiYmNw4zGnPx1Fi+YIx7tro4Rtz3WuRdehGo1mbNSebcR9J19fg7Y7Ry6mfqzwGACLTv71MMNDoM5uR47CWw4IrWu+8b/NGTJzTOu0/syqcOQltWCubsgNlY87jx523kzgrMz7p7x4RGWYWthUNQVbd5QVHSx8PU/My84qzeL+VeeeXlVpw6mKfZAEKDmGuoa9wQfCUjBSKckdlpy2m3MlMEBm7zlmtd796y7AEbDfbqZNcMRvrO58onJMtqdlCAgICAgICAgICAgICAgICAgICAgJA8jxzjbOTTpmyDQsN39fh+88Xi+Mm88tO36/8AHo4OHisc1u7iTzmogbvDeJ1KJ7puvNDsfLofGaMHE3xT07e5yyYq5I6vb4XELUQOpuG2/EHxn0OPJGSsWh5d6TWdStl1SAgICAgICAgICAgICAgICAgICAgICAgICBzfaHElKDEGxayg+e/0BmTjcnJinXno78PXmyQ8RPnnqEBAQPR+yGJN3pE6Wzjw5N91nq/ZuTrNPmxcZTpFnpp67CQEBAQEBAQEBAQEBAQEBAQEBAQEBAQEBAQOL7WITQB+FwT8iPuRPP8AtGN4vm1cJPt/J5CeG9EgICB2/ZFD2zHkEP1ZbfY/Keh9mxPqzPwZeLn2NfF66e484gICAgICAgICAgICAgICAgICAgICAgICAgU4zDiojU22YW8uh9Dac8uOMlJrPlalpraJh4DE0GRijixXf8x4T5q9LUtNbd3r1tFo3CuUWICB7T2d4eaVO7CzvqR0A90fUn1nv8Fg9Km57y8ziMnPbUdodWbWcgICAgICAgICAgICAgICAgICAgICAgICAgIGjxPhdOsO9ow2Ybjw8R4TNn4amaOvd1xZrY56POYj2crqe7lceBAPqGt955V+Ay1+71ba8VSe/RVS9n8Sf3AvizL+BJ+kpXgc1vGvmtPE448u7wrgCUyHc53G3wqeoHM+M9Lh+Brjnmt1lky8TNulekOzN7MQEBAQEBAQEBAQEBAQEBAQEBAQEBAQEBAQEBAQEkJEhAQEBAQEBAQEBAQEBAQEBAQ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56" name="AutoShape 8" descr="data:image/jpeg;base64,/9j/4AAQSkZJRgABAQAAAQABAAD/2wCEAAkGBxATEhUQEhIVFRUTFxcXFRUYGBYZGBQXFxgYHRcWGBcZHCghGRolHBcUITEkKCorLi46Gh8zODMtNygtLisBCgoKDg0OGxAQGzQmHyQsNC8sLiwwNzQvNDQsLCwsMCwvLCwsLCwsLCwsLCwsLCw0LCwsLCwsLywsLCwsLCwsLP/AABEIAMkA+wMBEQACEQEDEQH/xAAbAAEAAgMBAQAAAAAAAAAAAAAAAQMCBAUGB//EAD8QAAIBAgQDBQYCCAUFAQAAAAECAAMRBBIhMQVBURMiYXGBBjJSkaGxwdEUFSNCk9Lw8TNicrLhU1RzksMk/8QAGgEBAAMBAQEAAAAAAAAAAAAAAAECBAMFBv/EADIRAQACAgAFAQUHBQEBAQAAAAABAgMRBBIhMUETIlFhgZEFMnGhscHwFEJS0eHxIzP/2gAMAwEAAhEDEQA/AMp7LxEyQgICAgICAgICAgICAgICAgICAgICAgICAgICAgICAgICAgICAgICAgICAgICAgICAgICAgJASQgICAgICAgICAgQTI2aRr4D6/lI6p6Gvh9vzjqdEgyYlEwmSEBAQEBAQEBAQEBAQECCZEzoRl6/KRrfdO/cdmvQfISdQbky9NPt8pGvcbSDJiUJkhAQEBAQEBAhjImdENDHcWo0TlYktzCi59ekzZeKx4p1aertTDe/WOzY4bjEr6Ujc3Ay7EX2uOnjJrxeO1ZtE9nPNScUbt2empcEQDvFifDQek8y/wBoZZnp0h49+PvM+zHRzuKcO7OxBJU7HmD0P1+s28LxXrezbu28NxMZe/doqZuhplMkICAgIGFSqq2zEC5sL8z0lbWiveUxWZ7M5ZDFmABJIAGpJ0A9ZEzEdZIjbKAkhAQEDXxOJSmpqObKun9upvp6TlkyVpE2t2XrSbTyw5FP2oplrGmwX4rgnzI/vMNftKkzqY6NE8JbXSXoMKvaFQhBz2ynkQdb+VtZtyZq0x+p4YslvTiZt4d5OCU7WLMT10HyFvznkW+0MszuHl24+++kdHH4ngzSa17i1weo5jz/AOJ6XD8RGau/MPR4fNGWu1E1OpJCAgICAgIGJ3Hqfw/GVlMPnmJZi7F/ezHN531nzGSZm8777exTXLGnY9iqxTG0jy7wboFKkXPhe0Ura3SrJ9oU5+HtD6/KvjXM4/VAQLzJ+g3P2+c3fZ9JnLuPDdwNJ55t4eeG59Px/IT247vX8NepjlBIyVTbpTqEehAsZytnrE61P0leMcyx/WC/BW/hVP5ZH9RX3T9JT6U/D6n6wX4K38Kp/LH9RX3T9JPSn4fU/WC/BW/hVP5Y/qK+6fpJ6U/D6n6wX4K38Kp/LH9RX3T9JPSn4fVyPabEq1NSFqKVcEFkdeR2JA12+Uxcdli1ImN7ifc0cNSa2l2OF1XakrOLEj6cjN3D2tbHE2ZssRF5iHF9qsc3+CFIU2JJBGY7gA7EDQ+kwfaGa33Ijo1cLjj7zqYLHk00PZ1Guq3IAsTYXtdus14s8zSJ5Zno4XxatPWFv6ZU/wC3q+ppD/6S/rW/wn8v9qenX/JIxNX/AKDDzen+BMmMt57V/ODkr/kGtX5UV9an3shjmy/4/mctPemm9ckZkpgc7OxPoMgk1nLvrEa/H/hMU10mf583I9rEY00I90O2bzOx+49Zh+0ItNImO25aOFmOaY+Dy88dvev9j+P0aPZpVYixYFiO6A17a+s2etWeH9PzEvL+0OFvlraavpikHUag7HrMj5WYmJ1Lg8frgsqj9y9/M20+n1nrfZ2OYibT2l6vAY5rWbT5cmnsPIT1I7N092UkICAgICAgYtyP9a/82lZ96Yc3iPA6VVs+qsdyLa+YMy5+Cx5Z5u0u2PiLUjXhwcXiRh2alQ3Gj1DYsT8I0sAPL7TzcmSMFppi7+Za619WOa/0dPgHtbiQy0nqEqxAU2W6k7DbblOeC1L5NZI7s3EfZ+G0c0V6vQ1KjMbsST1M9+mOtI1WNMlaxWNQrXcn0+X9/pJjvK8spZBAQEBA18bhFqqFbYMG+R28jqPWcsuKuSNWXpeaTuE42uUXMAPeRf8A2dVP0MZb8ldx8P1KV5p0yxOHSopR1DA8j9x0MtfHW8atCK2ms7gwtAIioL2UWF7Xt6RjpFKxWPBe3NO5Wy6pAQECtkBurAENyOoPUWlJiJ3E9pWiZjrDyftJw+nSKdmpAbNfUkXFrDXbczxeOwUxTHLHd6HDZbXieZxpgaXtfZTFVf0fLmYKGYKMxtl0O19rkj0ns8DipfHu1fLyuLx09Teo26T9Ov25z0Z7ahyj3spZBAQEBAQEBAgiQIB5H59f+ZG9d093j/aHhzpUaoASjnNm6E7g9NZ4fG8Pal5trpL0uHyxauvKrgfDnqVFaxCKQS3I21sOpMpwvD2yXiddITnyxWsx5e1J5D+09/fueXpIEkTJCAgICAgafFR+z8mpn5VFM4cR9z5x+rpi+99f0bk7OZJCAgICBBEiY2NXiGDWqmRwbbhhuD1nHNijLXls6Y7zSd1cJPZkX1rDL4CzfU6Tzo+zuvW3Rrni510h6LD0lRQiCyqLDp8+fOepSsUrFawx2mbTuy0CXiFEyQgICAgICAgIEQIy9CR/XjK8qdmXqSf68I5TaQJKEyQgICAgICBqcV/wj/qT/es45/ufOP1dMX3vr+jbnVzJIQEBAQEBAQEBAQEBAQEBAQEBAQEBAQEBAQEBAQEDz/E+MWNSi9MrsUPxWYG58NJ5mfi9TNLR+DZiwbiLVn8VvDuKVa1aygCmo79+p6Hz29ZfDxOTLk9n7sd1cmKtKde/h256DKQEBAQEBAQEBAQEBAQEBAQEBAQEBAQEBAQEBAQECjF4SnUGV1DDceHkZzyYqZI1aFqXtSd1ThsMlNcqCw38z1JO5jHjrjjlrBa82ncrp0VICAgICAgICAgICAgICAgICAgICAgICAgICAgICBi7gbkDzNpWbRHdMRM9kyUJkhAQEBAQEBAQEBAQEBAQEBAQEBAQEBAQEBAQEBA0uMY3saRcb7L5n8tT6TPxOb0sc2jv4dcOPntp4atVZyWclieZ/rafO3tN53advVisVjUN3g/E2ouNe4T3l5AfEOhG/jNHC8TbFaPd5cs2KL1+L3M+ieU5XEayisqvVamvZk6Plu2b8rzFmtWMsRa2o1+7RjieTcRudsaGOyiowLVaYZAhO5LEBgGPvAEj5mRXNyRMx1r00Wx82o7T1bX6Y98gpd+2ZhnFlBJA71tSbHS07erbfLFevlT06999FP6czPRyL3XLhgSAQVuCD5G/nKeva1q8sdJ3v5f6W9OIidrBxLQPkPZk2z3F9TYNl+G/Pfwlo4jpza9n3/v+CvpeN9WNbiRHaEUyVpNZ2uBsASQOdgfCRbiJjmmK9I7pjF2692dXHkOyKmcoAWGYBjcX7qn3tPKTbPPNMVjev50RGLpuZbOIrKis7bKCT10/Gdr3ilZtLnWs2nUNc45lBNSmyAKWuDmGn7pts2o059Zy9eYjd66jW/58XT04npWUpjGzBXplC4OU5gdQLlTbZra89jrEZp3q0a32/nvOSNbiezn0MU2RWZmP/wCUubHUkW7wPxb6zPXLPLEzP9m3W1I5piI/ubxxjXKohfKoLG4Fri4Av7zW15bid5zTPSsb1H8+blyR3mVGCxzdnSUDO5pqzEsAANrknmTf5GUx555KxHWdbWvjjmme0bb+ExAdcwBGpBB3BBsRpNGPJF67cr15Z0unRUgICAgICAgICAgICAgcr2lwpeicouUIa3UAEH6En0mLjsc3xdPHVo4a8Vv18vFzwHprcJhmqOtNd2NvIcz5ATpjxzktFYVvaKxuX0MCfTx0h4yg0D2vaXFshW3O+YG/0nOcf/05vhr81+b2eX4mOoF1yggd5Dr/AJXVj9ozY5vXUe+Pykx25Z2rrUKgqGpTynMoVla4HdJKkEA/EdJW1Lxfnprr06pi1Zry2VJgXXsyCpKs7Pe4B7S+a1r2tfQSkYLV5ZiesTO/n3WnJE73/NMRgKmQULr2YI11zlQ1wttvC9/SR6N+X0+nL+f4f92n1K75vKypgWKV0uL1SxG+mZVGvylpwzNbx/kiMkc1Z9yvH4B6hItTYEDKzAhqRtupUXOuu4lMuC158fPvH4aTTJFff/tt4nDZ6ZpEnVbZud+vz1mi+PmpyOdb8tuZr1cLWqArUZVBUjuXN2NrOcw0tbbx3nGceS8atMa14/X/AIvF6VndYZLh6rMrVCn7O9gt+8xFsxuNBYnTXfeTGO9pib66e5HPWsTFfKheGNkCZhphzR57m2vlpOf9NPLrf9ulpyxvfx2uGGqqxNMp3wubNfusotmFt9ANNNt5eMV6zPLrr3/TavPWfvNccJIFM5aVQrTFNg40OXUMpsbHU8tZz/pZiInUTMRrqv62994676NvD0mphFAXVjmyrlCggnQDpZRc7ztStscRHx66UtMW3LcmhyICAgICAgICAgICAgIEMwAuTYDn0kTMRG5O7zWPPDmYkkgnc081j47W+U8nNPBzbf6N2P14j/bp8G/RQD2BFzvvm9c2tvpNfC+hH/5f9cM3q/3/APHTmxwUV8WiEBjqdbAEm3Wygm3jOd8tadJWrSbdllKorAMpBB1BHOWraLRuETExOpaeC4mjhQzAMSRbW1wSAL7XsAbXvOGLia21uerpfDNe3ZnTxws5chQtQoN9dARpzOp2lq5o9qbeJ0icc9Ne5YmNplS+YWX3r3GXzB1EtGak1m2+yJx2idaU1+IrkLIQSGRSCCCM7AXINjsTac7cRXl3X3x+crVxTvVm2lVSWANyps3gel+s7VvFpmI8Oc1mI3LUfiKrUdHIAUKRoSdQcxNr6Cw18ZynPFbzW3jTpGKZrEwvrYymtrt7wuLAsSOoCgm2o1nS2WldbnurFLSwOLu1ILZlqBjf/SARaVnL7VeXtO0xTpO/CaWOpM2VXBJvbextvlNrN6Sa5qWnUT/Pgicdojcw2Z1UICAgICAgICAgICAgICAgIHjfaLiRqOaYPcQ2t8RG5PrtPB43iZyXmsdoelw+KK135ciYWlNNypDKSCNQRuJMTMTuETETGpe44Jj+2phj7ynK3n19R+M+h4TP6uPc9/Ly8+PktqOyMWX7X99VyizU1UsxubqzEHKBpbYanWRl5ufzrXiO/wAE01y/7W8HRlpKGBBBa4O/vt85fh4mMcbjX/quaYm+4aFNHNEUOzYMXvcjugCpmz5utuW8z1i044x8vXfy7726zMRbn301+yyolQZiFYA12JYKGZVKCzKCDz0vY85a0XjfT+759u8Iiaz9Ff6PUPaNldrPRcZ7ZqgQ67WAOm2nKU5LzzTqe8T186TzV6RuPK3H5qqtlpsNaQzkZXNqgJsCL2Ua3PjOmXeWJ5a67dfPf9laapPWff8Ao2eG02TNSI0U3RviViTqfiBuD10POdcFZpuk+O0/zyplmLe1/P8AxCUj2lZrGzKgB62D3A+Ykcs89513iDmjlq1cCrUuzZkYg0KaHKCSjLe4IGut/pOWKJx6m0f2xH0dLzF9xE+UUsJU7ndK5jiG/wDH2l8oNuesiuK/Tp/l8tk3r1+X5McLQa1JCK10K3ByhEy8wwXvDkADrflK46T7NZ30+ibWjrMa6/V256LKQEBAQEBAQEBAQEBAQEBASJ7EPm7A3N9+fnznys731e1HZEhJA9J7Gg/tenc+fe/r5T1vszftfL92HjPD0WfvZbHa97ab7X6z1Ob2tMeum2csggICQEkVrWUsUG6gE+TXt9jKReJtNfKeWdbWS6FVeuFyg377ZR5kE6+GhlL3isxE+ei1a738FsuqQEgVVKwDKhvd81undFzf5ys3iLRX3rRXcTPuWy6pAQEBAQEBAQEBAQEBAQPI+0fC2RzWUXRjdrfuk738Cdbzw+N4aaWm9e0/k9Hh80Wjlnu4k89qZ0aTOwVQSx2AlqVm86qi1orG5e44PgOxphN2OrHxPTwGgn0PDYPSprz5eVmyepbbX4ie/Uu5QdgO9qcvfbWw1nPN9+0b17P7r4/ux08/snhllqFMqqSgb9mxKEA2vlPutr6+kcPqt5rrx47f+mXrXe/qzxCI1crVtlFMFATYE5mzt5ju+V5bJFbZZi/bXT+fRFZmKbr331U4elTeomrOgpArmJ1s5sx2v4GUpWt7x5jXn8VrTNaz4nf7NSjmKioTTFTOAXLP2mbPqhULtyy7WnGu5rFp1zb7769+3b8nSdb5euk8SZStaoAt1LAOznOGUaBFA7ovtrrvGaYmLWiO3mZ6/L9uqMcTusf+LcX3XxDpo/ZIQRvrnzEegHyEveNWvaO/LH77RXrFYnttNJSrKafZAlHNkZ2NSy90m6297LqepEViYmJprtPad7/nvJ6x7Xv8oppRthmU3dmUk3uWORsxbxB67XtEVx//ADmO8z+3lEzb2ontpvcWYWRSL53AAzZVJsTZzY93TbnpNHEzGoifM/h9XLFHWZcxtFroMqgNQ0psSqkuL2OljoJknpW8R769vxaPNZ/Hu2MZT7NqopXW9HNYX3DEZh/mtedclfTm0U6ey51nniOb3rEpUVrUeyI1VzYG9xlFmPj48/STFccZacnun/1EzeaW5nWm5nICAgICAgICAgICAgICAkDRq8Hw7G5pLfwuv+0iZ7cJhtO+V1jPkjy2MNhadMWRFXrYb+Z5zrTFSkezGlLXtbvK6dFWOUb2F7W9OnlI1BtjSoqvuqq33sAL/KRWla9oTNpnumrSVtGUMPEA/eLVrbvBFpjsnKN7C9rX8OnlJ1CNsexTNnyrm+Kwv895HJXe9dU8060Ggl82VbkWJsLkdL9JE0rvejmnWtp7NbhsouBYGwuB0B6SeWu96Nz2RTootyqqt97AC/naRWla9oJtM9wUEBJCrcm5NhcnrfrEUrE70c09k1KasLMAR0IBHyMm1YtGpImY7AortlW2nIctvlIilfcc0ssove2u1+duktqO6GCUEXVVUc9ABr1lYpWO0Jm0z3WS6CAgICAgICAgICAgICAgICAgIGjUeo9VqavkCKpJsCWLFrb/ALoy+eu8zWm9sk1rOtfv+3R1iIisTMb21aOJrOKK5wpcVczBQfcYAZQflONcuS/JG9b3vp7nSaUrzTrtr82b16pSpWDgCmXsmUWYUyQcx3ubHa1tJab5JrbJE9t9Pw96IrWJiuu/7scRjqtnVbZyVNO4HusuaxHP3KgkXz3iJiO/j8O/7SmuOvSZ7ef59Gb4uo4dqWqgUwLAE96zORfchWWwkzmvaJmnbp/ufyVilYmIt8f+LuG4jNmBctlI0ZMjrcbMLAcjYgTrgvNtxM7/ABjUq5K61Ov9N6aHIgICAgICAgICAgICAgICAgICAgICAgaeI4pQQ2aot+guxHmFvaZ78Vip0mzrXDe3aFVLjeGbQVAPMMv1ItK143DP9yZ4fJHh0FYEXBuDsRsZpiYmNw4zGnPx1Fi+YIx7tro4Rtz3WuRdehGo1mbNSebcR9J19fg7Y7Ry6mfqzwGACLTv71MMNDoM5uR47CWw4IrWu+8b/NGTJzTOu0/syqcOQltWCubsgNlY87jx523kzgrMz7p7x4RGWYWthUNQVbd5QVHSx8PU/My84qzeL+VeeeXlVpw6mKfZAEKDmGuoa9wQfCUjBSKckdlpy2m3MlMEBm7zlmtd796y7AEbDfbqZNcMRvrO58onJMtqdlCAgICAgICAgICAgICAgICAgICAgJA8jxzjbOTTpmyDQsN39fh+88Xi+Mm88tO36/8AHo4OHisc1u7iTzmogbvDeJ1KJ7puvNDsfLofGaMHE3xT07e5yyYq5I6vb4XELUQOpuG2/EHxn0OPJGSsWh5d6TWdStl1SAgICAgICAgICAgICAgICAgICAgICAgICBzfaHElKDEGxayg+e/0BmTjcnJinXno78PXmyQ8RPnnqEBAQPR+yGJN3pE6Wzjw5N91nq/ZuTrNPmxcZTpFnpp67CQEBAQEBAQEBAQEBAQEBAQEBAQEBAQEBAQOL7WITQB+FwT8iPuRPP8AtGN4vm1cJPt/J5CeG9EgICB2/ZFD2zHkEP1ZbfY/Keh9mxPqzPwZeLn2NfF66e484gICAgICAgICAgICAgICAgICAgICAgICAgU4zDiojU22YW8uh9Dac8uOMlJrPlalpraJh4DE0GRijixXf8x4T5q9LUtNbd3r1tFo3CuUWICB7T2d4eaVO7CzvqR0A90fUn1nv8Fg9Km57y8ziMnPbUdodWbWcgICAgICAgICAgICAgICAgICAgICAgICAgIGjxPhdOsO9ow2Ybjw8R4TNn4amaOvd1xZrY56POYj2crqe7lceBAPqGt955V+Ay1+71ba8VSe/RVS9n8Sf3AvizL+BJ+kpXgc1vGvmtPE448u7wrgCUyHc53G3wqeoHM+M9Lh+Brjnmt1lky8TNulekOzN7MQEBAQEBAQEBAQEBAQEBAQEBAQEBAQEBAQEBAQEkJEhAQEBAQEBAQEBAQEBAQEBAQ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58" name="AutoShape 10" descr="data:image/jpeg;base64,/9j/4AAQSkZJRgABAQAAAQABAAD/2wCEAAkGBxATEhUQEhIVFRUTFxcXFRUYGBYZGBQXFxgYHRcWGBcZHCghGRolHBcUITEkKCorLi46Gh8zODMtNygtLisBCgoKDg0OGxAQGzQmHyQsNC8sLiwwNzQvNDQsLCwsMCwvLCwsLCwsLCwsLCwsLCw0LCwsLCwsLywsLCwsLCwsLP/AABEIAMkA+wMBEQACEQEDEQH/xAAbAAEAAgMBAQAAAAAAAAAAAAAAAQMCBAUGB//EAD8QAAIBAgQDBQYCCAUFAQAAAAECAAMRBBIhMQVBURMiYXGBBjJSkaGxwdEUFSNCk9Lw8TNicrLhU1RzksMk/8QAGgEBAAMBAQEAAAAAAAAAAAAAAAECBAMFBv/EADIRAQACAgAFAQUHBQEBAQAAAAABAgMRBBIhMUETIlFhgZEFMnGhscHwFEJS0eHxIzP/2gAMAwEAAhEDEQA/AMp7LxEyQgICAgICAgICAgICAgICAgICAgICAgICAgICAgICAgICAgICAgICAgICAgICAgICAgICAgJASQgICAgICAgICAgQTI2aRr4D6/lI6p6Gvh9vzjqdEgyYlEwmSEBAQEBAQEBAQEBAQECCZEzoRl6/KRrfdO/cdmvQfISdQbky9NPt8pGvcbSDJiUJkhAQEBAQEBAhjImdENDHcWo0TlYktzCi59ekzZeKx4p1aertTDe/WOzY4bjEr6Ujc3Ay7EX2uOnjJrxeO1ZtE9nPNScUbt2empcEQDvFifDQek8y/wBoZZnp0h49+PvM+zHRzuKcO7OxBJU7HmD0P1+s28LxXrezbu28NxMZe/doqZuhplMkICAgIGFSqq2zEC5sL8z0lbWiveUxWZ7M5ZDFmABJIAGpJ0A9ZEzEdZIjbKAkhAQEDXxOJSmpqObKun9upvp6TlkyVpE2t2XrSbTyw5FP2oplrGmwX4rgnzI/vMNftKkzqY6NE8JbXSXoMKvaFQhBz2ynkQdb+VtZtyZq0x+p4YslvTiZt4d5OCU7WLMT10HyFvznkW+0MszuHl24+++kdHH4ngzSa17i1weo5jz/AOJ6XD8RGau/MPR4fNGWu1E1OpJCAgICAgIGJ3Hqfw/GVlMPnmJZi7F/ezHN531nzGSZm8777exTXLGnY9iqxTG0jy7wboFKkXPhe0Ura3SrJ9oU5+HtD6/KvjXM4/VAQLzJ+g3P2+c3fZ9JnLuPDdwNJ55t4eeG59Px/IT247vX8NepjlBIyVTbpTqEehAsZytnrE61P0leMcyx/WC/BW/hVP5ZH9RX3T9JT6U/D6n6wX4K38Kp/LH9RX3T9JPSn4fU/WC/BW/hVP5Y/qK+6fpJ6U/D6n6wX4K38Kp/LH9RX3T9JPSn4fVyPabEq1NSFqKVcEFkdeR2JA12+Uxcdli1ImN7ifc0cNSa2l2OF1XakrOLEj6cjN3D2tbHE2ZssRF5iHF9qsc3+CFIU2JJBGY7gA7EDQ+kwfaGa33Ijo1cLjj7zqYLHk00PZ1Guq3IAsTYXtdus14s8zSJ5Zno4XxatPWFv6ZU/wC3q+ppD/6S/rW/wn8v9qenX/JIxNX/AKDDzen+BMmMt57V/ODkr/kGtX5UV9an3shjmy/4/mctPemm9ckZkpgc7OxPoMgk1nLvrEa/H/hMU10mf583I9rEY00I90O2bzOx+49Zh+0ItNImO25aOFmOaY+Dy88dvev9j+P0aPZpVYixYFiO6A17a+s2etWeH9PzEvL+0OFvlraavpikHUag7HrMj5WYmJ1Lg8frgsqj9y9/M20+n1nrfZ2OYibT2l6vAY5rWbT5cmnsPIT1I7N092UkICAgICAgYtyP9a/82lZ96Yc3iPA6VVs+qsdyLa+YMy5+Cx5Z5u0u2PiLUjXhwcXiRh2alQ3Gj1DYsT8I0sAPL7TzcmSMFppi7+Za619WOa/0dPgHtbiQy0nqEqxAU2W6k7DbblOeC1L5NZI7s3EfZ+G0c0V6vQ1KjMbsST1M9+mOtI1WNMlaxWNQrXcn0+X9/pJjvK8spZBAQEBA18bhFqqFbYMG+R28jqPWcsuKuSNWXpeaTuE42uUXMAPeRf8A2dVP0MZb8ldx8P1KV5p0yxOHSopR1DA8j9x0MtfHW8atCK2ms7gwtAIioL2UWF7Xt6RjpFKxWPBe3NO5Wy6pAQECtkBurAENyOoPUWlJiJ3E9pWiZjrDyftJw+nSKdmpAbNfUkXFrDXbczxeOwUxTHLHd6HDZbXieZxpgaXtfZTFVf0fLmYKGYKMxtl0O19rkj0ns8DipfHu1fLyuLx09Teo26T9Ov25z0Z7ahyj3spZBAQEBAQEBAgiQIB5H59f+ZG9d093j/aHhzpUaoASjnNm6E7g9NZ4fG8Pal5trpL0uHyxauvKrgfDnqVFaxCKQS3I21sOpMpwvD2yXiddITnyxWsx5e1J5D+09/fueXpIEkTJCAgICAgafFR+z8mpn5VFM4cR9z5x+rpi+99f0bk7OZJCAgICBBEiY2NXiGDWqmRwbbhhuD1nHNijLXls6Y7zSd1cJPZkX1rDL4CzfU6Tzo+zuvW3Rrni510h6LD0lRQiCyqLDp8+fOepSsUrFawx2mbTuy0CXiFEyQgICAgICAgIEQIy9CR/XjK8qdmXqSf68I5TaQJKEyQgICAgICBqcV/wj/qT/es45/ufOP1dMX3vr+jbnVzJIQEBAQEBAQEBAQEBAQEBAQEBAQEBAQEBAQEBAQEDz/E+MWNSi9MrsUPxWYG58NJ5mfi9TNLR+DZiwbiLVn8VvDuKVa1aygCmo79+p6Hz29ZfDxOTLk9n7sd1cmKtKde/h256DKQEBAQEBAQEBAQEBAQEBAQEBAQEBAQEBAQEBAQECjF4SnUGV1DDceHkZzyYqZI1aFqXtSd1ThsMlNcqCw38z1JO5jHjrjjlrBa82ncrp0VICAgICAgICAgICAgICAgICAgICAgICAgICAgICBi7gbkDzNpWbRHdMRM9kyUJkhAQEBAQEBAQEBAQEBAQEBAQEBAQEBAQEBAQEBA0uMY3saRcb7L5n8tT6TPxOb0sc2jv4dcOPntp4atVZyWclieZ/rafO3tN53advVisVjUN3g/E2ouNe4T3l5AfEOhG/jNHC8TbFaPd5cs2KL1+L3M+ieU5XEayisqvVamvZk6Plu2b8rzFmtWMsRa2o1+7RjieTcRudsaGOyiowLVaYZAhO5LEBgGPvAEj5mRXNyRMx1r00Wx82o7T1bX6Y98gpd+2ZhnFlBJA71tSbHS07erbfLFevlT06999FP6czPRyL3XLhgSAQVuCD5G/nKeva1q8sdJ3v5f6W9OIidrBxLQPkPZk2z3F9TYNl+G/Pfwlo4jpza9n3/v+CvpeN9WNbiRHaEUyVpNZ2uBsASQOdgfCRbiJjmmK9I7pjF2692dXHkOyKmcoAWGYBjcX7qn3tPKTbPPNMVjev50RGLpuZbOIrKis7bKCT10/Gdr3ilZtLnWs2nUNc45lBNSmyAKWuDmGn7pts2o059Zy9eYjd66jW/58XT04npWUpjGzBXplC4OU5gdQLlTbZra89jrEZp3q0a32/nvOSNbiezn0MU2RWZmP/wCUubHUkW7wPxb6zPXLPLEzP9m3W1I5piI/ubxxjXKohfKoLG4Fri4Av7zW15bid5zTPSsb1H8+blyR3mVGCxzdnSUDO5pqzEsAANrknmTf5GUx555KxHWdbWvjjmme0bb+ExAdcwBGpBB3BBsRpNGPJF67cr15Z0unRUgICAgICAgICAgICAgcr2lwpeicouUIa3UAEH6En0mLjsc3xdPHVo4a8Vv18vFzwHprcJhmqOtNd2NvIcz5ATpjxzktFYVvaKxuX0MCfTx0h4yg0D2vaXFshW3O+YG/0nOcf/05vhr81+b2eX4mOoF1yggd5Dr/AJXVj9ozY5vXUe+Pykx25Z2rrUKgqGpTynMoVla4HdJKkEA/EdJW1Lxfnprr06pi1Zry2VJgXXsyCpKs7Pe4B7S+a1r2tfQSkYLV5ZiesTO/n3WnJE73/NMRgKmQULr2YI11zlQ1wttvC9/SR6N+X0+nL+f4f92n1K75vKypgWKV0uL1SxG+mZVGvylpwzNbx/kiMkc1Z9yvH4B6hItTYEDKzAhqRtupUXOuu4lMuC158fPvH4aTTJFff/tt4nDZ6ZpEnVbZud+vz1mi+PmpyOdb8tuZr1cLWqArUZVBUjuXN2NrOcw0tbbx3nGceS8atMa14/X/AIvF6VndYZLh6rMrVCn7O9gt+8xFsxuNBYnTXfeTGO9pib66e5HPWsTFfKheGNkCZhphzR57m2vlpOf9NPLrf9ulpyxvfx2uGGqqxNMp3wubNfusotmFt9ANNNt5eMV6zPLrr3/TavPWfvNccJIFM5aVQrTFNg40OXUMpsbHU8tZz/pZiInUTMRrqv62994676NvD0mphFAXVjmyrlCggnQDpZRc7ztStscRHx66UtMW3LcmhyICAgICAgICAgICAgIEMwAuTYDn0kTMRG5O7zWPPDmYkkgnc081j47W+U8nNPBzbf6N2P14j/bp8G/RQD2BFzvvm9c2tvpNfC+hH/5f9cM3q/3/APHTmxwUV8WiEBjqdbAEm3Wygm3jOd8tadJWrSbdllKorAMpBB1BHOWraLRuETExOpaeC4mjhQzAMSRbW1wSAL7XsAbXvOGLia21uerpfDNe3ZnTxws5chQtQoN9dARpzOp2lq5o9qbeJ0icc9Ne5YmNplS+YWX3r3GXzB1EtGak1m2+yJx2idaU1+IrkLIQSGRSCCCM7AXINjsTac7cRXl3X3x+crVxTvVm2lVSWANyps3gel+s7VvFpmI8Oc1mI3LUfiKrUdHIAUKRoSdQcxNr6Cw18ZynPFbzW3jTpGKZrEwvrYymtrt7wuLAsSOoCgm2o1nS2WldbnurFLSwOLu1ILZlqBjf/SARaVnL7VeXtO0xTpO/CaWOpM2VXBJvbextvlNrN6Sa5qWnUT/Pgicdojcw2Z1UICAgICAgICAgICAgICAgIHjfaLiRqOaYPcQ2t8RG5PrtPB43iZyXmsdoelw+KK135ciYWlNNypDKSCNQRuJMTMTuETETGpe44Jj+2phj7ynK3n19R+M+h4TP6uPc9/Ly8+PktqOyMWX7X99VyizU1UsxubqzEHKBpbYanWRl5ufzrXiO/wAE01y/7W8HRlpKGBBBa4O/vt85fh4mMcbjX/quaYm+4aFNHNEUOzYMXvcjugCpmz5utuW8z1i044x8vXfy7726zMRbn301+yyolQZiFYA12JYKGZVKCzKCDz0vY85a0XjfT+759u8Iiaz9Ff6PUPaNldrPRcZ7ZqgQ67WAOm2nKU5LzzTqe8T186TzV6RuPK3H5qqtlpsNaQzkZXNqgJsCL2Ua3PjOmXeWJ5a67dfPf9laapPWff8Ao2eG02TNSI0U3RviViTqfiBuD10POdcFZpuk+O0/zyplmLe1/P8AxCUj2lZrGzKgB62D3A+Ykcs89513iDmjlq1cCrUuzZkYg0KaHKCSjLe4IGut/pOWKJx6m0f2xH0dLzF9xE+UUsJU7ndK5jiG/wDH2l8oNuesiuK/Tp/l8tk3r1+X5McLQa1JCK10K3ByhEy8wwXvDkADrflK46T7NZ30+ibWjrMa6/V256LKQEBAQEBAQEBAQEBAQEBASJ7EPm7A3N9+fnznys731e1HZEhJA9J7Gg/tenc+fe/r5T1vszftfL92HjPD0WfvZbHa97ab7X6z1Ob2tMeum2csggICQEkVrWUsUG6gE+TXt9jKReJtNfKeWdbWS6FVeuFyg377ZR5kE6+GhlL3isxE+ei1a738FsuqQEgVVKwDKhvd81undFzf5ys3iLRX3rRXcTPuWy6pAQEBAQEBAQEBAQEBAQPI+0fC2RzWUXRjdrfuk738Cdbzw+N4aaWm9e0/k9Hh80Wjlnu4k89qZ0aTOwVQSx2AlqVm86qi1orG5e44PgOxphN2OrHxPTwGgn0PDYPSprz5eVmyepbbX4ie/Uu5QdgO9qcvfbWw1nPN9+0b17P7r4/ux08/snhllqFMqqSgb9mxKEA2vlPutr6+kcPqt5rrx47f+mXrXe/qzxCI1crVtlFMFATYE5mzt5ju+V5bJFbZZi/bXT+fRFZmKbr331U4elTeomrOgpArmJ1s5sx2v4GUpWt7x5jXn8VrTNaz4nf7NSjmKioTTFTOAXLP2mbPqhULtyy7WnGu5rFp1zb7769+3b8nSdb5euk8SZStaoAt1LAOznOGUaBFA7ovtrrvGaYmLWiO3mZ6/L9uqMcTusf+LcX3XxDpo/ZIQRvrnzEegHyEveNWvaO/LH77RXrFYnttNJSrKafZAlHNkZ2NSy90m6297LqepEViYmJprtPad7/nvJ6x7Xv8oppRthmU3dmUk3uWORsxbxB67XtEVx//ADmO8z+3lEzb2ontpvcWYWRSL53AAzZVJsTZzY93TbnpNHEzGoifM/h9XLFHWZcxtFroMqgNQ0psSqkuL2OljoJknpW8R769vxaPNZ/Hu2MZT7NqopXW9HNYX3DEZh/mtedclfTm0U6ey51nniOb3rEpUVrUeyI1VzYG9xlFmPj48/STFccZacnun/1EzeaW5nWm5nICAgICAgICAgICAgICAkDRq8Hw7G5pLfwuv+0iZ7cJhtO+V1jPkjy2MNhadMWRFXrYb+Z5zrTFSkezGlLXtbvK6dFWOUb2F7W9OnlI1BtjSoqvuqq33sAL/KRWla9oTNpnumrSVtGUMPEA/eLVrbvBFpjsnKN7C9rX8OnlJ1CNsexTNnyrm+Kwv895HJXe9dU8060Ggl82VbkWJsLkdL9JE0rvejmnWtp7NbhsouBYGwuB0B6SeWu96Nz2RTootyqqt97AC/naRWla9oJtM9wUEBJCrcm5NhcnrfrEUrE70c09k1KasLMAR0IBHyMm1YtGpImY7AortlW2nIctvlIilfcc0ssove2u1+duktqO6GCUEXVVUc9ABr1lYpWO0Jm0z3WS6CAgICAgICAgICAgICAgICAgIGjUeo9VqavkCKpJsCWLFrb/ALoy+eu8zWm9sk1rOtfv+3R1iIisTMb21aOJrOKK5wpcVczBQfcYAZQflONcuS/JG9b3vp7nSaUrzTrtr82b16pSpWDgCmXsmUWYUyQcx3ubHa1tJab5JrbJE9t9Pw96IrWJiuu/7scRjqtnVbZyVNO4HusuaxHP3KgkXz3iJiO/j8O/7SmuOvSZ7ef59Gb4uo4dqWqgUwLAE96zORfchWWwkzmvaJmnbp/ufyVilYmIt8f+LuG4jNmBctlI0ZMjrcbMLAcjYgTrgvNtxM7/ABjUq5K61Ov9N6aHIgICAgICAgICAgICAgICAgICAgICAgaeI4pQQ2aot+guxHmFvaZ78Vip0mzrXDe3aFVLjeGbQVAPMMv1ItK143DP9yZ4fJHh0FYEXBuDsRsZpiYmNw4zGnPx1Fi+YIx7tro4Rtz3WuRdehGo1mbNSebcR9J19fg7Y7Ry6mfqzwGACLTv71MMNDoM5uR47CWw4IrWu+8b/NGTJzTOu0/syqcOQltWCubsgNlY87jx523kzgrMz7p7x4RGWYWthUNQVbd5QVHSx8PU/My84qzeL+VeeeXlVpw6mKfZAEKDmGuoa9wQfCUjBSKckdlpy2m3MlMEBm7zlmtd796y7AEbDfbqZNcMRvrO58onJMtqdlCAgICAgICAgICAgICAgICAgICAgJA8jxzjbOTTpmyDQsN39fh+88Xi+Mm88tO36/8AHo4OHisc1u7iTzmogbvDeJ1KJ7puvNDsfLofGaMHE3xT07e5yyYq5I6vb4XELUQOpuG2/EHxn0OPJGSsWh5d6TWdStl1SAgICAgICAgICAgICAgICAgICAgICAgICBzfaHElKDEGxayg+e/0BmTjcnJinXno78PXmyQ8RPnnqEBAQPR+yGJN3pE6Wzjw5N91nq/ZuTrNPmxcZTpFnpp67CQEBAQEBAQEBAQEBAQEBAQEBAQEBAQEBAQOL7WITQB+FwT8iPuRPP8AtGN4vm1cJPt/J5CeG9EgICB2/ZFD2zHkEP1ZbfY/Keh9mxPqzPwZeLn2NfF66e484gICAgICAgICAgICAgICAgICAgICAgICAgU4zDiojU22YW8uh9Dac8uOMlJrPlalpraJh4DE0GRijixXf8x4T5q9LUtNbd3r1tFo3CuUWICB7T2d4eaVO7CzvqR0A90fUn1nv8Fg9Km57y8ziMnPbUdodWbWcgICAgICAgICAgICAgICAgICAgICAgICAgIGjxPhdOsO9ow2Ybjw8R4TNn4amaOvd1xZrY56POYj2crqe7lceBAPqGt955V+Ay1+71ba8VSe/RVS9n8Sf3AvizL+BJ+kpXgc1vGvmtPE448u7wrgCUyHc53G3wqeoHM+M9Lh+Brjnmt1lky8TNulekOzN7MQEBAQEBAQEBAQEBAQEBAQEBAQEBAQEBAQEBAQEkJEhAQEBAQEBAQEBAQEBAQEBAQ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059" name="Picture 11" descr="C:\Documents and Settings\Administrator.LENOVO-85DEBDA9\Application Data\Tencent\Users\94031040\QQ\WinTemp\RichOle\9_FR`4QV0CZ)UB6L(S~TQ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3071810"/>
            <a:ext cx="2714644" cy="1500198"/>
          </a:xfrm>
          <a:prstGeom prst="rect">
            <a:avLst/>
          </a:prstGeom>
          <a:noFill/>
        </p:spPr>
      </p:pic>
      <p:sp>
        <p:nvSpPr>
          <p:cNvPr id="11" name="矩形 10"/>
          <p:cNvSpPr/>
          <p:nvPr/>
        </p:nvSpPr>
        <p:spPr>
          <a:xfrm>
            <a:off x="642910" y="3429000"/>
            <a:ext cx="35004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Large </a:t>
            </a:r>
            <a:r>
              <a:rPr lang="en-US" sz="2400" dirty="0" err="1" smtClean="0">
                <a:solidFill>
                  <a:srgbClr val="0070C0"/>
                </a:solidFill>
              </a:rPr>
              <a:t>Hadron</a:t>
            </a:r>
            <a:r>
              <a:rPr lang="en-US" sz="2400" dirty="0" smtClean="0">
                <a:solidFill>
                  <a:srgbClr val="0070C0"/>
                </a:solidFill>
              </a:rPr>
              <a:t> Collider</a:t>
            </a:r>
          </a:p>
          <a:p>
            <a:r>
              <a:rPr lang="en-US" altLang="zh-CN" sz="2400" dirty="0" smtClean="0"/>
              <a:t> </a:t>
            </a:r>
            <a:endParaRPr lang="zh-CN" altLang="en-US" sz="2400" dirty="0"/>
          </a:p>
        </p:txBody>
      </p:sp>
      <p:sp>
        <p:nvSpPr>
          <p:cNvPr id="12" name="矩形 11"/>
          <p:cNvSpPr/>
          <p:nvPr/>
        </p:nvSpPr>
        <p:spPr>
          <a:xfrm>
            <a:off x="785786" y="5214950"/>
            <a:ext cx="27860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Analogue gravity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4929198"/>
            <a:ext cx="2786082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婴儿黑洞出生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1071546"/>
            <a:ext cx="2714644" cy="16430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642918"/>
            <a:ext cx="5857916" cy="4625989"/>
          </a:xfrm>
        </p:spPr>
        <p:txBody>
          <a:bodyPr>
            <a:normAutofit/>
          </a:bodyPr>
          <a:lstStyle/>
          <a:p>
            <a:pPr algn="just">
              <a:buClr>
                <a:srgbClr val="0070C0"/>
              </a:buClr>
              <a:buNone/>
            </a:pPr>
            <a:r>
              <a:rPr lang="en-US" altLang="zh-CN" sz="2000" dirty="0" smtClean="0"/>
              <a:t>      </a:t>
            </a:r>
            <a:r>
              <a:rPr lang="en-US" altLang="zh-CN" sz="3600" dirty="0" smtClean="0">
                <a:solidFill>
                  <a:srgbClr val="00B0F0"/>
                </a:solidFill>
              </a:rPr>
              <a:t>A potential problem </a:t>
            </a:r>
            <a:r>
              <a:rPr lang="en-US" altLang="zh-CN" sz="2800" dirty="0" smtClean="0"/>
              <a:t>is (a) for information loss paradox, is it lost after evaporation or other time? (b) are there degrees of freedom for the interpretation of entropy? Where?</a:t>
            </a:r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sz="2000" dirty="0" smtClean="0"/>
          </a:p>
          <a:p>
            <a:pPr algn="just">
              <a:buClr>
                <a:srgbClr val="0070C0"/>
              </a:buClr>
              <a:buNone/>
            </a:pPr>
            <a:r>
              <a:rPr lang="en-US" altLang="zh-CN" sz="2000" dirty="0" smtClean="0">
                <a:solidFill>
                  <a:srgbClr val="00B0F0"/>
                </a:solidFill>
              </a:rPr>
              <a:t>      </a:t>
            </a:r>
            <a:r>
              <a:rPr lang="en-US" altLang="zh-CN" sz="3600" dirty="0" smtClean="0">
                <a:solidFill>
                  <a:srgbClr val="00B0F0"/>
                </a:solidFill>
              </a:rPr>
              <a:t>A plausible result </a:t>
            </a:r>
            <a:r>
              <a:rPr lang="en-US" altLang="zh-CN" sz="2800" dirty="0" smtClean="0"/>
              <a:t>is the interior of a black hole might provide the space for the information or </a:t>
            </a:r>
            <a:r>
              <a:rPr lang="en-US" altLang="zh-CN" sz="2800" dirty="0" err="1" smtClean="0"/>
              <a:t>d.o.f</a:t>
            </a:r>
            <a:r>
              <a:rPr lang="en-US" altLang="zh-CN" sz="2800" dirty="0" smtClean="0"/>
              <a:t>? </a:t>
            </a:r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sz="20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zh-CN" altLang="en-US" sz="2000" dirty="0"/>
          </a:p>
        </p:txBody>
      </p:sp>
      <p:pic>
        <p:nvPicPr>
          <p:cNvPr id="5" name="Picture 3" descr="X)%E1$UL]$[G9NAIKQI7KU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92" y="4643446"/>
            <a:ext cx="1728788" cy="17287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85794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Holographic principle</a:t>
            </a:r>
            <a:endParaRPr lang="zh-CN" altLang="en-US" sz="4000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928670"/>
            <a:ext cx="3824297" cy="5072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矩形 4"/>
          <p:cNvSpPr/>
          <p:nvPr/>
        </p:nvSpPr>
        <p:spPr>
          <a:xfrm>
            <a:off x="2928926" y="5929330"/>
            <a:ext cx="15547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 smtClean="0">
                <a:solidFill>
                  <a:srgbClr val="0070C0"/>
                </a:solidFill>
              </a:rPr>
              <a:t>From Nature 2013 </a:t>
            </a:r>
            <a:endParaRPr lang="zh-CN" altLang="en-US" sz="1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868346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Interior dynamics</a:t>
            </a:r>
            <a:endParaRPr lang="zh-CN" altLang="en-US" sz="4000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6" name="内容占位符 2"/>
          <p:cNvSpPr>
            <a:spLocks noGrp="1"/>
          </p:cNvSpPr>
          <p:nvPr>
            <p:ph idx="1"/>
          </p:nvPr>
        </p:nvSpPr>
        <p:spPr>
          <a:xfrm>
            <a:off x="1571604" y="928670"/>
            <a:ext cx="6215106" cy="5500726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000" dirty="0" smtClean="0"/>
              <a:t>Static metric of inside Schwarzschild black holes</a:t>
            </a:r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sz="20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sz="20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sz="12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000" dirty="0" smtClean="0"/>
              <a:t>Make the change of the coordinates</a:t>
            </a:r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sz="20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sz="8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000" dirty="0" smtClean="0"/>
              <a:t>The interior metric becomes</a:t>
            </a:r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sz="20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sz="12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000" dirty="0" smtClean="0"/>
              <a:t>Compared with the FRW metric</a:t>
            </a:r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sz="20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sz="2000" dirty="0" smtClean="0"/>
          </a:p>
          <a:p>
            <a:pPr>
              <a:buClr>
                <a:srgbClr val="0070C0"/>
              </a:buClr>
              <a:buFont typeface="Wingdings" pitchFamily="2" charset="2"/>
              <a:buChar char="p"/>
            </a:pPr>
            <a:r>
              <a:rPr lang="en-US" altLang="zh-CN" sz="2000" dirty="0" smtClean="0">
                <a:solidFill>
                  <a:srgbClr val="00B050"/>
                </a:solidFill>
              </a:rPr>
              <a:t>The interior of a Schwarzschild black hole can be considered as a collapsing universe</a:t>
            </a:r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zh-CN" altLang="en-US" sz="2000" dirty="0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1428736"/>
            <a:ext cx="5643602" cy="842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2643182"/>
            <a:ext cx="3929090" cy="451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232" y="3571876"/>
            <a:ext cx="3571900" cy="41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00232" y="4500570"/>
            <a:ext cx="3929090" cy="42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矩形 10"/>
          <p:cNvSpPr/>
          <p:nvPr/>
        </p:nvSpPr>
        <p:spPr>
          <a:xfrm>
            <a:off x="1714480" y="6215082"/>
            <a:ext cx="40462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0070C0"/>
              </a:buClr>
            </a:pPr>
            <a:r>
              <a:rPr lang="en-US" altLang="zh-CN" sz="1400" dirty="0" smtClean="0">
                <a:solidFill>
                  <a:srgbClr val="0070C0"/>
                </a:solidFill>
              </a:rPr>
              <a:t>S. M. Carroll, et al, J. High Energy Phys. 11 (2009) 094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1472" y="285728"/>
            <a:ext cx="8229600" cy="796908"/>
          </a:xfrm>
        </p:spPr>
        <p:txBody>
          <a:bodyPr/>
          <a:lstStyle/>
          <a:p>
            <a:r>
              <a:rPr lang="en-US" altLang="zh-CN" sz="40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Equilibrium</a:t>
            </a:r>
            <a:r>
              <a:rPr lang="en-US" altLang="zh-CN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 and volume</a:t>
            </a:r>
            <a:endParaRPr lang="zh-CN" altLang="en-US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14480" y="1357298"/>
            <a:ext cx="5572164" cy="4714908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Black hole radiation can be considered as equilibrium state</a:t>
            </a:r>
          </a:p>
          <a:p>
            <a:pPr>
              <a:buNone/>
            </a:pPr>
            <a:endParaRPr lang="en-US" altLang="zh-CN" sz="24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Equilibrium means there exists a time-like Killing vector</a:t>
            </a:r>
          </a:p>
          <a:p>
            <a:endParaRPr lang="en-US" altLang="zh-CN" sz="24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Mathematically,  define a volume</a:t>
            </a:r>
          </a:p>
          <a:p>
            <a:endParaRPr lang="en-US" altLang="zh-CN" sz="24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Thermodynamically, exist a volume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71414"/>
            <a:ext cx="8229600" cy="714380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Volume of black holes</a:t>
            </a:r>
            <a:endParaRPr lang="zh-CN" altLang="en-US" sz="4000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285852" y="857232"/>
            <a:ext cx="6858048" cy="5500726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The volume should be slicing invariant</a:t>
            </a:r>
          </a:p>
          <a:p>
            <a:endParaRPr lang="en-US" altLang="zh-CN" sz="8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To avoid the singularity of the horizon, a change has to be made for the Schwarzschild coordinates</a:t>
            </a:r>
          </a:p>
          <a:p>
            <a:endParaRPr lang="en-US" altLang="zh-CN" sz="24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The differential </a:t>
            </a:r>
            <a:r>
              <a:rPr lang="en-US" altLang="zh-CN" sz="2400" dirty="0" err="1" smtClean="0"/>
              <a:t>spacetime</a:t>
            </a:r>
            <a:r>
              <a:rPr lang="en-US" altLang="zh-CN" sz="2400" dirty="0" smtClean="0"/>
              <a:t> volume</a:t>
            </a:r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The suggested volume of black holes</a:t>
            </a:r>
          </a:p>
          <a:p>
            <a:endParaRPr lang="en-US" altLang="zh-CN" sz="2400" dirty="0" smtClean="0"/>
          </a:p>
          <a:p>
            <a:endParaRPr lang="en-US" altLang="zh-CN" sz="12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Application</a:t>
            </a:r>
            <a:endParaRPr lang="zh-CN" altLang="en-US" sz="2400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54" y="2285992"/>
            <a:ext cx="19335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3214686"/>
            <a:ext cx="4643470" cy="714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8860" y="4500570"/>
            <a:ext cx="3429024" cy="697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00166" y="5572140"/>
            <a:ext cx="246697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00562" y="5572140"/>
            <a:ext cx="326707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矩形 8"/>
          <p:cNvSpPr/>
          <p:nvPr/>
        </p:nvSpPr>
        <p:spPr>
          <a:xfrm>
            <a:off x="1714480" y="6286520"/>
            <a:ext cx="47149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70C0"/>
              </a:buClr>
            </a:pPr>
            <a:r>
              <a:rPr lang="en-US" altLang="zh-CN" sz="1400" dirty="0" smtClean="0">
                <a:solidFill>
                  <a:srgbClr val="0070C0"/>
                </a:solidFill>
              </a:rPr>
              <a:t>M. K. Parikh, Phys. Rev. D 73, 124021 (2006)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868346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Other definition of volume</a:t>
            </a:r>
            <a:endParaRPr lang="zh-CN" altLang="en-US" sz="4000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000232" y="1142984"/>
            <a:ext cx="5072098" cy="4840303"/>
          </a:xfrm>
        </p:spPr>
        <p:txBody>
          <a:bodyPr>
            <a:normAutofit/>
          </a:bodyPr>
          <a:lstStyle/>
          <a:p>
            <a:pPr>
              <a:buClr>
                <a:srgbClr val="00B050"/>
              </a:buClr>
              <a:buFont typeface="Wingdings" pitchFamily="2" charset="2"/>
              <a:buChar char="Ø"/>
            </a:pPr>
            <a:r>
              <a:rPr lang="en-US" altLang="zh-CN" sz="2800" dirty="0" smtClean="0"/>
              <a:t>Kodama volume </a:t>
            </a:r>
          </a:p>
          <a:p>
            <a:endParaRPr lang="en-US" altLang="zh-CN" sz="2800" dirty="0" smtClean="0"/>
          </a:p>
          <a:p>
            <a:pPr>
              <a:buClr>
                <a:srgbClr val="00B050"/>
              </a:buClr>
              <a:buFont typeface="Wingdings" pitchFamily="2" charset="2"/>
              <a:buChar char="Ø"/>
            </a:pPr>
            <a:r>
              <a:rPr lang="en-US" altLang="zh-CN" sz="2800" dirty="0" smtClean="0"/>
              <a:t>Null generator volume</a:t>
            </a:r>
          </a:p>
          <a:p>
            <a:endParaRPr lang="en-US" altLang="zh-CN" sz="2800" dirty="0" smtClean="0"/>
          </a:p>
          <a:p>
            <a:pPr>
              <a:buClr>
                <a:srgbClr val="00B050"/>
              </a:buClr>
              <a:buFont typeface="Wingdings" pitchFamily="2" charset="2"/>
              <a:buChar char="Ø"/>
            </a:pPr>
            <a:r>
              <a:rPr lang="en-US" altLang="zh-CN" sz="2800" dirty="0" smtClean="0"/>
              <a:t>Vector volume</a:t>
            </a:r>
          </a:p>
          <a:p>
            <a:endParaRPr lang="en-US" altLang="zh-CN" sz="2800" dirty="0" smtClean="0"/>
          </a:p>
          <a:p>
            <a:pPr>
              <a:buClr>
                <a:srgbClr val="00B050"/>
              </a:buClr>
              <a:buFont typeface="Wingdings" pitchFamily="2" charset="2"/>
              <a:buChar char="Ø"/>
            </a:pPr>
            <a:r>
              <a:rPr lang="en-US" altLang="zh-CN" sz="2800" dirty="0" smtClean="0"/>
              <a:t>Thermodynamic volume</a:t>
            </a:r>
          </a:p>
          <a:p>
            <a:endParaRPr lang="en-US" altLang="zh-CN" sz="2800" dirty="0" smtClean="0"/>
          </a:p>
          <a:p>
            <a:pPr>
              <a:buClr>
                <a:srgbClr val="00B050"/>
              </a:buClr>
              <a:buFont typeface="Wingdings" pitchFamily="2" charset="2"/>
              <a:buChar char="Ø"/>
            </a:pPr>
            <a:r>
              <a:rPr lang="en-US" altLang="zh-CN" sz="2800" dirty="0" smtClean="0"/>
              <a:t>others</a:t>
            </a:r>
            <a:endParaRPr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2143108" y="1571612"/>
            <a:ext cx="47149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70C0"/>
              </a:buClr>
            </a:pPr>
            <a:r>
              <a:rPr lang="en-US" altLang="zh-CN" sz="1400" dirty="0" smtClean="0">
                <a:solidFill>
                  <a:srgbClr val="0070C0"/>
                </a:solidFill>
              </a:rPr>
              <a:t>S. A. Hayward, Classical Quantum Gravity 15, 3147 (1998).</a:t>
            </a:r>
          </a:p>
        </p:txBody>
      </p:sp>
      <p:sp>
        <p:nvSpPr>
          <p:cNvPr id="5" name="矩形 4"/>
          <p:cNvSpPr/>
          <p:nvPr/>
        </p:nvSpPr>
        <p:spPr>
          <a:xfrm>
            <a:off x="2214546" y="4714884"/>
            <a:ext cx="47149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70C0"/>
              </a:buClr>
            </a:pPr>
            <a:r>
              <a:rPr lang="en-US" altLang="zh-CN" sz="1400" dirty="0" smtClean="0">
                <a:solidFill>
                  <a:srgbClr val="0070C0"/>
                </a:solidFill>
              </a:rPr>
              <a:t>M. </a:t>
            </a:r>
            <a:r>
              <a:rPr lang="en-US" altLang="zh-CN" sz="1400" dirty="0" err="1" smtClean="0">
                <a:solidFill>
                  <a:srgbClr val="0070C0"/>
                </a:solidFill>
              </a:rPr>
              <a:t>Cvetic</a:t>
            </a:r>
            <a:r>
              <a:rPr lang="en-US" altLang="zh-CN" sz="1400" dirty="0" smtClean="0">
                <a:solidFill>
                  <a:srgbClr val="0070C0"/>
                </a:solidFill>
              </a:rPr>
              <a:t>, et al, Phys. Rev. D 84, 024037 (2009)</a:t>
            </a:r>
          </a:p>
        </p:txBody>
      </p:sp>
      <p:sp>
        <p:nvSpPr>
          <p:cNvPr id="6" name="矩形 5"/>
          <p:cNvSpPr/>
          <p:nvPr/>
        </p:nvSpPr>
        <p:spPr>
          <a:xfrm>
            <a:off x="2214546" y="3643314"/>
            <a:ext cx="47149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70C0"/>
              </a:buClr>
            </a:pPr>
            <a:r>
              <a:rPr lang="en-US" altLang="zh-CN" sz="1400" dirty="0" smtClean="0">
                <a:solidFill>
                  <a:srgbClr val="0070C0"/>
                </a:solidFill>
              </a:rPr>
              <a:t>W. </a:t>
            </a:r>
            <a:r>
              <a:rPr lang="en-US" altLang="zh-CN" sz="1400" dirty="0" err="1" smtClean="0">
                <a:solidFill>
                  <a:srgbClr val="0070C0"/>
                </a:solidFill>
              </a:rPr>
              <a:t>Ballik</a:t>
            </a:r>
            <a:r>
              <a:rPr lang="en-US" altLang="zh-CN" sz="1400" dirty="0" smtClean="0">
                <a:solidFill>
                  <a:srgbClr val="0070C0"/>
                </a:solidFill>
              </a:rPr>
              <a:t> and K. Lake, Phys. Rev. D 88, 104038 (2013)</a:t>
            </a:r>
          </a:p>
        </p:txBody>
      </p:sp>
      <p:sp>
        <p:nvSpPr>
          <p:cNvPr id="7" name="矩形 6"/>
          <p:cNvSpPr/>
          <p:nvPr/>
        </p:nvSpPr>
        <p:spPr>
          <a:xfrm>
            <a:off x="2214546" y="2643182"/>
            <a:ext cx="47149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70C0"/>
              </a:buClr>
            </a:pPr>
            <a:r>
              <a:rPr lang="en-US" altLang="zh-CN" sz="1400" dirty="0" smtClean="0">
                <a:solidFill>
                  <a:srgbClr val="0070C0"/>
                </a:solidFill>
              </a:rPr>
              <a:t>W. </a:t>
            </a:r>
            <a:r>
              <a:rPr lang="en-US" altLang="zh-CN" sz="1400" dirty="0" err="1" smtClean="0">
                <a:solidFill>
                  <a:srgbClr val="0070C0"/>
                </a:solidFill>
              </a:rPr>
              <a:t>Ballik</a:t>
            </a:r>
            <a:r>
              <a:rPr lang="en-US" altLang="zh-CN" sz="1400" dirty="0" smtClean="0">
                <a:solidFill>
                  <a:srgbClr val="0070C0"/>
                </a:solidFill>
              </a:rPr>
              <a:t> and K. Lake, </a:t>
            </a:r>
            <a:r>
              <a:rPr lang="en-US" altLang="zh-CN" sz="1400" dirty="0" err="1" smtClean="0">
                <a:solidFill>
                  <a:srgbClr val="0070C0"/>
                </a:solidFill>
              </a:rPr>
              <a:t>arXiv</a:t>
            </a:r>
            <a:r>
              <a:rPr lang="en-US" altLang="zh-CN" sz="1400" dirty="0" smtClean="0">
                <a:solidFill>
                  <a:srgbClr val="0070C0"/>
                </a:solidFill>
              </a:rPr>
              <a:t>: 1005.1116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868346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Volume of Collapsing black holes</a:t>
            </a:r>
            <a:endParaRPr lang="zh-CN" altLang="en-US" sz="4000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5197493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The volume inside a two-sphere S is the volume of the largest </a:t>
            </a:r>
            <a:r>
              <a:rPr lang="en-US" altLang="zh-CN" sz="2400" dirty="0" err="1" smtClean="0"/>
              <a:t>spacelike</a:t>
            </a:r>
            <a:r>
              <a:rPr lang="en-US" altLang="zh-CN" sz="2400" dirty="0" smtClean="0"/>
              <a:t> spherically-symmetric surface bounded by S.</a:t>
            </a:r>
          </a:p>
          <a:p>
            <a:endParaRPr lang="en-US" altLang="zh-CN" sz="8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For collapsing black holes,</a:t>
            </a:r>
          </a:p>
          <a:p>
            <a:endParaRPr lang="en-US" altLang="zh-CN" sz="24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sz="2400" dirty="0" smtClean="0"/>
              <a:t>Parameterization</a:t>
            </a:r>
            <a:r>
              <a:rPr lang="en-US" altLang="zh-CN" sz="2400" dirty="0" smtClean="0"/>
              <a:t>,</a:t>
            </a:r>
          </a:p>
          <a:p>
            <a:endParaRPr lang="en-US" altLang="zh-CN" sz="24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The suggested volume expression</a:t>
            </a:r>
          </a:p>
          <a:p>
            <a:endParaRPr lang="en-US" altLang="zh-CN" sz="2400" dirty="0" smtClean="0"/>
          </a:p>
          <a:p>
            <a:endParaRPr lang="en-US" altLang="zh-CN" sz="10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The example in flat </a:t>
            </a:r>
            <a:r>
              <a:rPr lang="en-US" altLang="zh-CN" sz="2400" dirty="0" err="1" smtClean="0"/>
              <a:t>spacetime</a:t>
            </a:r>
            <a:endParaRPr lang="zh-CN" altLang="en-US" sz="2400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2500306"/>
            <a:ext cx="42195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3286124"/>
            <a:ext cx="20097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68" y="3286124"/>
            <a:ext cx="3929090" cy="333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57356" y="4143380"/>
            <a:ext cx="4643470" cy="67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1538" y="5286388"/>
            <a:ext cx="3008763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12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57686" y="5500702"/>
            <a:ext cx="3468712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939784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Maximal slicing</a:t>
            </a:r>
            <a:endParaRPr lang="zh-CN" altLang="en-US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14422"/>
            <a:ext cx="8472518" cy="4911741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Maximization with an auxiliary manifold</a:t>
            </a:r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10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Maximal slicing which have vanishing mean extrinsic curvature</a:t>
            </a:r>
            <a:endParaRPr lang="zh-CN" altLang="en-US" sz="2400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9" y="1714488"/>
            <a:ext cx="3538346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4669" y="2357430"/>
            <a:ext cx="2395761" cy="528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232" y="2928934"/>
            <a:ext cx="1093478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右大括号 6"/>
          <p:cNvSpPr/>
          <p:nvPr/>
        </p:nvSpPr>
        <p:spPr>
          <a:xfrm>
            <a:off x="3857620" y="2571744"/>
            <a:ext cx="142876" cy="78581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右箭头 7"/>
          <p:cNvSpPr/>
          <p:nvPr/>
        </p:nvSpPr>
        <p:spPr>
          <a:xfrm>
            <a:off x="4429124" y="2928934"/>
            <a:ext cx="285752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4942" y="2571744"/>
            <a:ext cx="11906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71604" y="4286256"/>
            <a:ext cx="2286015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6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14876" y="4500570"/>
            <a:ext cx="14382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7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42976" y="5143512"/>
            <a:ext cx="3214710" cy="764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右箭头 13"/>
          <p:cNvSpPr/>
          <p:nvPr/>
        </p:nvSpPr>
        <p:spPr>
          <a:xfrm>
            <a:off x="4714876" y="5500702"/>
            <a:ext cx="285752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538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57818" y="5286388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714380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CR Volume</a:t>
            </a:r>
            <a:endParaRPr lang="zh-CN" altLang="en-US" sz="4000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428728" y="1142985"/>
            <a:ext cx="6072230" cy="4500594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u"/>
            </a:pPr>
            <a:r>
              <a:rPr lang="en-US" altLang="zh-CN" sz="2400" dirty="0" smtClean="0"/>
              <a:t>The volume for collapsing black holes</a:t>
            </a:r>
          </a:p>
          <a:p>
            <a:pPr>
              <a:buClr>
                <a:srgbClr val="0070C0"/>
              </a:buClr>
              <a:buFont typeface="Wingdings" pitchFamily="2" charset="2"/>
              <a:buChar char="n"/>
            </a:pPr>
            <a:endParaRPr lang="en-US" altLang="zh-CN" sz="2400" dirty="0" smtClean="0"/>
          </a:p>
          <a:p>
            <a:pPr>
              <a:buClr>
                <a:srgbClr val="0070C0"/>
              </a:buClr>
              <a:buFont typeface="Wingdings" pitchFamily="2" charset="2"/>
              <a:buChar char="n"/>
            </a:pPr>
            <a:endParaRPr lang="en-US" altLang="zh-CN" sz="2400" dirty="0" smtClean="0"/>
          </a:p>
          <a:p>
            <a:pPr algn="just">
              <a:buClr>
                <a:srgbClr val="0070C0"/>
              </a:buClr>
              <a:buFont typeface="Wingdings" pitchFamily="2" charset="2"/>
              <a:buChar char="n"/>
            </a:pPr>
            <a:r>
              <a:rPr lang="en-US" altLang="zh-CN" sz="2800" dirty="0" smtClean="0"/>
              <a:t>For Schwarzschild black holes, it is a very large volume, so is there enough degrees of freedom in such space for the interpretation of BH entropy?</a:t>
            </a:r>
          </a:p>
          <a:p>
            <a:pPr>
              <a:buNone/>
            </a:pPr>
            <a:endParaRPr lang="en-US" altLang="zh-CN" sz="2400" dirty="0" smtClean="0"/>
          </a:p>
          <a:p>
            <a:endParaRPr lang="en-US" altLang="zh-CN" sz="2400" dirty="0" smtClean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1714488"/>
            <a:ext cx="237172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939784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Asymptotic static </a:t>
            </a:r>
            <a:endParaRPr lang="zh-CN" altLang="en-US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1428728" y="1142984"/>
            <a:ext cx="6543692" cy="505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inner metric which is not static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 it possible to describe quantum states inside?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Thus it makes sense for entropy in the volume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2285992"/>
            <a:ext cx="5357850" cy="32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6" name="组合 5"/>
          <p:cNvGrpSpPr/>
          <p:nvPr/>
        </p:nvGrpSpPr>
        <p:grpSpPr>
          <a:xfrm>
            <a:off x="2428860" y="3500438"/>
            <a:ext cx="4005279" cy="785818"/>
            <a:chOff x="2214546" y="4429132"/>
            <a:chExt cx="4005279" cy="785818"/>
          </a:xfrm>
        </p:grpSpPr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85984" y="4429132"/>
              <a:ext cx="785818" cy="2886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14546" y="4857760"/>
              <a:ext cx="860503" cy="357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572000" y="4643446"/>
              <a:ext cx="1647825" cy="31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0" name="右箭头 9"/>
            <p:cNvSpPr/>
            <p:nvPr/>
          </p:nvSpPr>
          <p:spPr>
            <a:xfrm>
              <a:off x="3643306" y="4714884"/>
              <a:ext cx="500066" cy="142876"/>
            </a:xfrm>
            <a:prstGeom prst="right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714380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Entropy in the volume</a:t>
            </a:r>
            <a:endParaRPr lang="zh-CN" altLang="en-US" sz="4000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1472" y="1071546"/>
            <a:ext cx="8229600" cy="5054617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Due to uncertainty relation, one quantum state corresponds to a “cell” of volume, so the number of quantum states in the phase space labeled by</a:t>
            </a:r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 Consider scalar fields, a constraint from Klein-Gordon Eq.</a:t>
            </a:r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The number of quantum states with energy less than E is </a:t>
            </a:r>
            <a:endParaRPr lang="zh-CN" altLang="en-US" sz="2400" dirty="0"/>
          </a:p>
        </p:txBody>
      </p:sp>
      <p:grpSp>
        <p:nvGrpSpPr>
          <p:cNvPr id="6" name="组合 5"/>
          <p:cNvGrpSpPr/>
          <p:nvPr/>
        </p:nvGrpSpPr>
        <p:grpSpPr>
          <a:xfrm>
            <a:off x="4000496" y="1928802"/>
            <a:ext cx="2257432" cy="352425"/>
            <a:chOff x="3786182" y="1928802"/>
            <a:chExt cx="2257432" cy="352425"/>
          </a:xfrm>
        </p:grpSpPr>
        <p:pic>
          <p:nvPicPr>
            <p:cNvPr id="2457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786182" y="1928802"/>
              <a:ext cx="933450" cy="352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4579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86314" y="1928802"/>
              <a:ext cx="1257300" cy="323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0430" y="2357430"/>
            <a:ext cx="2159562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71604" y="3643314"/>
            <a:ext cx="5953125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1" name="组合 10"/>
          <p:cNvGrpSpPr/>
          <p:nvPr/>
        </p:nvGrpSpPr>
        <p:grpSpPr>
          <a:xfrm>
            <a:off x="1357290" y="5072074"/>
            <a:ext cx="6076982" cy="876300"/>
            <a:chOff x="1357290" y="5000636"/>
            <a:chExt cx="6076982" cy="876300"/>
          </a:xfrm>
        </p:grpSpPr>
        <p:pic>
          <p:nvPicPr>
            <p:cNvPr id="24582" name="Picture 6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357290" y="5000636"/>
              <a:ext cx="4533900" cy="876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4583" name="Picture 7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929322" y="5000636"/>
              <a:ext cx="1504950" cy="828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Entropy in the volume</a:t>
            </a:r>
            <a:endParaRPr lang="zh-CN" altLang="en-US" sz="4000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928794" y="1214422"/>
            <a:ext cx="5686436" cy="4983179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n"/>
            </a:pPr>
            <a:r>
              <a:rPr lang="en-US" altLang="zh-CN" sz="2400" dirty="0" smtClean="0"/>
              <a:t>Ignore the exotic feature of CR volume, and the free energy</a:t>
            </a:r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pPr>
              <a:buClr>
                <a:srgbClr val="0070C0"/>
              </a:buClr>
              <a:buFont typeface="Wingdings" pitchFamily="2" charset="2"/>
              <a:buChar char="n"/>
            </a:pPr>
            <a:r>
              <a:rPr lang="en-US" altLang="zh-CN" sz="2400" dirty="0" smtClean="0"/>
              <a:t>Then the entropy is obtained as</a:t>
            </a:r>
            <a:endParaRPr lang="zh-CN" altLang="en-US" sz="2400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2143116"/>
            <a:ext cx="2790830" cy="234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5286388"/>
            <a:ext cx="28098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25470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Entropy in the volume</a:t>
            </a:r>
            <a:endParaRPr lang="zh-CN" altLang="en-US" sz="4000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00100" y="1000108"/>
            <a:ext cx="6929486" cy="5429288"/>
          </a:xfrm>
        </p:spPr>
        <p:txBody>
          <a:bodyPr>
            <a:normAutofit/>
          </a:bodyPr>
          <a:lstStyle/>
          <a:p>
            <a:pPr>
              <a:buClr>
                <a:srgbClr val="00B0F0"/>
              </a:buClr>
              <a:buFont typeface="Wingdings" pitchFamily="2" charset="2"/>
              <a:buChar char="u"/>
            </a:pPr>
            <a:r>
              <a:rPr lang="en-US" altLang="zh-CN" sz="2400" dirty="0" smtClean="0"/>
              <a:t>The volume for Schwarzschild black holes</a:t>
            </a:r>
          </a:p>
          <a:p>
            <a:endParaRPr lang="en-US" altLang="zh-CN" sz="2400" dirty="0" smtClean="0"/>
          </a:p>
          <a:p>
            <a:endParaRPr lang="en-US" altLang="zh-CN" sz="12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The loss mass rate and Stefan-Boltzmann law</a:t>
            </a:r>
          </a:p>
          <a:p>
            <a:endParaRPr lang="en-US" altLang="zh-CN" sz="2400" dirty="0" smtClean="0"/>
          </a:p>
          <a:p>
            <a:endParaRPr lang="en-US" altLang="zh-CN" sz="12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For a black hole with mass M, we have</a:t>
            </a:r>
          </a:p>
          <a:p>
            <a:endParaRPr lang="en-US" altLang="zh-CN" sz="24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Thus the entropy is</a:t>
            </a:r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pPr>
              <a:buClr>
                <a:srgbClr val="00B0F0"/>
              </a:buClr>
              <a:buFont typeface="Wingdings" pitchFamily="2" charset="2"/>
              <a:buChar char="p"/>
            </a:pPr>
            <a:r>
              <a:rPr lang="en-US" altLang="zh-CN" sz="2400" dirty="0" smtClean="0">
                <a:solidFill>
                  <a:srgbClr val="FF0000"/>
                </a:solidFill>
              </a:rPr>
              <a:t>It is surprised that the entropy associated with the CR volume is proportional to the surface area!</a:t>
            </a:r>
          </a:p>
          <a:p>
            <a:endParaRPr lang="zh-CN" altLang="en-US" sz="2400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1500174"/>
            <a:ext cx="2162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26" y="2500306"/>
            <a:ext cx="2586044" cy="683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0430" y="3643314"/>
            <a:ext cx="107632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6050" y="4643446"/>
            <a:ext cx="3286148" cy="697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214414" y="785794"/>
            <a:ext cx="6500858" cy="18573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zh-CN" sz="4000" dirty="0" smtClean="0"/>
              <a:t>   </a:t>
            </a:r>
            <a:r>
              <a:rPr lang="en-US" altLang="zh-CN" sz="4000" dirty="0" smtClean="0">
                <a:solidFill>
                  <a:srgbClr val="00B0F0"/>
                </a:solidFill>
              </a:rPr>
              <a:t>Then how should we understand such entropy?</a:t>
            </a:r>
            <a:endParaRPr lang="zh-CN" altLang="en-US" sz="4000" dirty="0">
              <a:solidFill>
                <a:srgbClr val="00B0F0"/>
              </a:solidFill>
            </a:endParaRPr>
          </a:p>
        </p:txBody>
      </p:sp>
      <p:pic>
        <p:nvPicPr>
          <p:cNvPr id="5" name="Picture 3" descr="MCj04290850000[1]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5429256" y="2714620"/>
            <a:ext cx="2890830" cy="32893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14380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Vacuum polarization</a:t>
            </a:r>
            <a:endParaRPr lang="zh-CN" altLang="en-US" sz="4000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1472" y="1285860"/>
            <a:ext cx="8143932" cy="4983179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In quantum field, vacuum polarization describes a process in which some virtual particle pairs are created</a:t>
            </a:r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It is confirmed experimentally by Lamb shift, </a:t>
            </a:r>
            <a:r>
              <a:rPr lang="en-US" sz="2400" dirty="0" smtClean="0"/>
              <a:t>the anomalous magnetic dipole moment of the electron, </a:t>
            </a:r>
            <a:r>
              <a:rPr lang="en-US" sz="2400" dirty="0" err="1" smtClean="0"/>
              <a:t>Casimir</a:t>
            </a:r>
            <a:r>
              <a:rPr lang="en-US" sz="2400" dirty="0" smtClean="0"/>
              <a:t> effect, ……</a:t>
            </a:r>
          </a:p>
          <a:p>
            <a:endParaRPr lang="en-US" altLang="zh-CN" sz="24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In curved </a:t>
            </a:r>
            <a:r>
              <a:rPr lang="en-US" altLang="zh-CN" sz="2400" dirty="0" err="1" smtClean="0"/>
              <a:t>spacetime</a:t>
            </a:r>
            <a:r>
              <a:rPr lang="en-US" altLang="zh-CN" sz="2400" dirty="0" smtClean="0"/>
              <a:t> background, the polarization of the vacuum can be induced by gravitation</a:t>
            </a:r>
            <a:endParaRPr lang="zh-CN" altLang="en-US" sz="2400" dirty="0"/>
          </a:p>
        </p:txBody>
      </p:sp>
      <p:pic>
        <p:nvPicPr>
          <p:cNvPr id="43009" name="Picture 1" descr="C:\Users\dell\AppData\Roaming\Tencent\Users\94031040\QQ\WinTemp\RichOle\8$K91QPR}@WJO7FW%($$F9F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2214554"/>
            <a:ext cx="2019300" cy="10382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Three kinds of vacuum states</a:t>
            </a:r>
            <a:endParaRPr lang="zh-CN" altLang="en-US" sz="4000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214546" y="1285860"/>
            <a:ext cx="5357850" cy="2643206"/>
          </a:xfrm>
        </p:spPr>
        <p:txBody>
          <a:bodyPr/>
          <a:lstStyle/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dirty="0" smtClean="0"/>
              <a:t> Boulware vacuum</a:t>
            </a:r>
          </a:p>
          <a:p>
            <a:endParaRPr lang="en-US" altLang="zh-CN" sz="10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dirty="0" smtClean="0"/>
              <a:t> Unruh vacuum</a:t>
            </a:r>
          </a:p>
          <a:p>
            <a:endParaRPr lang="en-US" altLang="zh-CN" sz="10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dirty="0" smtClean="0"/>
              <a:t> Hartle-Hawking vacuum</a:t>
            </a:r>
            <a:endParaRPr lang="zh-CN" altLang="en-US" dirty="0"/>
          </a:p>
        </p:txBody>
      </p:sp>
      <p:pic>
        <p:nvPicPr>
          <p:cNvPr id="3276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857628"/>
            <a:ext cx="8736393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矩形 4"/>
          <p:cNvSpPr/>
          <p:nvPr/>
        </p:nvSpPr>
        <p:spPr>
          <a:xfrm>
            <a:off x="857224" y="6072206"/>
            <a:ext cx="75724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70C0"/>
              </a:buClr>
            </a:pPr>
            <a:r>
              <a:rPr lang="en-US" altLang="zh-CN" sz="1200" dirty="0" smtClean="0">
                <a:solidFill>
                  <a:srgbClr val="0070C0"/>
                </a:solidFill>
              </a:rPr>
              <a:t>P. Candelas, Phys. Rev. D 21, 2185 (1980).</a:t>
            </a:r>
          </a:p>
          <a:p>
            <a:pPr>
              <a:buClr>
                <a:srgbClr val="0070C0"/>
              </a:buClr>
            </a:pPr>
            <a:r>
              <a:rPr lang="en-US" altLang="zh-CN" sz="1200" dirty="0" smtClean="0">
                <a:solidFill>
                  <a:srgbClr val="0070C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796908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Hawking radiation</a:t>
            </a:r>
            <a:endParaRPr lang="zh-CN" altLang="en-US" sz="4000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57224" y="1071546"/>
            <a:ext cx="7215238" cy="5500726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The originally obtained black hole radiation by Hawking is through </a:t>
            </a:r>
            <a:r>
              <a:rPr lang="en-US" altLang="zh-CN" sz="2400" dirty="0" err="1" smtClean="0"/>
              <a:t>Bogolubov</a:t>
            </a:r>
            <a:r>
              <a:rPr lang="en-US" altLang="zh-CN" sz="2400" dirty="0" smtClean="0"/>
              <a:t> transformations</a:t>
            </a:r>
          </a:p>
          <a:p>
            <a:endParaRPr lang="en-US" altLang="zh-CN" sz="10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Vacuum polarization can give Hawking radiation</a:t>
            </a:r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10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The resulting temperature </a:t>
            </a:r>
            <a:endParaRPr lang="zh-CN" altLang="en-US" sz="2400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2571744"/>
            <a:ext cx="3929090" cy="1134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28" y="3786190"/>
            <a:ext cx="5302686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28" y="4357694"/>
            <a:ext cx="5286412" cy="716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3" name="Picture 5" descr="C:\Users\dell\AppData\Roaming\Tencent\Users\94031040\QQ\WinTemp\RichOle\0B_N$4(N)R~2PY`HEL2_REE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28" y="5286388"/>
            <a:ext cx="1409700" cy="638175"/>
          </a:xfrm>
          <a:prstGeom prst="rect">
            <a:avLst/>
          </a:prstGeom>
          <a:noFill/>
        </p:spPr>
      </p:pic>
      <p:sp>
        <p:nvSpPr>
          <p:cNvPr id="8" name="矩形 7"/>
          <p:cNvSpPr/>
          <p:nvPr/>
        </p:nvSpPr>
        <p:spPr>
          <a:xfrm>
            <a:off x="1071538" y="6143644"/>
            <a:ext cx="75724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70C0"/>
              </a:buClr>
            </a:pPr>
            <a:r>
              <a:rPr lang="en-US" altLang="zh-CN" sz="1200" dirty="0" smtClean="0">
                <a:solidFill>
                  <a:srgbClr val="0070C0"/>
                </a:solidFill>
              </a:rPr>
              <a:t>P. C. W. Davies, et al, Phys. Rev. D 13, 2720 (1976); A. </a:t>
            </a:r>
            <a:r>
              <a:rPr lang="en-US" altLang="zh-CN" sz="1200" dirty="0" err="1" smtClean="0">
                <a:solidFill>
                  <a:srgbClr val="0070C0"/>
                </a:solidFill>
              </a:rPr>
              <a:t>Fabbri</a:t>
            </a:r>
            <a:r>
              <a:rPr lang="en-US" altLang="zh-CN" sz="1200" dirty="0" smtClean="0">
                <a:solidFill>
                  <a:srgbClr val="0070C0"/>
                </a:solidFill>
              </a:rPr>
              <a:t>, et al, Phys. </a:t>
            </a:r>
            <a:r>
              <a:rPr lang="en-US" altLang="zh-CN" sz="1200" dirty="0" err="1" smtClean="0">
                <a:solidFill>
                  <a:srgbClr val="0070C0"/>
                </a:solidFill>
              </a:rPr>
              <a:t>Lett</a:t>
            </a:r>
            <a:r>
              <a:rPr lang="en-US" altLang="zh-CN" sz="1200" dirty="0" smtClean="0">
                <a:solidFill>
                  <a:srgbClr val="0070C0"/>
                </a:solidFill>
              </a:rPr>
              <a:t>. B 574, 309 (2003)</a:t>
            </a:r>
          </a:p>
          <a:p>
            <a:pPr>
              <a:buClr>
                <a:srgbClr val="0070C0"/>
              </a:buClr>
            </a:pPr>
            <a:r>
              <a:rPr lang="en-US" altLang="zh-CN" sz="1200" dirty="0" smtClean="0">
                <a:solidFill>
                  <a:srgbClr val="0070C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en-US" altLang="zh-CN" sz="40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Physical effect from vacuum polarization</a:t>
            </a:r>
            <a:endParaRPr lang="zh-CN" altLang="en-US" sz="4000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2910" y="1000108"/>
            <a:ext cx="7472386" cy="4911741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Vacuum polarization near the horizon causes quantum pressure on the horizon</a:t>
            </a:r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This leads to such term for black hole thermodynamics</a:t>
            </a:r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10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Compared with the change from entropy</a:t>
            </a:r>
            <a:endParaRPr lang="zh-CN" altLang="en-US" sz="2400" dirty="0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1785926"/>
            <a:ext cx="254317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3214686"/>
            <a:ext cx="30384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5984" y="4786322"/>
            <a:ext cx="436245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矩形 6"/>
          <p:cNvSpPr/>
          <p:nvPr/>
        </p:nvSpPr>
        <p:spPr>
          <a:xfrm>
            <a:off x="1115616" y="5949280"/>
            <a:ext cx="66967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70C0"/>
              </a:buClr>
            </a:pPr>
            <a:r>
              <a:rPr lang="en-US" altLang="zh-CN" dirty="0" smtClean="0">
                <a:solidFill>
                  <a:srgbClr val="0070C0"/>
                </a:solidFill>
              </a:rPr>
              <a:t>T. </a:t>
            </a:r>
            <a:r>
              <a:rPr lang="en-US" altLang="zh-CN" dirty="0" err="1" smtClean="0">
                <a:solidFill>
                  <a:srgbClr val="0070C0"/>
                </a:solidFill>
              </a:rPr>
              <a:t>Elster</a:t>
            </a:r>
            <a:r>
              <a:rPr lang="en-US" altLang="zh-CN" dirty="0" smtClean="0">
                <a:solidFill>
                  <a:srgbClr val="0070C0"/>
                </a:solidFill>
              </a:rPr>
              <a:t>, Phys. </a:t>
            </a:r>
            <a:r>
              <a:rPr lang="en-US" altLang="zh-CN" dirty="0" err="1" smtClean="0">
                <a:solidFill>
                  <a:srgbClr val="0070C0"/>
                </a:solidFill>
              </a:rPr>
              <a:t>Lett</a:t>
            </a:r>
            <a:r>
              <a:rPr lang="en-US" altLang="zh-CN" dirty="0" smtClean="0">
                <a:solidFill>
                  <a:srgbClr val="0070C0"/>
                </a:solidFill>
              </a:rPr>
              <a:t>. A 94, 205 (1983) </a:t>
            </a:r>
          </a:p>
          <a:p>
            <a:pPr>
              <a:buClr>
                <a:srgbClr val="0070C0"/>
              </a:buClr>
            </a:pPr>
            <a:r>
              <a:rPr lang="en-US" altLang="zh-CN" dirty="0" smtClean="0">
                <a:solidFill>
                  <a:srgbClr val="0070C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96908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“New” Thermodynamics </a:t>
            </a:r>
            <a:endParaRPr lang="zh-CN" altLang="en-US" sz="4000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1428736"/>
            <a:ext cx="7000924" cy="2786082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First law of black hole thermodynamics</a:t>
            </a:r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10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sz="24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It </a:t>
            </a:r>
            <a:r>
              <a:rPr lang="en-US" altLang="zh-CN" sz="2400" dirty="0" smtClean="0"/>
              <a:t>is remembered that entropy associated  with the CR volume also contributes to the thermodynamics.</a:t>
            </a:r>
          </a:p>
          <a:p>
            <a:endParaRPr lang="en-US" altLang="zh-CN" sz="1000" dirty="0" smtClean="0"/>
          </a:p>
        </p:txBody>
      </p:sp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1928802"/>
            <a:ext cx="159067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2500306"/>
            <a:ext cx="35528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1736" y="4357694"/>
            <a:ext cx="3286148" cy="697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796908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“New</a:t>
            </a:r>
            <a:r>
              <a:rPr lang="en-US" altLang="zh-CN" sz="40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” Thermodynamics</a:t>
            </a:r>
            <a:endParaRPr lang="zh-CN" altLang="en-US" sz="4000" dirty="0"/>
          </a:p>
        </p:txBody>
      </p:sp>
      <p:sp>
        <p:nvSpPr>
          <p:cNvPr id="4" name="矩形 3"/>
          <p:cNvSpPr/>
          <p:nvPr/>
        </p:nvSpPr>
        <p:spPr>
          <a:xfrm>
            <a:off x="1357290" y="1357298"/>
            <a:ext cx="678661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4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New forms with the CR volume </a:t>
            </a:r>
            <a:r>
              <a:rPr lang="en-US" altLang="zh-CN" sz="2400" dirty="0" smtClean="0"/>
              <a:t>considered</a:t>
            </a:r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sz="24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Thus it provides an thermodynamic interpretation </a:t>
            </a:r>
            <a:r>
              <a:rPr lang="en-US" altLang="zh-CN" sz="2400" dirty="0" smtClean="0"/>
              <a:t> </a:t>
            </a:r>
          </a:p>
          <a:p>
            <a:pPr>
              <a:buClr>
                <a:srgbClr val="0070C0"/>
              </a:buClr>
            </a:pPr>
            <a:r>
              <a:rPr lang="en-US" altLang="zh-CN" sz="2400" dirty="0" smtClean="0"/>
              <a:t> </a:t>
            </a:r>
            <a:r>
              <a:rPr lang="en-US" altLang="zh-CN" sz="2400" dirty="0" smtClean="0"/>
              <a:t>   for </a:t>
            </a:r>
            <a:r>
              <a:rPr lang="en-US" altLang="zh-CN" sz="2400" dirty="0" smtClean="0"/>
              <a:t>vacuum polarization near the horizon!</a:t>
            </a:r>
            <a:endParaRPr lang="en-US" altLang="zh-CN" sz="2400" dirty="0" smtClean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2500306"/>
            <a:ext cx="25527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3286124"/>
            <a:ext cx="17621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3357562"/>
            <a:ext cx="200025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85818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Summary and discussion</a:t>
            </a:r>
            <a:endParaRPr lang="zh-CN" altLang="en-US" sz="4000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1472" y="1071546"/>
            <a:ext cx="7829576" cy="5072098"/>
          </a:xfrm>
        </p:spPr>
        <p:txBody>
          <a:bodyPr>
            <a:normAutofit/>
          </a:bodyPr>
          <a:lstStyle/>
          <a:p>
            <a:pPr algn="just">
              <a:buClr>
                <a:srgbClr val="0070C0"/>
              </a:buClr>
              <a:buFont typeface="Wingdings" pitchFamily="2" charset="2"/>
              <a:buChar char="p"/>
            </a:pPr>
            <a:r>
              <a:rPr lang="en-US" altLang="zh-CN" sz="2400" dirty="0" smtClean="0"/>
              <a:t>The entropy associated with CR volume is proportional to the surface area of the black hole</a:t>
            </a:r>
          </a:p>
          <a:p>
            <a:pPr algn="just"/>
            <a:endParaRPr lang="en-US" altLang="zh-CN" sz="2400" dirty="0" smtClean="0"/>
          </a:p>
          <a:p>
            <a:pPr algn="just">
              <a:buClr>
                <a:srgbClr val="0070C0"/>
              </a:buClr>
              <a:buFont typeface="Wingdings" pitchFamily="2" charset="2"/>
              <a:buChar char="p"/>
            </a:pPr>
            <a:r>
              <a:rPr lang="en-US" altLang="zh-CN" sz="2400" dirty="0" smtClean="0"/>
              <a:t>It cannot interpret BH entropy, but related to the thermodynamics caused by vacuum polarization near EH</a:t>
            </a:r>
          </a:p>
          <a:p>
            <a:pPr algn="just"/>
            <a:endParaRPr lang="en-US" altLang="zh-CN" sz="2400" dirty="0" smtClean="0"/>
          </a:p>
          <a:p>
            <a:pPr algn="just">
              <a:buClr>
                <a:srgbClr val="0070C0"/>
              </a:buClr>
              <a:buFont typeface="Wingdings" pitchFamily="2" charset="2"/>
              <a:buChar char="p"/>
            </a:pPr>
            <a:r>
              <a:rPr lang="en-US" altLang="zh-CN" sz="2400" dirty="0" smtClean="0"/>
              <a:t>These verify further that no enough degrees of freedom inside BH for the interpretation of BH entropy</a:t>
            </a:r>
          </a:p>
          <a:p>
            <a:pPr algn="just"/>
            <a:endParaRPr lang="en-US" altLang="zh-CN" sz="2400" dirty="0" smtClean="0"/>
          </a:p>
          <a:p>
            <a:pPr algn="just">
              <a:buClr>
                <a:srgbClr val="0070C0"/>
              </a:buClr>
              <a:buFont typeface="Wingdings" pitchFamily="2" charset="2"/>
              <a:buChar char="p"/>
            </a:pPr>
            <a:r>
              <a:rPr lang="en-US" altLang="zh-CN" sz="2400" dirty="0" smtClean="0"/>
              <a:t>It reminds us of the recent suggestion that the information should be stored at the horizon by Hawking, </a:t>
            </a:r>
            <a:r>
              <a:rPr lang="en-US" altLang="zh-CN" sz="2400" i="1" dirty="0" smtClean="0"/>
              <a:t>et al</a:t>
            </a:r>
            <a:r>
              <a:rPr lang="en-US" altLang="zh-CN" sz="2400" dirty="0" smtClean="0"/>
              <a:t>, which seem relevant to the firewall paradox 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40AEB-CD69-4AF0-8F73-1A856C924862}" type="slidenum">
              <a:rPr lang="zh-CN" altLang="en-US"/>
              <a:pPr/>
              <a:t>29</a:t>
            </a:fld>
            <a:endParaRPr lang="zh-CN" altLang="en-US" sz="180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60418" name="矩形 2"/>
          <p:cNvSpPr>
            <a:spLocks noChangeArrowheads="1"/>
          </p:cNvSpPr>
          <p:nvPr/>
        </p:nvSpPr>
        <p:spPr bwMode="auto">
          <a:xfrm>
            <a:off x="2122488" y="1123950"/>
            <a:ext cx="5186362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  <a:sym typeface="宋体" pitchFamily="2" charset="-122"/>
              </a:rPr>
              <a:t>Thank you!</a:t>
            </a:r>
            <a:endParaRPr lang="zh-CN" altLang="en-US" sz="4800" dirty="0">
              <a:solidFill>
                <a:srgbClr val="FF0000"/>
              </a:solidFill>
              <a:ea typeface="宋体" pitchFamily="2" charset="-122"/>
            </a:endParaRPr>
          </a:p>
        </p:txBody>
      </p:sp>
      <p:pic>
        <p:nvPicPr>
          <p:cNvPr id="60419" name="Picture 3" descr="(BD]K6]ZP}V)E_]HYJ`O~X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0688" y="2347913"/>
            <a:ext cx="5834062" cy="39703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1341</TotalTime>
  <Words>1258</Words>
  <Application>Microsoft Office PowerPoint</Application>
  <PresentationFormat>全屏显示(4:3)</PresentationFormat>
  <Paragraphs>239</Paragraphs>
  <Slides>29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1" baseType="lpstr">
      <vt:lpstr>Office 主题</vt:lpstr>
      <vt:lpstr>Equation</vt:lpstr>
      <vt:lpstr>幻灯片 1</vt:lpstr>
      <vt:lpstr>Outlines</vt:lpstr>
      <vt:lpstr>A black hole</vt:lpstr>
      <vt:lpstr>Black hole radiation</vt:lpstr>
      <vt:lpstr>Black hole information loss</vt:lpstr>
      <vt:lpstr>Black hole entropy</vt:lpstr>
      <vt:lpstr>Observation</vt:lpstr>
      <vt:lpstr>幻灯片 8</vt:lpstr>
      <vt:lpstr>Holographic principle</vt:lpstr>
      <vt:lpstr>Interior dynamics</vt:lpstr>
      <vt:lpstr>Equilibrium and volume</vt:lpstr>
      <vt:lpstr>Volume of black holes</vt:lpstr>
      <vt:lpstr>Other definition of volume</vt:lpstr>
      <vt:lpstr>Volume of Collapsing black holes</vt:lpstr>
      <vt:lpstr>Maximal slicing</vt:lpstr>
      <vt:lpstr>CR Volume</vt:lpstr>
      <vt:lpstr>Asymptotic static </vt:lpstr>
      <vt:lpstr>Entropy in the volume</vt:lpstr>
      <vt:lpstr>Entropy in the volume</vt:lpstr>
      <vt:lpstr>Entropy in the volume</vt:lpstr>
      <vt:lpstr>幻灯片 21</vt:lpstr>
      <vt:lpstr>Vacuum polarization</vt:lpstr>
      <vt:lpstr>Three kinds of vacuum states</vt:lpstr>
      <vt:lpstr>Hawking radiation</vt:lpstr>
      <vt:lpstr>Physical effect from vacuum polarization</vt:lpstr>
      <vt:lpstr>“New” Thermodynamics </vt:lpstr>
      <vt:lpstr>“New” Thermodynamics</vt:lpstr>
      <vt:lpstr>Summary and discussion</vt:lpstr>
      <vt:lpstr>幻灯片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Entropy in the interior of a black hole and thermodynamics</dc:title>
  <dc:creator>Zhangbc</dc:creator>
  <cp:lastModifiedBy>dell</cp:lastModifiedBy>
  <cp:revision>151</cp:revision>
  <dcterms:created xsi:type="dcterms:W3CDTF">2015-12-22T11:23:06Z</dcterms:created>
  <dcterms:modified xsi:type="dcterms:W3CDTF">2016-02-29T02:52:13Z</dcterms:modified>
</cp:coreProperties>
</file>