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654" r:id="rId2"/>
    <p:sldId id="656" r:id="rId3"/>
    <p:sldId id="647" r:id="rId4"/>
    <p:sldId id="678" r:id="rId5"/>
    <p:sldId id="648" r:id="rId6"/>
    <p:sldId id="641" r:id="rId7"/>
    <p:sldId id="653" r:id="rId8"/>
    <p:sldId id="639" r:id="rId9"/>
    <p:sldId id="657" r:id="rId10"/>
    <p:sldId id="658" r:id="rId11"/>
    <p:sldId id="667" r:id="rId12"/>
    <p:sldId id="668" r:id="rId13"/>
    <p:sldId id="670" r:id="rId14"/>
    <p:sldId id="675" r:id="rId15"/>
    <p:sldId id="563" r:id="rId16"/>
    <p:sldId id="673" r:id="rId17"/>
    <p:sldId id="674" r:id="rId18"/>
    <p:sldId id="564" r:id="rId19"/>
    <p:sldId id="568" r:id="rId20"/>
    <p:sldId id="571" r:id="rId21"/>
    <p:sldId id="572" r:id="rId22"/>
    <p:sldId id="662" r:id="rId23"/>
    <p:sldId id="578" r:id="rId24"/>
    <p:sldId id="582" r:id="rId25"/>
    <p:sldId id="583" r:id="rId26"/>
    <p:sldId id="666" r:id="rId27"/>
    <p:sldId id="665" r:id="rId28"/>
    <p:sldId id="616" r:id="rId29"/>
    <p:sldId id="677" r:id="rId30"/>
    <p:sldId id="617" r:id="rId31"/>
    <p:sldId id="618" r:id="rId32"/>
    <p:sldId id="619" r:id="rId33"/>
    <p:sldId id="597" r:id="rId34"/>
    <p:sldId id="595" r:id="rId35"/>
    <p:sldId id="592" r:id="rId36"/>
    <p:sldId id="566" r:id="rId37"/>
    <p:sldId id="620" r:id="rId38"/>
    <p:sldId id="621" r:id="rId39"/>
    <p:sldId id="623" r:id="rId40"/>
    <p:sldId id="624" r:id="rId41"/>
    <p:sldId id="625" r:id="rId42"/>
    <p:sldId id="636" r:id="rId43"/>
  </p:sldIdLst>
  <p:sldSz cx="9144000" cy="6858000" type="screen4x3"/>
  <p:notesSz cx="6858000" cy="9945688"/>
  <p:defaultTextStyle>
    <a:defPPr>
      <a:defRPr lang="zh-CN"/>
    </a:defPPr>
    <a:lvl1pPr algn="r" rtl="0" fontAlgn="base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r" rtl="0" fontAlgn="base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r" rtl="0" fontAlgn="base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kumimoji="1" sz="20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6pPr>
    <a:lvl7pPr marL="2743200" algn="l" defTabSz="914400" rtl="0" eaLnBrk="1" latinLnBrk="0" hangingPunct="1">
      <a:defRPr kumimoji="1" sz="20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7pPr>
    <a:lvl8pPr marL="3200400" algn="l" defTabSz="914400" rtl="0" eaLnBrk="1" latinLnBrk="0" hangingPunct="1">
      <a:defRPr kumimoji="1" sz="20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8pPr>
    <a:lvl9pPr marL="3657600" algn="l" defTabSz="914400" rtl="0" eaLnBrk="1" latinLnBrk="0" hangingPunct="1">
      <a:defRPr kumimoji="1" sz="20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60093"/>
    <a:srgbClr val="CC00CC"/>
    <a:srgbClr val="008080"/>
    <a:srgbClr val="0000FF"/>
    <a:srgbClr val="0066FF"/>
    <a:srgbClr val="993300"/>
    <a:srgbClr val="FF9900"/>
    <a:srgbClr val="00CC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66" autoAdjust="0"/>
    <p:restoredTop sz="99471" autoAdjust="0"/>
  </p:normalViewPr>
  <p:slideViewPr>
    <p:cSldViewPr>
      <p:cViewPr varScale="1">
        <p:scale>
          <a:sx n="73" d="100"/>
          <a:sy n="73" d="100"/>
        </p:scale>
        <p:origin x="-8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7" Type="http://schemas.openxmlformats.org/officeDocument/2006/relationships/image" Target="../media/image34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7" Type="http://schemas.openxmlformats.org/officeDocument/2006/relationships/image" Target="../media/image41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35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35.wmf"/><Relationship Id="rId6" Type="http://schemas.openxmlformats.org/officeDocument/2006/relationships/image" Target="../media/image43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image" Target="../media/image47.wmf"/><Relationship Id="rId7" Type="http://schemas.openxmlformats.org/officeDocument/2006/relationships/image" Target="../media/image50.wmf"/><Relationship Id="rId2" Type="http://schemas.openxmlformats.org/officeDocument/2006/relationships/image" Target="../media/image46.wmf"/><Relationship Id="rId1" Type="http://schemas.openxmlformats.org/officeDocument/2006/relationships/image" Target="../media/image35.wmf"/><Relationship Id="rId6" Type="http://schemas.openxmlformats.org/officeDocument/2006/relationships/image" Target="../media/image43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3.wmf"/><Relationship Id="rId1" Type="http://schemas.openxmlformats.org/officeDocument/2006/relationships/image" Target="../media/image57.wmf"/><Relationship Id="rId6" Type="http://schemas.openxmlformats.org/officeDocument/2006/relationships/image" Target="../media/image60.wmf"/><Relationship Id="rId5" Type="http://schemas.openxmlformats.org/officeDocument/2006/relationships/image" Target="../media/image52.wmf"/><Relationship Id="rId4" Type="http://schemas.openxmlformats.org/officeDocument/2006/relationships/image" Target="../media/image59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3" Type="http://schemas.openxmlformats.org/officeDocument/2006/relationships/image" Target="../media/image71.wmf"/><Relationship Id="rId7" Type="http://schemas.openxmlformats.org/officeDocument/2006/relationships/image" Target="../media/image81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Relationship Id="rId6" Type="http://schemas.openxmlformats.org/officeDocument/2006/relationships/image" Target="../media/image80.wmf"/><Relationship Id="rId5" Type="http://schemas.openxmlformats.org/officeDocument/2006/relationships/image" Target="../media/image79.wmf"/><Relationship Id="rId4" Type="http://schemas.openxmlformats.org/officeDocument/2006/relationships/image" Target="../media/image78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2" Type="http://schemas.openxmlformats.org/officeDocument/2006/relationships/image" Target="../media/image85.wmf"/><Relationship Id="rId1" Type="http://schemas.openxmlformats.org/officeDocument/2006/relationships/image" Target="../media/image84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9.wmf"/><Relationship Id="rId1" Type="http://schemas.openxmlformats.org/officeDocument/2006/relationships/image" Target="../media/image94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96.wmf"/><Relationship Id="rId1" Type="http://schemas.openxmlformats.org/officeDocument/2006/relationships/image" Target="../media/image95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96.wmf"/><Relationship Id="rId1" Type="http://schemas.openxmlformats.org/officeDocument/2006/relationships/image" Target="../media/image95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8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wmf"/><Relationship Id="rId1" Type="http://schemas.openxmlformats.org/officeDocument/2006/relationships/image" Target="../media/image101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wmf"/><Relationship Id="rId1" Type="http://schemas.openxmlformats.org/officeDocument/2006/relationships/image" Target="../media/image106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wmf"/><Relationship Id="rId2" Type="http://schemas.openxmlformats.org/officeDocument/2006/relationships/image" Target="../media/image112.wmf"/><Relationship Id="rId1" Type="http://schemas.openxmlformats.org/officeDocument/2006/relationships/image" Target="../media/image111.wmf"/><Relationship Id="rId6" Type="http://schemas.openxmlformats.org/officeDocument/2006/relationships/image" Target="../media/image95.wmf"/><Relationship Id="rId5" Type="http://schemas.openxmlformats.org/officeDocument/2006/relationships/image" Target="../media/image115.wmf"/><Relationship Id="rId4" Type="http://schemas.openxmlformats.org/officeDocument/2006/relationships/image" Target="../media/image114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image" Target="../media/image1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71434" cy="49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0" tIns="46645" rIns="93290" bIns="46645" numCol="1" anchor="t" anchorCtr="0" compatLnSpc="1">
            <a:prstTxWarp prst="textNoShape">
              <a:avLst/>
            </a:prstTxWarp>
          </a:bodyPr>
          <a:lstStyle>
            <a:lvl1pPr algn="l" defTabSz="933652">
              <a:defRPr sz="1200"/>
            </a:lvl1pPr>
          </a:lstStyle>
          <a:p>
            <a:endParaRPr lang="en-US" altLang="zh-CN"/>
          </a:p>
        </p:txBody>
      </p:sp>
      <p:sp>
        <p:nvSpPr>
          <p:cNvPr id="19353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566" y="1"/>
            <a:ext cx="2971434" cy="49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0" tIns="46645" rIns="93290" bIns="46645" numCol="1" anchor="t" anchorCtr="0" compatLnSpc="1">
            <a:prstTxWarp prst="textNoShape">
              <a:avLst/>
            </a:prstTxWarp>
          </a:bodyPr>
          <a:lstStyle>
            <a:lvl1pPr defTabSz="933652">
              <a:defRPr sz="1200"/>
            </a:lvl1pPr>
          </a:lstStyle>
          <a:p>
            <a:endParaRPr lang="en-US" altLang="zh-CN"/>
          </a:p>
        </p:txBody>
      </p:sp>
      <p:sp>
        <p:nvSpPr>
          <p:cNvPr id="19354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49089"/>
            <a:ext cx="2971434" cy="49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0" tIns="46645" rIns="93290" bIns="46645" numCol="1" anchor="b" anchorCtr="0" compatLnSpc="1">
            <a:prstTxWarp prst="textNoShape">
              <a:avLst/>
            </a:prstTxWarp>
          </a:bodyPr>
          <a:lstStyle>
            <a:lvl1pPr algn="l" defTabSz="933652">
              <a:defRPr sz="1200"/>
            </a:lvl1pPr>
          </a:lstStyle>
          <a:p>
            <a:endParaRPr lang="en-US" altLang="zh-CN"/>
          </a:p>
        </p:txBody>
      </p:sp>
      <p:sp>
        <p:nvSpPr>
          <p:cNvPr id="19354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566" y="9449089"/>
            <a:ext cx="2971434" cy="49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0" tIns="46645" rIns="93290" bIns="46645" numCol="1" anchor="b" anchorCtr="0" compatLnSpc="1">
            <a:prstTxWarp prst="textNoShape">
              <a:avLst/>
            </a:prstTxWarp>
          </a:bodyPr>
          <a:lstStyle>
            <a:lvl1pPr defTabSz="933652">
              <a:defRPr sz="1200"/>
            </a:lvl1pPr>
          </a:lstStyle>
          <a:p>
            <a:fld id="{68C6E874-DFB3-4A49-BCFE-8F9A8CA5831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71434" cy="49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0" tIns="46645" rIns="93290" bIns="46645" numCol="1" anchor="t" anchorCtr="0" compatLnSpc="1">
            <a:prstTxWarp prst="textNoShape">
              <a:avLst/>
            </a:prstTxWarp>
          </a:bodyPr>
          <a:lstStyle>
            <a:lvl1pPr algn="l" defTabSz="933652">
              <a:defRPr sz="1200"/>
            </a:lvl1pPr>
          </a:lstStyle>
          <a:p>
            <a:endParaRPr lang="en-US" altLang="zh-CN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566" y="1"/>
            <a:ext cx="2971434" cy="49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0" tIns="46645" rIns="93290" bIns="46645" numCol="1" anchor="t" anchorCtr="0" compatLnSpc="1">
            <a:prstTxWarp prst="textNoShape">
              <a:avLst/>
            </a:prstTxWarp>
          </a:bodyPr>
          <a:lstStyle>
            <a:lvl1pPr defTabSz="933652">
              <a:defRPr sz="1200"/>
            </a:lvl1pPr>
          </a:lstStyle>
          <a:p>
            <a:endParaRPr lang="en-US" altLang="zh-CN"/>
          </a:p>
        </p:txBody>
      </p:sp>
      <p:sp>
        <p:nvSpPr>
          <p:cNvPr id="563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46125"/>
            <a:ext cx="4975225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5138" y="4724550"/>
            <a:ext cx="5027733" cy="4474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0" tIns="46645" rIns="93290" bIns="466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9089"/>
            <a:ext cx="2971434" cy="49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0" tIns="46645" rIns="93290" bIns="46645" numCol="1" anchor="b" anchorCtr="0" compatLnSpc="1">
            <a:prstTxWarp prst="textNoShape">
              <a:avLst/>
            </a:prstTxWarp>
          </a:bodyPr>
          <a:lstStyle>
            <a:lvl1pPr algn="l" defTabSz="933652">
              <a:defRPr sz="1200"/>
            </a:lvl1pPr>
          </a:lstStyle>
          <a:p>
            <a:endParaRPr lang="en-US" altLang="zh-CN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566" y="9449089"/>
            <a:ext cx="2971434" cy="49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0" tIns="46645" rIns="93290" bIns="46645" numCol="1" anchor="b" anchorCtr="0" compatLnSpc="1">
            <a:prstTxWarp prst="textNoShape">
              <a:avLst/>
            </a:prstTxWarp>
          </a:bodyPr>
          <a:lstStyle>
            <a:lvl1pPr defTabSz="933652">
              <a:defRPr sz="1200"/>
            </a:lvl1pPr>
          </a:lstStyle>
          <a:p>
            <a:fld id="{D0B4387F-57BD-4908-A6D3-257DBB6E4369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4563" y="746125"/>
            <a:ext cx="4975225" cy="3732213"/>
          </a:xfrm>
          <a:solidFill>
            <a:srgbClr val="FFFFFF"/>
          </a:solidFill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961" y="4724550"/>
            <a:ext cx="5486085" cy="447453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4563" y="746125"/>
            <a:ext cx="4975225" cy="3732213"/>
          </a:xfrm>
          <a:solidFill>
            <a:srgbClr val="FFFFFF"/>
          </a:solidFill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961" y="4724550"/>
            <a:ext cx="5486085" cy="447453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4563" y="746125"/>
            <a:ext cx="4975225" cy="3732213"/>
          </a:xfrm>
          <a:solidFill>
            <a:srgbClr val="FFFFFF"/>
          </a:solidFill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961" y="4724550"/>
            <a:ext cx="5486085" cy="447453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4563" y="746125"/>
            <a:ext cx="4975225" cy="3732213"/>
          </a:xfrm>
          <a:solidFill>
            <a:srgbClr val="FFFFFF"/>
          </a:solidFill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961" y="4724550"/>
            <a:ext cx="5486085" cy="447453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3FDB0024-0C30-4ABA-A981-89D2542FED36}" type="slidenum">
              <a:rPr lang="en-US" altLang="zh-CN"/>
              <a:pPr/>
              <a:t>11</a:t>
            </a:fld>
            <a:endParaRPr lang="en-US" altLang="zh-CN"/>
          </a:p>
        </p:txBody>
      </p:sp>
      <p:sp>
        <p:nvSpPr>
          <p:cNvPr id="35843" name="Rectangle 6"/>
          <p:cNvSpPr txBox="1">
            <a:spLocks noGrp="1" noChangeArrowheads="1"/>
          </p:cNvSpPr>
          <p:nvPr/>
        </p:nvSpPr>
        <p:spPr bwMode="auto">
          <a:xfrm>
            <a:off x="1" y="9446682"/>
            <a:ext cx="2971800" cy="497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73" tIns="46537" rIns="93073" bIns="46537" anchor="b"/>
          <a:lstStyle/>
          <a:p>
            <a:pPr algn="l" defTabSz="930443"/>
            <a:r>
              <a:rPr kumimoji="0" lang="en-US" altLang="zh-CN" sz="1200" dirty="0">
                <a:latin typeface="Arial" charset="0"/>
              </a:rPr>
              <a:t>Introduction</a:t>
            </a:r>
          </a:p>
        </p:txBody>
      </p:sp>
      <p:sp>
        <p:nvSpPr>
          <p:cNvPr id="35844" name="Rectangle 7"/>
          <p:cNvSpPr txBox="1">
            <a:spLocks noGrp="1" noChangeArrowheads="1"/>
          </p:cNvSpPr>
          <p:nvPr/>
        </p:nvSpPr>
        <p:spPr bwMode="auto">
          <a:xfrm>
            <a:off x="3884615" y="9446682"/>
            <a:ext cx="2971800" cy="497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73" tIns="46537" rIns="93073" bIns="46537" anchor="b"/>
          <a:lstStyle/>
          <a:p>
            <a:pPr defTabSz="930443"/>
            <a:fld id="{9BB6068F-2248-4DB7-84B2-A0D5AB64A686}" type="slidenum">
              <a:rPr kumimoji="0" lang="en-US" altLang="zh-CN" sz="1200">
                <a:latin typeface="Arial" charset="0"/>
              </a:rPr>
              <a:pPr defTabSz="930443"/>
              <a:t>11</a:t>
            </a:fld>
            <a:endParaRPr kumimoji="0" lang="en-US" altLang="zh-CN" sz="1200" dirty="0">
              <a:latin typeface="Arial" charset="0"/>
            </a:endParaRPr>
          </a:p>
        </p:txBody>
      </p:sp>
      <p:sp>
        <p:nvSpPr>
          <p:cNvPr id="358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8213" y="746125"/>
            <a:ext cx="4975225" cy="3730625"/>
          </a:xfrm>
          <a:solidFill>
            <a:srgbClr val="FFFFFF"/>
          </a:solidFill>
          <a:ln/>
        </p:spPr>
      </p:sp>
      <p:sp>
        <p:nvSpPr>
          <p:cNvPr id="358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724204"/>
            <a:ext cx="5486400" cy="447556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243" tIns="46621" rIns="93243" bIns="46621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3FDB0024-0C30-4ABA-A981-89D2542FED36}" type="slidenum">
              <a:rPr lang="en-US" altLang="zh-CN"/>
              <a:pPr/>
              <a:t>12</a:t>
            </a:fld>
            <a:endParaRPr lang="en-US" altLang="zh-CN"/>
          </a:p>
        </p:txBody>
      </p:sp>
      <p:sp>
        <p:nvSpPr>
          <p:cNvPr id="35843" name="Rectangle 6"/>
          <p:cNvSpPr txBox="1">
            <a:spLocks noGrp="1" noChangeArrowheads="1"/>
          </p:cNvSpPr>
          <p:nvPr/>
        </p:nvSpPr>
        <p:spPr bwMode="auto">
          <a:xfrm>
            <a:off x="1" y="9446682"/>
            <a:ext cx="2971800" cy="497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73" tIns="46537" rIns="93073" bIns="46537" anchor="b"/>
          <a:lstStyle/>
          <a:p>
            <a:pPr algn="l" defTabSz="930443"/>
            <a:r>
              <a:rPr kumimoji="0" lang="en-US" altLang="zh-CN" sz="1200" dirty="0">
                <a:latin typeface="Arial" charset="0"/>
              </a:rPr>
              <a:t>Introduction</a:t>
            </a:r>
          </a:p>
        </p:txBody>
      </p:sp>
      <p:sp>
        <p:nvSpPr>
          <p:cNvPr id="35844" name="Rectangle 7"/>
          <p:cNvSpPr txBox="1">
            <a:spLocks noGrp="1" noChangeArrowheads="1"/>
          </p:cNvSpPr>
          <p:nvPr/>
        </p:nvSpPr>
        <p:spPr bwMode="auto">
          <a:xfrm>
            <a:off x="3884615" y="9446682"/>
            <a:ext cx="2971800" cy="497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73" tIns="46537" rIns="93073" bIns="46537" anchor="b"/>
          <a:lstStyle/>
          <a:p>
            <a:pPr defTabSz="930443"/>
            <a:fld id="{9BB6068F-2248-4DB7-84B2-A0D5AB64A686}" type="slidenum">
              <a:rPr kumimoji="0" lang="en-US" altLang="zh-CN" sz="1200">
                <a:latin typeface="Arial" charset="0"/>
              </a:rPr>
              <a:pPr defTabSz="930443"/>
              <a:t>12</a:t>
            </a:fld>
            <a:endParaRPr kumimoji="0" lang="en-US" altLang="zh-CN" sz="1200" dirty="0">
              <a:latin typeface="Arial" charset="0"/>
            </a:endParaRPr>
          </a:p>
        </p:txBody>
      </p:sp>
      <p:sp>
        <p:nvSpPr>
          <p:cNvPr id="358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8213" y="746125"/>
            <a:ext cx="4975225" cy="3730625"/>
          </a:xfrm>
          <a:solidFill>
            <a:srgbClr val="FFFFFF"/>
          </a:solidFill>
          <a:ln/>
        </p:spPr>
      </p:sp>
      <p:sp>
        <p:nvSpPr>
          <p:cNvPr id="358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724204"/>
            <a:ext cx="5486400" cy="447556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243" tIns="46621" rIns="93243" bIns="46621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3FDB0024-0C30-4ABA-A981-89D2542FED36}" type="slidenum">
              <a:rPr lang="en-US" altLang="zh-CN"/>
              <a:pPr/>
              <a:t>13</a:t>
            </a:fld>
            <a:endParaRPr lang="en-US" altLang="zh-CN"/>
          </a:p>
        </p:txBody>
      </p:sp>
      <p:sp>
        <p:nvSpPr>
          <p:cNvPr id="35843" name="Rectangle 6"/>
          <p:cNvSpPr txBox="1">
            <a:spLocks noGrp="1" noChangeArrowheads="1"/>
          </p:cNvSpPr>
          <p:nvPr/>
        </p:nvSpPr>
        <p:spPr bwMode="auto">
          <a:xfrm>
            <a:off x="1" y="9446682"/>
            <a:ext cx="2971800" cy="497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73" tIns="46537" rIns="93073" bIns="46537" anchor="b"/>
          <a:lstStyle/>
          <a:p>
            <a:pPr algn="l" defTabSz="930443"/>
            <a:r>
              <a:rPr kumimoji="0" lang="en-US" altLang="zh-CN" sz="1200" dirty="0">
                <a:latin typeface="Arial" charset="0"/>
              </a:rPr>
              <a:t>Introduction</a:t>
            </a:r>
          </a:p>
        </p:txBody>
      </p:sp>
      <p:sp>
        <p:nvSpPr>
          <p:cNvPr id="35844" name="Rectangle 7"/>
          <p:cNvSpPr txBox="1">
            <a:spLocks noGrp="1" noChangeArrowheads="1"/>
          </p:cNvSpPr>
          <p:nvPr/>
        </p:nvSpPr>
        <p:spPr bwMode="auto">
          <a:xfrm>
            <a:off x="3884615" y="9446682"/>
            <a:ext cx="2971800" cy="497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73" tIns="46537" rIns="93073" bIns="46537" anchor="b"/>
          <a:lstStyle/>
          <a:p>
            <a:pPr defTabSz="930443"/>
            <a:fld id="{9BB6068F-2248-4DB7-84B2-A0D5AB64A686}" type="slidenum">
              <a:rPr kumimoji="0" lang="en-US" altLang="zh-CN" sz="1200">
                <a:latin typeface="Arial" charset="0"/>
              </a:rPr>
              <a:pPr defTabSz="930443"/>
              <a:t>13</a:t>
            </a:fld>
            <a:endParaRPr kumimoji="0" lang="en-US" altLang="zh-CN" sz="1200" dirty="0">
              <a:latin typeface="Arial" charset="0"/>
            </a:endParaRPr>
          </a:p>
        </p:txBody>
      </p:sp>
      <p:sp>
        <p:nvSpPr>
          <p:cNvPr id="358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8213" y="746125"/>
            <a:ext cx="4975225" cy="3730625"/>
          </a:xfrm>
          <a:solidFill>
            <a:srgbClr val="FFFFFF"/>
          </a:solidFill>
          <a:ln/>
        </p:spPr>
      </p:sp>
      <p:sp>
        <p:nvSpPr>
          <p:cNvPr id="358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724204"/>
            <a:ext cx="5486400" cy="447556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243" tIns="46621" rIns="93243" bIns="46621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3FDB0024-0C30-4ABA-A981-89D2542FED36}" type="slidenum">
              <a:rPr lang="en-US" altLang="zh-CN"/>
              <a:pPr/>
              <a:t>14</a:t>
            </a:fld>
            <a:endParaRPr lang="en-US" altLang="zh-CN"/>
          </a:p>
        </p:txBody>
      </p:sp>
      <p:sp>
        <p:nvSpPr>
          <p:cNvPr id="35843" name="Rectangle 6"/>
          <p:cNvSpPr txBox="1">
            <a:spLocks noGrp="1" noChangeArrowheads="1"/>
          </p:cNvSpPr>
          <p:nvPr/>
        </p:nvSpPr>
        <p:spPr bwMode="auto">
          <a:xfrm>
            <a:off x="1" y="9446682"/>
            <a:ext cx="2971800" cy="497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73" tIns="46537" rIns="93073" bIns="46537" anchor="b"/>
          <a:lstStyle/>
          <a:p>
            <a:pPr algn="l" defTabSz="930443"/>
            <a:r>
              <a:rPr kumimoji="0" lang="en-US" altLang="zh-CN" sz="1200" dirty="0">
                <a:latin typeface="Arial" charset="0"/>
              </a:rPr>
              <a:t>Introduction</a:t>
            </a:r>
          </a:p>
        </p:txBody>
      </p:sp>
      <p:sp>
        <p:nvSpPr>
          <p:cNvPr id="35844" name="Rectangle 7"/>
          <p:cNvSpPr txBox="1">
            <a:spLocks noGrp="1" noChangeArrowheads="1"/>
          </p:cNvSpPr>
          <p:nvPr/>
        </p:nvSpPr>
        <p:spPr bwMode="auto">
          <a:xfrm>
            <a:off x="3884615" y="9446682"/>
            <a:ext cx="2971800" cy="497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73" tIns="46537" rIns="93073" bIns="46537" anchor="b"/>
          <a:lstStyle/>
          <a:p>
            <a:pPr defTabSz="930443"/>
            <a:fld id="{9BB6068F-2248-4DB7-84B2-A0D5AB64A686}" type="slidenum">
              <a:rPr kumimoji="0" lang="en-US" altLang="zh-CN" sz="1200">
                <a:latin typeface="Arial" charset="0"/>
              </a:rPr>
              <a:pPr defTabSz="930443"/>
              <a:t>14</a:t>
            </a:fld>
            <a:endParaRPr kumimoji="0" lang="en-US" altLang="zh-CN" sz="1200" dirty="0">
              <a:latin typeface="Arial" charset="0"/>
            </a:endParaRPr>
          </a:p>
        </p:txBody>
      </p:sp>
      <p:sp>
        <p:nvSpPr>
          <p:cNvPr id="358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8213" y="746125"/>
            <a:ext cx="4975225" cy="3730625"/>
          </a:xfrm>
          <a:solidFill>
            <a:srgbClr val="FFFFFF"/>
          </a:solidFill>
          <a:ln/>
        </p:spPr>
      </p:sp>
      <p:sp>
        <p:nvSpPr>
          <p:cNvPr id="358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724204"/>
            <a:ext cx="5486400" cy="447556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243" tIns="46621" rIns="93243" bIns="46621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7738" y="746125"/>
            <a:ext cx="4975225" cy="37306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724205"/>
            <a:ext cx="5486400" cy="44755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382" tIns="46191" rIns="92382" bIns="46191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7738" y="746125"/>
            <a:ext cx="4975225" cy="37306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724204"/>
            <a:ext cx="5486400" cy="44755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394" tIns="46197" rIns="92394" bIns="46197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7738" y="746125"/>
            <a:ext cx="4975225" cy="37306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724204"/>
            <a:ext cx="5486400" cy="44755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394" tIns="46197" rIns="92394" bIns="46197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9325" y="744538"/>
            <a:ext cx="4975225" cy="3732212"/>
          </a:xfrm>
          <a:solidFill>
            <a:srgbClr val="FFFFFF"/>
          </a:solidFill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724522"/>
            <a:ext cx="5486400" cy="447619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904" tIns="45951" rIns="91904" bIns="45951"/>
          <a:lstStyle/>
          <a:p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9325" y="744538"/>
            <a:ext cx="4975225" cy="3732212"/>
          </a:xfrm>
          <a:solidFill>
            <a:srgbClr val="FFFFFF"/>
          </a:solidFill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724522"/>
            <a:ext cx="5486400" cy="447619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904" tIns="45951" rIns="91904" bIns="45951"/>
          <a:lstStyle/>
          <a:p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73637" cy="3730625"/>
          </a:xfrm>
          <a:solidFill>
            <a:srgbClr val="FFFFFF"/>
          </a:solidFill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724885"/>
            <a:ext cx="5486400" cy="4475221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394" tIns="46197" rIns="92394" bIns="46197"/>
          <a:lstStyle/>
          <a:p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73637" cy="3730625"/>
          </a:xfrm>
          <a:solidFill>
            <a:srgbClr val="FFFFFF"/>
          </a:solidFill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724885"/>
            <a:ext cx="5486400" cy="4475221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394" tIns="46197" rIns="92394" bIns="46197"/>
          <a:lstStyle/>
          <a:p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73637" cy="3730625"/>
          </a:xfrm>
          <a:solidFill>
            <a:srgbClr val="FFFFFF"/>
          </a:solidFill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724885"/>
            <a:ext cx="5486400" cy="4475221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394" tIns="46197" rIns="92394" bIns="46197"/>
          <a:lstStyle/>
          <a:p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6150" y="746125"/>
            <a:ext cx="4975225" cy="3730625"/>
          </a:xfrm>
          <a:solidFill>
            <a:srgbClr val="FFFFFF"/>
          </a:solidFill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424" y="4724973"/>
            <a:ext cx="5485157" cy="4475389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382" tIns="46191" rIns="92382" bIns="46191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73637" cy="3730625"/>
          </a:xfrm>
          <a:solidFill>
            <a:srgbClr val="FFFFFF"/>
          </a:solidFill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724885"/>
            <a:ext cx="5486400" cy="4475221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394" tIns="46197" rIns="92394" bIns="46197"/>
          <a:lstStyle/>
          <a:p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44563" y="742950"/>
            <a:ext cx="4979987" cy="3733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724204"/>
            <a:ext cx="5486400" cy="44755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394" tIns="46197" rIns="92394" bIns="46197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73637" cy="3730625"/>
          </a:xfrm>
          <a:solidFill>
            <a:srgbClr val="FFFFFF"/>
          </a:solidFill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724885"/>
            <a:ext cx="5486400" cy="4475221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394" tIns="46197" rIns="92394" bIns="46197"/>
          <a:lstStyle/>
          <a:p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5B0841-21C4-42A5-8FFD-1A1ED8796B51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83319C-099A-452C-A4AA-53F1985A434B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E998B3-D3ED-4FC1-8E28-FF13DE39F81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BE2636-4187-4483-843D-2C2EAC4C3B24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1AD4D7-D0E4-41FC-8A30-5F3640A6C4EA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252C59-69F4-41F1-B1F2-90FE5B28546D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7F49A7-93C0-4342-A9C9-23BF5F52A7C7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4FA928-FE76-4324-8755-5199E137174F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CD491D-C976-4ED7-B0C3-CBC4056761E5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12201E-31C4-42F0-A915-EC5CA84CD4A5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4F1242-8E94-4BC3-9D27-44D4CF671F59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3A9AB-A3B6-4FC6-91B8-05319890BC98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C17F7C-7AA8-4A1E-BF90-8F895A0EAF78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84934A07-89AB-4B91-AC42-1553F027E209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  <p:sldLayoutId id="2147483649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nl.gov/physics/rhiciiscienc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oleObject" Target="../embeddings/oleObject3.bin"/><Relationship Id="rId7" Type="http://schemas.openxmlformats.org/officeDocument/2006/relationships/image" Target="../media/image26.wmf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5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27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Relationship Id="rId9" Type="http://schemas.openxmlformats.org/officeDocument/2006/relationships/oleObject" Target="../embeddings/oleObject17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9.bin"/><Relationship Id="rId11" Type="http://schemas.openxmlformats.org/officeDocument/2006/relationships/oleObject" Target="../embeddings/oleObject24.bin"/><Relationship Id="rId5" Type="http://schemas.openxmlformats.org/officeDocument/2006/relationships/image" Target="../media/image9.w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18.bin"/><Relationship Id="rId9" Type="http://schemas.openxmlformats.org/officeDocument/2006/relationships/oleObject" Target="../embeddings/oleObject22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25.bin"/><Relationship Id="rId9" Type="http://schemas.openxmlformats.org/officeDocument/2006/relationships/oleObject" Target="../embeddings/oleObject29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9.wmf"/><Relationship Id="rId10" Type="http://schemas.openxmlformats.org/officeDocument/2006/relationships/oleObject" Target="../embeddings/oleObject35.bin"/><Relationship Id="rId4" Type="http://schemas.openxmlformats.org/officeDocument/2006/relationships/oleObject" Target="../embeddings/oleObject30.bin"/><Relationship Id="rId9" Type="http://schemas.openxmlformats.org/officeDocument/2006/relationships/oleObject" Target="../embeddings/oleObject34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38.bin"/><Relationship Id="rId12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7.bin"/><Relationship Id="rId11" Type="http://schemas.openxmlformats.org/officeDocument/2006/relationships/oleObject" Target="../embeddings/oleObject42.bin"/><Relationship Id="rId5" Type="http://schemas.openxmlformats.org/officeDocument/2006/relationships/image" Target="../media/image9.wmf"/><Relationship Id="rId10" Type="http://schemas.openxmlformats.org/officeDocument/2006/relationships/oleObject" Target="../embeddings/oleObject41.bin"/><Relationship Id="rId4" Type="http://schemas.openxmlformats.org/officeDocument/2006/relationships/oleObject" Target="../embeddings/oleObject36.bin"/><Relationship Id="rId9" Type="http://schemas.openxmlformats.org/officeDocument/2006/relationships/oleObject" Target="../embeddings/oleObject40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5.png"/><Relationship Id="rId5" Type="http://schemas.openxmlformats.org/officeDocument/2006/relationships/oleObject" Target="../embeddings/oleObject45.bin"/><Relationship Id="rId4" Type="http://schemas.openxmlformats.org/officeDocument/2006/relationships/oleObject" Target="../embeddings/oleObject4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8.bin"/><Relationship Id="rId5" Type="http://schemas.openxmlformats.org/officeDocument/2006/relationships/oleObject" Target="../embeddings/oleObject47.bin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5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50.bin"/><Relationship Id="rId5" Type="http://schemas.openxmlformats.org/officeDocument/2006/relationships/oleObject" Target="../embeddings/oleObject49.bin"/><Relationship Id="rId10" Type="http://schemas.openxmlformats.org/officeDocument/2006/relationships/oleObject" Target="../embeddings/oleObject54.bin"/><Relationship Id="rId4" Type="http://schemas.openxmlformats.org/officeDocument/2006/relationships/image" Target="../media/image56.png"/><Relationship Id="rId9" Type="http://schemas.openxmlformats.org/officeDocument/2006/relationships/oleObject" Target="../embeddings/oleObject53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5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56.bin"/><Relationship Id="rId5" Type="http://schemas.openxmlformats.org/officeDocument/2006/relationships/oleObject" Target="../embeddings/oleObject55.bin"/><Relationship Id="rId10" Type="http://schemas.openxmlformats.org/officeDocument/2006/relationships/image" Target="../media/image67.jpeg"/><Relationship Id="rId4" Type="http://schemas.openxmlformats.org/officeDocument/2006/relationships/image" Target="../media/image64.png"/><Relationship Id="rId9" Type="http://schemas.openxmlformats.org/officeDocument/2006/relationships/image" Target="../media/image6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58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60.bin"/><Relationship Id="rId5" Type="http://schemas.openxmlformats.org/officeDocument/2006/relationships/image" Target="../media/image74.png"/><Relationship Id="rId4" Type="http://schemas.openxmlformats.org/officeDocument/2006/relationships/oleObject" Target="../embeddings/oleObject59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64.bin"/><Relationship Id="rId12" Type="http://schemas.openxmlformats.org/officeDocument/2006/relationships/oleObject" Target="../embeddings/oleObject6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63.bin"/><Relationship Id="rId11" Type="http://schemas.openxmlformats.org/officeDocument/2006/relationships/oleObject" Target="../embeddings/oleObject68.bin"/><Relationship Id="rId5" Type="http://schemas.openxmlformats.org/officeDocument/2006/relationships/oleObject" Target="../embeddings/oleObject62.bin"/><Relationship Id="rId10" Type="http://schemas.openxmlformats.org/officeDocument/2006/relationships/oleObject" Target="../embeddings/oleObject67.bin"/><Relationship Id="rId4" Type="http://schemas.openxmlformats.org/officeDocument/2006/relationships/image" Target="../media/image83.png"/><Relationship Id="rId9" Type="http://schemas.openxmlformats.org/officeDocument/2006/relationships/oleObject" Target="../embeddings/oleObject66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2.bin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7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70.bin"/><Relationship Id="rId5" Type="http://schemas.openxmlformats.org/officeDocument/2006/relationships/image" Target="../media/image88.png"/><Relationship Id="rId4" Type="http://schemas.openxmlformats.org/officeDocument/2006/relationships/image" Target="../media/image8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oleObject" Target="../embeddings/oleObject7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5.bin"/><Relationship Id="rId3" Type="http://schemas.openxmlformats.org/officeDocument/2006/relationships/image" Target="../media/image90.png"/><Relationship Id="rId7" Type="http://schemas.openxmlformats.org/officeDocument/2006/relationships/image" Target="../media/image9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92.jpeg"/><Relationship Id="rId5" Type="http://schemas.openxmlformats.org/officeDocument/2006/relationships/oleObject" Target="../embeddings/oleObject74.bin"/><Relationship Id="rId4" Type="http://schemas.openxmlformats.org/officeDocument/2006/relationships/image" Target="../media/image9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5" Type="http://schemas.openxmlformats.org/officeDocument/2006/relationships/oleObject" Target="../embeddings/oleObject77.bin"/><Relationship Id="rId4" Type="http://schemas.openxmlformats.org/officeDocument/2006/relationships/oleObject" Target="../embeddings/oleObject76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5" Type="http://schemas.openxmlformats.org/officeDocument/2006/relationships/oleObject" Target="../embeddings/oleObject79.bin"/><Relationship Id="rId4" Type="http://schemas.openxmlformats.org/officeDocument/2006/relationships/oleObject" Target="../embeddings/oleObject78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80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10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7" Type="http://schemas.openxmlformats.org/officeDocument/2006/relationships/oleObject" Target="../embeddings/oleObject8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05.png"/><Relationship Id="rId5" Type="http://schemas.openxmlformats.org/officeDocument/2006/relationships/oleObject" Target="../embeddings/oleObject82.bin"/><Relationship Id="rId4" Type="http://schemas.openxmlformats.org/officeDocument/2006/relationships/image" Target="../media/image10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8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84.bin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0.bin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8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88.bin"/><Relationship Id="rId5" Type="http://schemas.openxmlformats.org/officeDocument/2006/relationships/oleObject" Target="../embeddings/oleObject87.bin"/><Relationship Id="rId4" Type="http://schemas.openxmlformats.org/officeDocument/2006/relationships/oleObject" Target="../embeddings/oleObject86.bin"/><Relationship Id="rId9" Type="http://schemas.openxmlformats.org/officeDocument/2006/relationships/oleObject" Target="../embeddings/oleObject91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93.bin"/><Relationship Id="rId5" Type="http://schemas.openxmlformats.org/officeDocument/2006/relationships/oleObject" Target="../embeddings/oleObject92.bin"/><Relationship Id="rId4" Type="http://schemas.openxmlformats.org/officeDocument/2006/relationships/image" Target="../media/image1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Text Box 13"/>
          <p:cNvSpPr txBox="1">
            <a:spLocks noChangeArrowheads="1"/>
          </p:cNvSpPr>
          <p:nvPr/>
        </p:nvSpPr>
        <p:spPr bwMode="auto">
          <a:xfrm>
            <a:off x="3429000" y="4419600"/>
            <a:ext cx="2438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800" dirty="0">
                <a:solidFill>
                  <a:srgbClr val="CC0000"/>
                </a:solidFill>
                <a:latin typeface="Arial" pitchFamily="34" charset="0"/>
              </a:rPr>
              <a:t>Supported by DOE</a:t>
            </a:r>
          </a:p>
        </p:txBody>
      </p:sp>
      <p:sp>
        <p:nvSpPr>
          <p:cNvPr id="24587" name="Text Box 15"/>
          <p:cNvSpPr txBox="1">
            <a:spLocks noChangeArrowheads="1"/>
          </p:cNvSpPr>
          <p:nvPr/>
        </p:nvSpPr>
        <p:spPr bwMode="auto">
          <a:xfrm>
            <a:off x="7772400" y="6461125"/>
            <a:ext cx="1371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11/22/2011</a:t>
            </a:r>
            <a:endParaRPr lang="en-US" altLang="zh-CN" dirty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27655" name="Text Box 13"/>
          <p:cNvSpPr txBox="1">
            <a:spLocks noChangeArrowheads="1"/>
          </p:cNvSpPr>
          <p:nvPr/>
        </p:nvSpPr>
        <p:spPr bwMode="auto">
          <a:xfrm>
            <a:off x="381000" y="1524000"/>
            <a:ext cx="8382000" cy="584200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smtClean="0">
                <a:solidFill>
                  <a:srgbClr val="C00000"/>
                </a:solidFill>
                <a:ea typeface="Arial Unicode MS" pitchFamily="34" charset="-122"/>
                <a:cs typeface="Arial Unicode MS" pitchFamily="34" charset="-122"/>
              </a:rPr>
              <a:t>QGP viscosity at RHIC and LHC energies </a:t>
            </a:r>
            <a:endParaRPr lang="en-US" sz="3200" b="1" dirty="0">
              <a:solidFill>
                <a:srgbClr val="C00000"/>
              </a:solidFill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 smtClean="0"/>
              <a:t>1</a:t>
            </a:r>
            <a:endParaRPr lang="en-US" altLang="zh-CN" dirty="0"/>
          </a:p>
        </p:txBody>
      </p:sp>
      <p:pic>
        <p:nvPicPr>
          <p:cNvPr id="2766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352800"/>
            <a:ext cx="25717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3048000"/>
            <a:ext cx="2362200" cy="133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63" name="Text Box 8"/>
          <p:cNvSpPr txBox="1">
            <a:spLocks noChangeArrowheads="1"/>
          </p:cNvSpPr>
          <p:nvPr/>
        </p:nvSpPr>
        <p:spPr bwMode="auto">
          <a:xfrm>
            <a:off x="3048000" y="2743200"/>
            <a:ext cx="3505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zh-CN" sz="2400" dirty="0" err="1">
                <a:solidFill>
                  <a:srgbClr val="990099"/>
                </a:solidFill>
                <a:latin typeface="Arial" pitchFamily="34" charset="0"/>
              </a:rPr>
              <a:t>Huichao</a:t>
            </a:r>
            <a:r>
              <a:rPr kumimoji="0" lang="en-US" altLang="zh-CN" sz="2400" dirty="0">
                <a:solidFill>
                  <a:srgbClr val="990099"/>
                </a:solidFill>
                <a:latin typeface="Arial" pitchFamily="34" charset="0"/>
              </a:rPr>
              <a:t> Song </a:t>
            </a:r>
            <a:r>
              <a:rPr kumimoji="0" lang="zh-CN" altLang="en-US" sz="2400" dirty="0">
                <a:solidFill>
                  <a:srgbClr val="990099"/>
                </a:solidFill>
                <a:latin typeface="Arial" pitchFamily="34" charset="0"/>
              </a:rPr>
              <a:t>宋慧超</a:t>
            </a:r>
            <a:endParaRPr kumimoji="0" lang="en-US" altLang="zh-CN" sz="2400" b="1" dirty="0">
              <a:solidFill>
                <a:srgbClr val="990099"/>
              </a:solidFill>
              <a:latin typeface="华文行楷"/>
              <a:ea typeface="华文行楷"/>
              <a:cs typeface="华文行楷"/>
            </a:endParaRP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990600" y="5257800"/>
            <a:ext cx="7162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CN" dirty="0" smtClean="0">
                <a:solidFill>
                  <a:schemeClr val="accent6"/>
                </a:solidFill>
                <a:cs typeface="Arial" pitchFamily="34" charset="0"/>
              </a:rPr>
              <a:t>Seminar</a:t>
            </a:r>
            <a:r>
              <a:rPr kumimoji="0" lang="zh-CN" altLang="en-US" dirty="0" smtClean="0">
                <a:solidFill>
                  <a:schemeClr val="accent6"/>
                </a:solidFill>
                <a:cs typeface="Arial" pitchFamily="34" charset="0"/>
              </a:rPr>
              <a:t> </a:t>
            </a:r>
            <a:r>
              <a:rPr kumimoji="0" lang="en-US" altLang="zh-CN" dirty="0" smtClean="0">
                <a:solidFill>
                  <a:schemeClr val="accent6"/>
                </a:solidFill>
                <a:cs typeface="Arial" pitchFamily="34" charset="0"/>
              </a:rPr>
              <a:t>at the Interdisciplinary Center for Theoretical Study, USTC </a:t>
            </a:r>
            <a:endParaRPr kumimoji="0" lang="en-US" altLang="zh-CN" dirty="0">
              <a:solidFill>
                <a:schemeClr val="accent6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4953000" y="1447800"/>
            <a:ext cx="251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zh-CN" altLang="en-US" sz="2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/>
          <a:p>
            <a:fld id="{1BF3A9AB-A3B6-4FC6-91B8-05319890BC98}" type="slidenum">
              <a:rPr lang="en-US" altLang="zh-CN" sz="1800" b="1" smtClean="0">
                <a:solidFill>
                  <a:srgbClr val="FF0000"/>
                </a:solidFill>
              </a:rPr>
              <a:pPr/>
              <a:t>2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724400" y="2667000"/>
            <a:ext cx="4419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QGP (quark gluon plasma): </a:t>
            </a:r>
            <a:r>
              <a:rPr lang="en-US" u="sng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deconfinement</a:t>
            </a:r>
            <a:r>
              <a:rPr lang="en-US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phase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 QCD matter</a:t>
            </a:r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4114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Rectangle 18"/>
          <p:cNvSpPr/>
          <p:nvPr/>
        </p:nvSpPr>
        <p:spPr>
          <a:xfrm>
            <a:off x="4724400" y="533400"/>
            <a:ext cx="39386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dirty="0" smtClean="0">
                <a:latin typeface="Arial" pitchFamily="34" charset="0"/>
                <a:cs typeface="Arial" pitchFamily="34" charset="0"/>
              </a:rPr>
              <a:t>Quark and Gluons: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confined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in proton and neutrons through strong forces described by QCD</a:t>
            </a:r>
            <a:endParaRPr lang="en-US" dirty="0"/>
          </a:p>
        </p:txBody>
      </p:sp>
      <p:pic>
        <p:nvPicPr>
          <p:cNvPr id="169676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819400"/>
            <a:ext cx="41148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96770" name="Picture 2"/>
          <p:cNvPicPr>
            <a:picLocks noChangeAspect="1" noChangeArrowheads="1"/>
          </p:cNvPicPr>
          <p:nvPr/>
        </p:nvPicPr>
        <p:blipFill>
          <a:blip r:embed="rId4" cstate="print"/>
          <a:srcRect l="3226" t="2433"/>
          <a:stretch>
            <a:fillRect/>
          </a:stretch>
        </p:blipFill>
        <p:spPr bwMode="auto">
          <a:xfrm>
            <a:off x="4572000" y="3352801"/>
            <a:ext cx="4572000" cy="3505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Rectangle 17"/>
          <p:cNvSpPr/>
          <p:nvPr/>
        </p:nvSpPr>
        <p:spPr>
          <a:xfrm>
            <a:off x="4800600" y="3352800"/>
            <a:ext cx="2819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EOS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(lattice QCD)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Oval 19"/>
          <p:cNvSpPr>
            <a:spLocks noChangeArrowheads="1"/>
          </p:cNvSpPr>
          <p:nvPr/>
        </p:nvSpPr>
        <p:spPr bwMode="auto">
          <a:xfrm>
            <a:off x="3886200" y="3276600"/>
            <a:ext cx="1143000" cy="76200"/>
          </a:xfrm>
          <a:prstGeom prst="ellipse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05000" cy="457200"/>
          </a:xfrm>
        </p:spPr>
        <p:txBody>
          <a:bodyPr/>
          <a:lstStyle/>
          <a:p>
            <a:fld id="{1BF3A9AB-A3B6-4FC6-91B8-05319890BC98}" type="slidenum">
              <a:rPr lang="en-US" altLang="zh-CN" sz="1800" b="1" smtClean="0">
                <a:solidFill>
                  <a:srgbClr val="FF0000"/>
                </a:solidFill>
              </a:rPr>
              <a:pPr/>
              <a:t>3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  <p:pic>
        <p:nvPicPr>
          <p:cNvPr id="5" name="Picture 4" descr="critpoint_lar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838200"/>
            <a:ext cx="8229600" cy="6019800"/>
          </a:xfrm>
          <a:prstGeom prst="rect">
            <a:avLst/>
          </a:prstGeom>
        </p:spPr>
      </p:pic>
      <p:pic>
        <p:nvPicPr>
          <p:cNvPr id="9" name="Picture 8" descr="phase-diagram-water.gif"/>
          <p:cNvPicPr>
            <a:picLocks noChangeAspect="1"/>
          </p:cNvPicPr>
          <p:nvPr/>
        </p:nvPicPr>
        <p:blipFill>
          <a:blip r:embed="rId4" cstate="print"/>
          <a:srcRect l="-1003" t="2792" r="34128" b="20418"/>
          <a:stretch>
            <a:fillRect/>
          </a:stretch>
        </p:blipFill>
        <p:spPr>
          <a:xfrm>
            <a:off x="4878004" y="152401"/>
            <a:ext cx="4113595" cy="365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WordArt 5"/>
          <p:cNvSpPr>
            <a:spLocks noChangeArrowheads="1" noChangeShapeType="1" noTextEdit="1"/>
          </p:cNvSpPr>
          <p:nvPr/>
        </p:nvSpPr>
        <p:spPr bwMode="auto">
          <a:xfrm>
            <a:off x="4876800" y="4191000"/>
            <a:ext cx="16764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b="1" kern="1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/>
                <a:cs typeface="Arial"/>
              </a:rPr>
              <a:t>QGP</a:t>
            </a:r>
            <a:endParaRPr lang="zh-CN" altLang="en-US" sz="3600" b="1" kern="1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228600"/>
            <a:ext cx="42105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latin typeface="Arial Black" pitchFamily="34" charset="0"/>
                <a:cs typeface="Arial" pitchFamily="34" charset="0"/>
              </a:rPr>
              <a:t>QCD Phase diagram </a:t>
            </a:r>
            <a:endParaRPr lang="en-US" sz="28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59107" y="152400"/>
            <a:ext cx="3342005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Arial Black" pitchFamily="34" charset="0"/>
                <a:cs typeface="Arial" pitchFamily="34" charset="0"/>
              </a:rPr>
              <a:t>Water: Phase diagram </a:t>
            </a:r>
            <a:endParaRPr lang="en-US" dirty="0"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4953000" y="1447800"/>
            <a:ext cx="251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zh-CN" altLang="en-US" sz="2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/>
          <a:p>
            <a:fld id="{1BF3A9AB-A3B6-4FC6-91B8-05319890BC98}" type="slidenum">
              <a:rPr lang="en-US" altLang="zh-CN" sz="1800" b="1" smtClean="0">
                <a:solidFill>
                  <a:srgbClr val="FF0000"/>
                </a:solidFill>
              </a:rPr>
              <a:pPr/>
              <a:t>4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52400" y="3733800"/>
            <a:ext cx="9220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400" b="1" u="sng" dirty="0" smtClean="0">
                <a:solidFill>
                  <a:srgbClr val="D60093"/>
                </a:solidFill>
                <a:latin typeface="Arial" pitchFamily="34" charset="0"/>
                <a:cs typeface="Arial" pitchFamily="34" charset="0"/>
              </a:rPr>
              <a:t>little bang</a:t>
            </a:r>
            <a:r>
              <a:rPr lang="en-US" sz="2400" b="1" dirty="0" smtClean="0">
                <a:solidFill>
                  <a:srgbClr val="D60093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2400" dirty="0" smtClean="0">
                <a:solidFill>
                  <a:srgbClr val="D60093"/>
                </a:solidFill>
                <a:latin typeface="Arial" pitchFamily="34" charset="0"/>
                <a:cs typeface="Arial" pitchFamily="34" charset="0"/>
              </a:rPr>
              <a:t>the different stage for a relativistic heavy ion collisions</a:t>
            </a:r>
            <a:r>
              <a:rPr lang="en-US" b="1" dirty="0" smtClean="0">
                <a:solidFill>
                  <a:srgbClr val="D60093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en-US" b="1" dirty="0">
              <a:solidFill>
                <a:srgbClr val="D6009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2400" y="381000"/>
            <a:ext cx="784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400" b="1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big bang</a:t>
            </a: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24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the very early history of the universe </a:t>
            </a:r>
            <a:endParaRPr lang="en-US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4"/>
          <p:cNvGrpSpPr/>
          <p:nvPr/>
        </p:nvGrpSpPr>
        <p:grpSpPr>
          <a:xfrm>
            <a:off x="762000" y="1066800"/>
            <a:ext cx="7391400" cy="2009788"/>
            <a:chOff x="2928926" y="2285992"/>
            <a:chExt cx="4429156" cy="1500198"/>
          </a:xfrm>
        </p:grpSpPr>
        <p:pic>
          <p:nvPicPr>
            <p:cNvPr id="30" name="Picture 29" descr="QGP.gif"/>
            <p:cNvPicPr/>
            <p:nvPr/>
          </p:nvPicPr>
          <p:blipFill>
            <a:blip r:embed="rId2" cstate="print"/>
            <a:srcRect r="41864" b="45652"/>
            <a:stretch>
              <a:fillRect/>
            </a:stretch>
          </p:blipFill>
          <p:spPr>
            <a:xfrm>
              <a:off x="2928926" y="2285992"/>
              <a:ext cx="4429156" cy="1500198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3476863" y="2797905"/>
              <a:ext cx="878036" cy="344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rgbClr val="FF0000"/>
                  </a:solidFill>
                </a:rPr>
                <a:t>QGP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307870" y="2741025"/>
              <a:ext cx="1000132" cy="344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/>
                <a:t>  atom</a:t>
              </a:r>
              <a:endParaRPr lang="zh-CN" altLang="en-US" sz="2400" b="1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286380" y="2786058"/>
              <a:ext cx="1143008" cy="3446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rgbClr val="0000FF"/>
                  </a:solidFill>
                </a:rPr>
                <a:t> </a:t>
              </a:r>
              <a:r>
                <a:rPr lang="en-US" altLang="zh-CN" sz="2400" b="1" dirty="0" smtClean="0">
                  <a:solidFill>
                    <a:srgbClr val="008000"/>
                  </a:solidFill>
                </a:rPr>
                <a:t>nuclei</a:t>
              </a:r>
              <a:endParaRPr lang="zh-CN" altLang="en-US" sz="2400" b="1" dirty="0">
                <a:solidFill>
                  <a:srgbClr val="008000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161784" y="2797905"/>
              <a:ext cx="1357322" cy="3446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accent2">
                      <a:lumMod val="75000"/>
                    </a:schemeClr>
                  </a:solidFill>
                </a:rPr>
                <a:t>Hadrons</a:t>
              </a:r>
              <a:r>
                <a:rPr lang="en-US" altLang="zh-CN" sz="2400" b="1" dirty="0" smtClean="0">
                  <a:solidFill>
                    <a:srgbClr val="00CC99"/>
                  </a:solidFill>
                </a:rPr>
                <a:t> </a:t>
              </a:r>
              <a:endParaRPr lang="zh-CN" altLang="en-US" sz="2400" b="1" dirty="0">
                <a:solidFill>
                  <a:srgbClr val="00CC99"/>
                </a:solidFill>
              </a:endParaRPr>
            </a:p>
          </p:txBody>
        </p:sp>
      </p:grpSp>
      <p:grpSp>
        <p:nvGrpSpPr>
          <p:cNvPr id="3" name="Group 18"/>
          <p:cNvGrpSpPr/>
          <p:nvPr/>
        </p:nvGrpSpPr>
        <p:grpSpPr>
          <a:xfrm>
            <a:off x="0" y="4267200"/>
            <a:ext cx="8991600" cy="2209800"/>
            <a:chOff x="0" y="4267200"/>
            <a:chExt cx="8991600" cy="2209800"/>
          </a:xfrm>
        </p:grpSpPr>
        <p:grpSp>
          <p:nvGrpSpPr>
            <p:cNvPr id="4" name="Group 1061"/>
            <p:cNvGrpSpPr>
              <a:grpSpLocks/>
            </p:cNvGrpSpPr>
            <p:nvPr/>
          </p:nvGrpSpPr>
          <p:grpSpPr bwMode="auto">
            <a:xfrm>
              <a:off x="0" y="4267200"/>
              <a:ext cx="8991600" cy="2209800"/>
              <a:chOff x="96" y="528"/>
              <a:chExt cx="5664" cy="1392"/>
            </a:xfrm>
          </p:grpSpPr>
          <p:pic>
            <p:nvPicPr>
              <p:cNvPr id="17" name="Picture 1030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96" y="528"/>
                <a:ext cx="5664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" name="Text Box 1031"/>
              <p:cNvSpPr txBox="1">
                <a:spLocks noChangeArrowheads="1"/>
              </p:cNvSpPr>
              <p:nvPr/>
            </p:nvSpPr>
            <p:spPr bwMode="auto">
              <a:xfrm>
                <a:off x="4848" y="1728"/>
                <a:ext cx="471" cy="19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kumimoji="0" lang="en-US" altLang="zh-CN" sz="1400" dirty="0" err="1">
                    <a:solidFill>
                      <a:srgbClr val="6600CC"/>
                    </a:solidFill>
                    <a:latin typeface="Arial" charset="0"/>
                  </a:rPr>
                  <a:t>S.Bass</a:t>
                </a:r>
                <a:endParaRPr kumimoji="0" lang="en-US" altLang="zh-CN" sz="1400" dirty="0">
                  <a:solidFill>
                    <a:srgbClr val="6600CC"/>
                  </a:solidFill>
                  <a:latin typeface="Arial" charset="0"/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3200400" y="5181600"/>
              <a:ext cx="14652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rgbClr val="FF0000"/>
                  </a:solidFill>
                </a:rPr>
                <a:t>QGP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800600" y="5029200"/>
            <a:ext cx="1465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err="1" smtClean="0">
                <a:solidFill>
                  <a:schemeClr val="accent1">
                    <a:lumMod val="50000"/>
                  </a:schemeClr>
                </a:solidFill>
              </a:rPr>
              <a:t>Hadron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</a:rPr>
              <a:t>Gas</a:t>
            </a:r>
            <a:endParaRPr lang="zh-CN" altLang="en-US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Oval 19"/>
          <p:cNvSpPr>
            <a:spLocks noChangeArrowheads="1"/>
          </p:cNvSpPr>
          <p:nvPr/>
        </p:nvSpPr>
        <p:spPr bwMode="auto">
          <a:xfrm>
            <a:off x="3886200" y="3276600"/>
            <a:ext cx="1143000" cy="76200"/>
          </a:xfrm>
          <a:prstGeom prst="ellipse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77338" cy="719138"/>
          </a:xfrm>
          <a:solidFill>
            <a:srgbClr val="A4BBFA"/>
          </a:solidFill>
        </p:spPr>
        <p:txBody>
          <a:bodyPr/>
          <a:lstStyle/>
          <a:p>
            <a:pPr eaLnBrk="1" hangingPunct="1"/>
            <a:r>
              <a:rPr lang="en-US" altLang="zh-CN" sz="3200" dirty="0" smtClean="0"/>
              <a:t>A brief history of relativistic heavy ion physics  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05000" cy="457200"/>
          </a:xfrm>
        </p:spPr>
        <p:txBody>
          <a:bodyPr/>
          <a:lstStyle/>
          <a:p>
            <a:fld id="{1BF3A9AB-A3B6-4FC6-91B8-05319890BC98}" type="slidenum">
              <a:rPr lang="en-US" altLang="zh-CN" sz="1800" b="1" smtClean="0">
                <a:solidFill>
                  <a:srgbClr val="FF0000"/>
                </a:solidFill>
              </a:rPr>
              <a:pPr/>
              <a:t>5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  <p:pic>
        <p:nvPicPr>
          <p:cNvPr id="17571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75" y="68580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609600" y="1676400"/>
            <a:ext cx="6629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We should investigate.... phenomena by distributing energy of high nucleon density of a relatively large volume”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                                                  ---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T.D.Lee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1000" y="914400"/>
            <a:ext cx="6477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1974: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Workshop on “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BeV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/nucleon collisions of heavy  </a:t>
            </a:r>
          </a:p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          ions”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926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124200"/>
            <a:ext cx="4343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381000" y="3200400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lnSpc>
                <a:spcPct val="200000"/>
              </a:lnSpc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1984: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SPS starts,  (end 2003)</a:t>
            </a:r>
          </a:p>
          <a:p>
            <a:pPr algn="l">
              <a:lnSpc>
                <a:spcPct val="200000"/>
              </a:lnSpc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1986: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AGS stars, (end 2000)</a:t>
            </a:r>
          </a:p>
          <a:p>
            <a:pPr algn="l">
              <a:lnSpc>
                <a:spcPct val="200000"/>
              </a:lnSpc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2000: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RHIC starts </a:t>
            </a:r>
          </a:p>
          <a:p>
            <a:pPr algn="l">
              <a:lnSpc>
                <a:spcPct val="200000"/>
              </a:lnSpc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2010: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LHC starts</a:t>
            </a:r>
          </a:p>
          <a:p>
            <a:pPr algn="l">
              <a:lnSpc>
                <a:spcPct val="200000"/>
              </a:lnSpc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Future: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FAIR &amp; NICA</a:t>
            </a:r>
          </a:p>
          <a:p>
            <a:pPr algn="l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v2-scaling.jpeg"/>
          <p:cNvPicPr>
            <a:picLocks noChangeAspect="1"/>
          </p:cNvPicPr>
          <p:nvPr/>
        </p:nvPicPr>
        <p:blipFill>
          <a:blip r:embed="rId3" cstate="print"/>
          <a:srcRect l="4396" t="56667" r="2824" b="3333"/>
          <a:stretch>
            <a:fillRect/>
          </a:stretch>
        </p:blipFill>
        <p:spPr>
          <a:xfrm>
            <a:off x="838200" y="4038600"/>
            <a:ext cx="7010400" cy="2819400"/>
          </a:xfrm>
          <a:prstGeom prst="rect">
            <a:avLst/>
          </a:prstGeom>
        </p:spPr>
      </p:pic>
      <p:sp>
        <p:nvSpPr>
          <p:cNvPr id="2059" name="Oval 19"/>
          <p:cNvSpPr>
            <a:spLocks noChangeArrowheads="1"/>
          </p:cNvSpPr>
          <p:nvPr/>
        </p:nvSpPr>
        <p:spPr bwMode="auto">
          <a:xfrm>
            <a:off x="3886200" y="3276600"/>
            <a:ext cx="1143000" cy="76200"/>
          </a:xfrm>
          <a:prstGeom prst="ellipse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77338" cy="719138"/>
          </a:xfrm>
          <a:solidFill>
            <a:srgbClr val="A4BBFA"/>
          </a:solidFill>
        </p:spPr>
        <p:txBody>
          <a:bodyPr/>
          <a:lstStyle/>
          <a:p>
            <a:pPr eaLnBrk="1" hangingPunct="1"/>
            <a:r>
              <a:rPr lang="en-US" altLang="zh-CN" sz="4000" dirty="0" smtClean="0"/>
              <a:t>The QGP was discovered 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05000" cy="457200"/>
          </a:xfrm>
        </p:spPr>
        <p:txBody>
          <a:bodyPr/>
          <a:lstStyle/>
          <a:p>
            <a:fld id="{1BF3A9AB-A3B6-4FC6-91B8-05319890BC98}" type="slidenum">
              <a:rPr lang="en-US" altLang="zh-CN" sz="1800" b="1" smtClean="0">
                <a:solidFill>
                  <a:srgbClr val="FF0000"/>
                </a:solidFill>
              </a:rPr>
              <a:pPr/>
              <a:t>6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53200" y="685800"/>
            <a:ext cx="2438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 RHIC (2000--    ) </a:t>
            </a:r>
            <a:endParaRPr lang="en-US" dirty="0"/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152400" y="1066800"/>
            <a:ext cx="4076700" cy="2971800"/>
            <a:chOff x="832" y="336"/>
            <a:chExt cx="4032" cy="2781"/>
          </a:xfrm>
        </p:grpSpPr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 t="56250" r="10184"/>
            <a:stretch>
              <a:fillRect/>
            </a:stretch>
          </p:blipFill>
          <p:spPr bwMode="auto">
            <a:xfrm>
              <a:off x="832" y="336"/>
              <a:ext cx="4032" cy="2781"/>
            </a:xfrm>
            <a:prstGeom prst="rect">
              <a:avLst/>
            </a:prstGeom>
            <a:noFill/>
            <a:ln w="15875" algn="ctr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656" y="2432"/>
              <a:ext cx="1800" cy="242"/>
            </a:xfrm>
            <a:prstGeom prst="rect">
              <a:avLst/>
            </a:prstGeom>
            <a:noFill/>
            <a:ln w="158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zh-CN" altLang="zh-CN" sz="1800">
                <a:solidFill>
                  <a:srgbClr val="800080"/>
                </a:solidFill>
                <a:latin typeface="Times New Roman" pitchFamily="18" charset="0"/>
              </a:endParaRPr>
            </a:p>
          </p:txBody>
        </p:sp>
      </p:grpSp>
      <p:pic>
        <p:nvPicPr>
          <p:cNvPr id="11" name="Picture 14" descr="V2ptma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066800"/>
            <a:ext cx="4572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Oval 19"/>
          <p:cNvSpPr>
            <a:spLocks noChangeArrowheads="1"/>
          </p:cNvSpPr>
          <p:nvPr/>
        </p:nvSpPr>
        <p:spPr bwMode="auto">
          <a:xfrm>
            <a:off x="3886200" y="3276600"/>
            <a:ext cx="1143000" cy="76200"/>
          </a:xfrm>
          <a:prstGeom prst="ellipse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77338" cy="719138"/>
          </a:xfrm>
          <a:solidFill>
            <a:srgbClr val="A4BBFA"/>
          </a:solidFill>
        </p:spPr>
        <p:txBody>
          <a:bodyPr/>
          <a:lstStyle/>
          <a:p>
            <a:pPr eaLnBrk="1" hangingPunct="1"/>
            <a:r>
              <a:rPr lang="en-US" sz="3200" dirty="0" smtClean="0">
                <a:latin typeface="Arial" pitchFamily="34" charset="0"/>
                <a:cs typeface="Arial" pitchFamily="34" charset="0"/>
              </a:rPr>
              <a:t>Future science at the relativistic heavy ion collider</a:t>
            </a:r>
            <a:endParaRPr lang="en-US" altLang="zh-CN" sz="3200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05000" cy="457200"/>
          </a:xfrm>
        </p:spPr>
        <p:txBody>
          <a:bodyPr/>
          <a:lstStyle/>
          <a:p>
            <a:fld id="{1BF3A9AB-A3B6-4FC6-91B8-05319890BC98}" type="slidenum">
              <a:rPr lang="en-US" altLang="zh-CN" sz="1800" b="1" smtClean="0">
                <a:solidFill>
                  <a:srgbClr val="FF0000"/>
                </a:solidFill>
              </a:rPr>
              <a:pPr/>
              <a:t>7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2743200"/>
            <a:ext cx="769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i="1" dirty="0" smtClean="0"/>
              <a:t>-What is the mechanism of the unexpectedly fast thermal equilibrium?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81000" y="3200400"/>
            <a:ext cx="8610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i="1" dirty="0" smtClean="0"/>
              <a:t>-What is the initial temperature and thermal evolution of the produced matter?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81000" y="3657600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i="1" dirty="0" smtClean="0"/>
              <a:t>-What is the energy density and equation of state of the medium?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04800" y="4114800"/>
            <a:ext cx="5562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i="1" dirty="0" smtClean="0">
                <a:solidFill>
                  <a:srgbClr val="FF0000"/>
                </a:solidFill>
              </a:rPr>
              <a:t>  -What is the viscosity of the produced matter?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" y="4572000"/>
            <a:ext cx="8229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i="1" dirty="0" smtClean="0"/>
              <a:t>-Is there direct evidence for </a:t>
            </a:r>
            <a:r>
              <a:rPr lang="en-US" i="1" dirty="0" err="1" smtClean="0"/>
              <a:t>deconfinement</a:t>
            </a:r>
            <a:r>
              <a:rPr lang="en-US" i="1" dirty="0" smtClean="0"/>
              <a:t>, color screening, and a </a:t>
            </a:r>
            <a:r>
              <a:rPr lang="en-US" i="1" dirty="0" err="1" smtClean="0"/>
              <a:t>partonic</a:t>
            </a:r>
            <a:r>
              <a:rPr lang="en-US" i="1" dirty="0" smtClean="0"/>
              <a:t> nature of the hot dense medium? What is the screening length?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57200" y="5334000"/>
            <a:ext cx="44921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i="1" dirty="0" smtClean="0"/>
              <a:t>-Is the </a:t>
            </a:r>
            <a:r>
              <a:rPr lang="en-US" i="1" dirty="0" err="1" smtClean="0"/>
              <a:t>chiral</a:t>
            </a:r>
            <a:r>
              <a:rPr lang="en-US" i="1" dirty="0" smtClean="0"/>
              <a:t> symmetry restored by QCD?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81000" y="5791200"/>
            <a:ext cx="7924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i="1" dirty="0" smtClean="0"/>
              <a:t> -How does the new form of matter </a:t>
            </a:r>
            <a:r>
              <a:rPr lang="en-US" i="1" dirty="0" err="1" smtClean="0"/>
              <a:t>hadronize</a:t>
            </a:r>
            <a:r>
              <a:rPr lang="en-US" i="1" dirty="0" smtClean="0"/>
              <a:t> at the phase transition?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3505200" y="6248400"/>
            <a:ext cx="4876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 smtClean="0">
                <a:solidFill>
                  <a:schemeClr val="tx2">
                    <a:lumMod val="95000"/>
                    <a:lumOff val="5000"/>
                  </a:schemeClr>
                </a:solidFill>
                <a:hlinkClick r:id="rId3"/>
              </a:rPr>
              <a:t>http://www.bnl.gov/physics/rhiciiscience/</a:t>
            </a:r>
            <a:endParaRPr lang="en-US" dirty="0" smtClean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971800" y="1676400"/>
            <a:ext cx="6172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6600"/>
                </a:solidFill>
              </a:rPr>
              <a:t>--The frontiers of nuclear science, a long range plan</a:t>
            </a:r>
            <a:endParaRPr lang="en-US" dirty="0">
              <a:solidFill>
                <a:srgbClr val="0066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52400" y="762000"/>
            <a:ext cx="8991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the next phase … will focus on </a:t>
            </a:r>
            <a:r>
              <a:rPr lang="en-US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detailed investigations of the QGP</a:t>
            </a:r>
            <a:r>
              <a:rPr lang="en-US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“both to </a:t>
            </a:r>
            <a:r>
              <a:rPr lang="en-US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quantify its properties</a:t>
            </a:r>
            <a:r>
              <a:rPr lang="en-US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and to understand precisely how they emerge from the fundamental properties of QCD”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4953000" y="1447800"/>
            <a:ext cx="251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zh-CN" altLang="en-US" sz="2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/>
          <a:p>
            <a:fld id="{1BF3A9AB-A3B6-4FC6-91B8-05319890BC98}" type="slidenum">
              <a:rPr lang="en-US" altLang="zh-CN" sz="1800" b="1" smtClean="0">
                <a:solidFill>
                  <a:srgbClr val="FF0000"/>
                </a:solidFill>
              </a:rPr>
              <a:pPr/>
              <a:t>8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533400" y="1143000"/>
            <a:ext cx="8153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200" dirty="0" smtClean="0">
                <a:solidFill>
                  <a:srgbClr val="CC0000"/>
                </a:solidFill>
                <a:latin typeface="Arial" charset="0"/>
              </a:rPr>
              <a:t>The fluid nature of the QGP  </a:t>
            </a:r>
            <a:r>
              <a:rPr lang="en-US" altLang="zh-CN" sz="3200" dirty="0" smtClean="0">
                <a:latin typeface="Arial" charset="0"/>
              </a:rPr>
              <a:t>&amp;</a:t>
            </a:r>
            <a:r>
              <a:rPr lang="en-US" altLang="zh-CN" sz="3200" dirty="0" smtClean="0">
                <a:solidFill>
                  <a:srgbClr val="CC0000"/>
                </a:solidFill>
                <a:latin typeface="Arial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altLang="zh-CN" sz="3200" dirty="0" smtClean="0">
                <a:solidFill>
                  <a:srgbClr val="CC0000"/>
                </a:solidFill>
                <a:latin typeface="Arial" charset="0"/>
              </a:rPr>
              <a:t>its viscosity </a:t>
            </a:r>
            <a:endParaRPr lang="en-US" altLang="zh-CN" sz="3200" dirty="0">
              <a:solidFill>
                <a:srgbClr val="CC0000"/>
              </a:solidFill>
              <a:latin typeface="Arial" charset="0"/>
            </a:endParaRPr>
          </a:p>
        </p:txBody>
      </p:sp>
      <p:pic>
        <p:nvPicPr>
          <p:cNvPr id="7" name="Picture 37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4267200"/>
            <a:ext cx="3213100" cy="1752600"/>
          </a:xfrm>
          <a:prstGeom prst="rect">
            <a:avLst/>
          </a:prstGeom>
          <a:noFill/>
        </p:spPr>
      </p:pic>
      <p:grpSp>
        <p:nvGrpSpPr>
          <p:cNvPr id="8" name="Group 72"/>
          <p:cNvGrpSpPr>
            <a:grpSpLocks/>
          </p:cNvGrpSpPr>
          <p:nvPr/>
        </p:nvGrpSpPr>
        <p:grpSpPr bwMode="auto">
          <a:xfrm>
            <a:off x="5791200" y="4038600"/>
            <a:ext cx="2438400" cy="2286000"/>
            <a:chOff x="1371600" y="4420394"/>
            <a:chExt cx="2438400" cy="2286000"/>
          </a:xfrm>
        </p:grpSpPr>
        <p:sp>
          <p:nvSpPr>
            <p:cNvPr id="9" name="Oval 8"/>
            <p:cNvSpPr/>
            <p:nvPr/>
          </p:nvSpPr>
          <p:spPr bwMode="auto">
            <a:xfrm>
              <a:off x="1676400" y="4724400"/>
              <a:ext cx="1828800" cy="1676400"/>
            </a:xfrm>
            <a:prstGeom prst="ellipse">
              <a:avLst/>
            </a:prstGeom>
            <a:gradFill flip="none" rotWithShape="1">
              <a:gsLst>
                <a:gs pos="0">
                  <a:srgbClr val="00CC99">
                    <a:shade val="30000"/>
                    <a:satMod val="115000"/>
                  </a:srgbClr>
                </a:gs>
                <a:gs pos="50000">
                  <a:srgbClr val="00CC99">
                    <a:shade val="67500"/>
                    <a:satMod val="115000"/>
                  </a:srgbClr>
                </a:gs>
                <a:gs pos="100000">
                  <a:srgbClr val="00CC99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2400">
                <a:ea typeface="宋体" pitchFamily="2" charset="-122"/>
              </a:endParaRPr>
            </a:p>
          </p:txBody>
        </p:sp>
        <p:grpSp>
          <p:nvGrpSpPr>
            <p:cNvPr id="10" name="Group 71"/>
            <p:cNvGrpSpPr>
              <a:grpSpLocks/>
            </p:cNvGrpSpPr>
            <p:nvPr/>
          </p:nvGrpSpPr>
          <p:grpSpPr bwMode="auto">
            <a:xfrm>
              <a:off x="1371600" y="4420394"/>
              <a:ext cx="2438400" cy="2286000"/>
              <a:chOff x="1371600" y="4420394"/>
              <a:chExt cx="2438400" cy="2286000"/>
            </a:xfrm>
          </p:grpSpPr>
          <p:cxnSp>
            <p:nvCxnSpPr>
              <p:cNvPr id="11" name="Straight Arrow Connector 10"/>
              <p:cNvCxnSpPr/>
              <p:nvPr/>
            </p:nvCxnSpPr>
            <p:spPr bwMode="auto">
              <a:xfrm>
                <a:off x="3200400" y="5561807"/>
                <a:ext cx="609600" cy="3175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 bwMode="auto">
              <a:xfrm rot="10800000">
                <a:off x="1371600" y="5561807"/>
                <a:ext cx="609600" cy="3175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 bwMode="auto">
              <a:xfrm rot="5400000">
                <a:off x="2209800" y="6400007"/>
                <a:ext cx="611187" cy="1588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 bwMode="auto">
              <a:xfrm rot="5400000" flipH="1" flipV="1">
                <a:off x="2287587" y="4723607"/>
                <a:ext cx="608013" cy="1588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 bwMode="auto">
              <a:xfrm rot="5400000" flipH="1" flipV="1">
                <a:off x="3036888" y="4764881"/>
                <a:ext cx="427038" cy="404813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 bwMode="auto">
              <a:xfrm rot="16200000" flipV="1">
                <a:off x="1727994" y="4754563"/>
                <a:ext cx="431800" cy="430212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 bwMode="auto">
              <a:xfrm rot="5400000">
                <a:off x="1727994" y="5940426"/>
                <a:ext cx="431800" cy="430212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 bwMode="auto">
              <a:xfrm rot="16200000" flipH="1">
                <a:off x="3048000" y="5942807"/>
                <a:ext cx="457200" cy="457200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1684481" name="Object 11"/>
          <p:cNvGraphicFramePr>
            <a:graphicFrameLocks noChangeAspect="1"/>
          </p:cNvGraphicFramePr>
          <p:nvPr/>
        </p:nvGraphicFramePr>
        <p:xfrm>
          <a:off x="3124200" y="4953000"/>
          <a:ext cx="419100" cy="569913"/>
        </p:xfrm>
        <a:graphic>
          <a:graphicData uri="http://schemas.openxmlformats.org/presentationml/2006/ole">
            <p:oleObj spid="_x0000_s1684481" name="Equation" r:id="rId4" imgW="139680" imgH="164880" progId="Equation.3">
              <p:embed/>
            </p:oleObj>
          </a:graphicData>
        </a:graphic>
      </p:graphicFrame>
      <p:graphicFrame>
        <p:nvGraphicFramePr>
          <p:cNvPr id="1684482" name="Object 2"/>
          <p:cNvGraphicFramePr>
            <a:graphicFrameLocks noChangeAspect="1"/>
          </p:cNvGraphicFramePr>
          <p:nvPr/>
        </p:nvGraphicFramePr>
        <p:xfrm>
          <a:off x="6781800" y="4800600"/>
          <a:ext cx="457200" cy="701675"/>
        </p:xfrm>
        <a:graphic>
          <a:graphicData uri="http://schemas.openxmlformats.org/presentationml/2006/ole">
            <p:oleObj spid="_x0000_s1684482" name="Equation" r:id="rId5" imgW="152280" imgH="203040" progId="Equation.3">
              <p:embed/>
            </p:oleObj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447800" y="358140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shear viscosity </a:t>
            </a:r>
            <a:endParaRPr lang="zh-CN" altLang="en-US" sz="2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943600" y="3581400"/>
            <a:ext cx="2438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bulk viscosity </a:t>
            </a:r>
            <a:endParaRPr lang="zh-CN" altLang="en-US" sz="2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77338" cy="719138"/>
          </a:xfrm>
          <a:solidFill>
            <a:srgbClr val="A4BBFA"/>
          </a:solidFill>
        </p:spPr>
        <p:txBody>
          <a:bodyPr/>
          <a:lstStyle/>
          <a:p>
            <a:pPr eaLnBrk="1" hangingPunct="1"/>
            <a:r>
              <a:rPr lang="en-US" altLang="zh-CN" sz="3600" smtClean="0"/>
              <a:t>Lower bound for        from quantum mechanics</a:t>
            </a:r>
          </a:p>
        </p:txBody>
      </p:sp>
      <p:sp>
        <p:nvSpPr>
          <p:cNvPr id="4107" name="Text Box 4"/>
          <p:cNvSpPr txBox="1">
            <a:spLocks noChangeArrowheads="1"/>
          </p:cNvSpPr>
          <p:nvPr/>
        </p:nvSpPr>
        <p:spPr bwMode="auto">
          <a:xfrm>
            <a:off x="4953000" y="1447800"/>
            <a:ext cx="251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kumimoji="0" lang="en-US">
              <a:latin typeface="Arial" charset="0"/>
            </a:endParaRPr>
          </a:p>
        </p:txBody>
      </p:sp>
      <p:graphicFrame>
        <p:nvGraphicFramePr>
          <p:cNvPr id="4098" name="Object 25"/>
          <p:cNvGraphicFramePr>
            <a:graphicFrameLocks noChangeAspect="1"/>
          </p:cNvGraphicFramePr>
          <p:nvPr/>
        </p:nvGraphicFramePr>
        <p:xfrm>
          <a:off x="609600" y="3581400"/>
          <a:ext cx="3276600" cy="533400"/>
        </p:xfrm>
        <a:graphic>
          <a:graphicData uri="http://schemas.openxmlformats.org/presentationml/2006/ole">
            <p:oleObj spid="_x0000_s1763330" name="Equation" r:id="rId3" imgW="1396800" imgH="241200" progId="Equation.3">
              <p:embed/>
            </p:oleObj>
          </a:graphicData>
        </a:graphic>
      </p:graphicFrame>
      <p:graphicFrame>
        <p:nvGraphicFramePr>
          <p:cNvPr id="4099" name="Object 28"/>
          <p:cNvGraphicFramePr>
            <a:graphicFrameLocks noChangeAspect="1"/>
          </p:cNvGraphicFramePr>
          <p:nvPr/>
        </p:nvGraphicFramePr>
        <p:xfrm>
          <a:off x="1295400" y="4191000"/>
          <a:ext cx="2460625" cy="809625"/>
        </p:xfrm>
        <a:graphic>
          <a:graphicData uri="http://schemas.openxmlformats.org/presentationml/2006/ole">
            <p:oleObj spid="_x0000_s1763331" name="Equation" r:id="rId4" imgW="876240" imgH="431640" progId="Equation.3">
              <p:embed/>
            </p:oleObj>
          </a:graphicData>
        </a:graphic>
      </p:graphicFrame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457200" y="5715000"/>
            <a:ext cx="4632325" cy="809625"/>
            <a:chOff x="624" y="3717"/>
            <a:chExt cx="2918" cy="510"/>
          </a:xfrm>
        </p:grpSpPr>
        <p:sp>
          <p:nvSpPr>
            <p:cNvPr id="4136" name="Text Box 29"/>
            <p:cNvSpPr txBox="1">
              <a:spLocks noChangeArrowheads="1"/>
            </p:cNvSpPr>
            <p:nvPr/>
          </p:nvSpPr>
          <p:spPr bwMode="auto">
            <a:xfrm>
              <a:off x="624" y="3840"/>
              <a:ext cx="18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kumimoji="0" lang="en-US" altLang="zh-CN">
                  <a:solidFill>
                    <a:srgbClr val="CC0000"/>
                  </a:solidFill>
                  <a:latin typeface="Arial" charset="0"/>
                </a:rPr>
                <a:t> uncertainty principle:</a:t>
              </a:r>
              <a:r>
                <a:rPr kumimoji="0" lang="en-US" altLang="zh-CN">
                  <a:latin typeface="Arial" charset="0"/>
                </a:rPr>
                <a:t> </a:t>
              </a:r>
            </a:p>
          </p:txBody>
        </p:sp>
        <p:graphicFrame>
          <p:nvGraphicFramePr>
            <p:cNvPr id="4105" name="Object 30"/>
            <p:cNvGraphicFramePr>
              <a:graphicFrameLocks noChangeAspect="1"/>
            </p:cNvGraphicFramePr>
            <p:nvPr/>
          </p:nvGraphicFramePr>
          <p:xfrm>
            <a:off x="2688" y="3717"/>
            <a:ext cx="854" cy="510"/>
          </p:xfrm>
          <a:graphic>
            <a:graphicData uri="http://schemas.openxmlformats.org/presentationml/2006/ole">
              <p:oleObj spid="_x0000_s1763337" name="Equation" r:id="rId5" imgW="482400" imgH="431640" progId="Equation.3">
                <p:embed/>
              </p:oleObj>
            </a:graphicData>
          </a:graphic>
        </p:graphicFrame>
        <p:sp>
          <p:nvSpPr>
            <p:cNvPr id="4137" name="AutoShape 34"/>
            <p:cNvSpPr>
              <a:spLocks noChangeArrowheads="1"/>
            </p:cNvSpPr>
            <p:nvPr/>
          </p:nvSpPr>
          <p:spPr bwMode="auto">
            <a:xfrm>
              <a:off x="2256" y="3936"/>
              <a:ext cx="384" cy="96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rgbClr val="FF0000">
                <a:alpha val="50195"/>
              </a:srgbClr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spcBef>
                  <a:spcPct val="50000"/>
                </a:spcBef>
              </a:pPr>
              <a:endParaRPr kumimoji="0" lang="en-US" sz="1800">
                <a:latin typeface="Arial" charset="0"/>
              </a:endParaRPr>
            </a:p>
          </p:txBody>
        </p:sp>
      </p:grpSp>
      <p:sp>
        <p:nvSpPr>
          <p:cNvPr id="4109" name="Line 43"/>
          <p:cNvSpPr>
            <a:spLocks noChangeShapeType="1"/>
          </p:cNvSpPr>
          <p:nvPr/>
        </p:nvSpPr>
        <p:spPr bwMode="auto">
          <a:xfrm>
            <a:off x="8153400" y="2667000"/>
            <a:ext cx="533400" cy="0"/>
          </a:xfrm>
          <a:prstGeom prst="line">
            <a:avLst/>
          </a:prstGeom>
          <a:noFill/>
          <a:ln w="25400">
            <a:noFill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10" name="Line 44"/>
          <p:cNvSpPr>
            <a:spLocks noChangeShapeType="1"/>
          </p:cNvSpPr>
          <p:nvPr/>
        </p:nvSpPr>
        <p:spPr bwMode="auto">
          <a:xfrm>
            <a:off x="8153400" y="2819400"/>
            <a:ext cx="457200" cy="76200"/>
          </a:xfrm>
          <a:prstGeom prst="line">
            <a:avLst/>
          </a:prstGeom>
          <a:noFill/>
          <a:ln w="25400">
            <a:noFill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11" name="Line 45"/>
          <p:cNvSpPr>
            <a:spLocks noChangeShapeType="1"/>
          </p:cNvSpPr>
          <p:nvPr/>
        </p:nvSpPr>
        <p:spPr bwMode="auto">
          <a:xfrm>
            <a:off x="8153400" y="2819400"/>
            <a:ext cx="457200" cy="0"/>
          </a:xfrm>
          <a:prstGeom prst="line">
            <a:avLst/>
          </a:prstGeom>
          <a:noFill/>
          <a:ln w="25400">
            <a:noFill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12" name="Line 46"/>
          <p:cNvSpPr>
            <a:spLocks noChangeShapeType="1"/>
          </p:cNvSpPr>
          <p:nvPr/>
        </p:nvSpPr>
        <p:spPr bwMode="auto">
          <a:xfrm>
            <a:off x="4953000" y="2819400"/>
            <a:ext cx="457200" cy="0"/>
          </a:xfrm>
          <a:prstGeom prst="line">
            <a:avLst/>
          </a:prstGeom>
          <a:noFill/>
          <a:ln w="25400">
            <a:noFill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4100" name="Object 64"/>
          <p:cNvGraphicFramePr>
            <a:graphicFrameLocks noChangeAspect="1"/>
          </p:cNvGraphicFramePr>
          <p:nvPr/>
        </p:nvGraphicFramePr>
        <p:xfrm>
          <a:off x="1752600" y="4953000"/>
          <a:ext cx="3505200" cy="787400"/>
        </p:xfrm>
        <a:graphic>
          <a:graphicData uri="http://schemas.openxmlformats.org/presentationml/2006/ole">
            <p:oleObj spid="_x0000_s1763332" name="Equation" r:id="rId6" imgW="1511280" imgH="457200" progId="Equation.3">
              <p:embed/>
            </p:oleObj>
          </a:graphicData>
        </a:graphic>
      </p:graphicFrame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5695950" y="3352800"/>
            <a:ext cx="3448050" cy="3505200"/>
            <a:chOff x="3588" y="1920"/>
            <a:chExt cx="2172" cy="2208"/>
          </a:xfrm>
        </p:grpSpPr>
        <p:pic>
          <p:nvPicPr>
            <p:cNvPr id="4134" name="Picture 3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600" y="1920"/>
              <a:ext cx="1901" cy="220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  <p:sp>
          <p:nvSpPr>
            <p:cNvPr id="4135" name="Rectangle 65"/>
            <p:cNvSpPr>
              <a:spLocks noChangeArrowheads="1"/>
            </p:cNvSpPr>
            <p:nvPr/>
          </p:nvSpPr>
          <p:spPr bwMode="auto">
            <a:xfrm>
              <a:off x="3588" y="2784"/>
              <a:ext cx="2172" cy="231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0" lang="en-US" altLang="zh-CN" sz="1800">
                  <a:solidFill>
                    <a:srgbClr val="009900"/>
                  </a:solidFill>
                  <a:latin typeface="Arial" charset="0"/>
                </a:rPr>
                <a:t>the ability of momentum transfer</a:t>
              </a:r>
            </a:p>
          </p:txBody>
        </p:sp>
        <p:graphicFrame>
          <p:nvGraphicFramePr>
            <p:cNvPr id="4104" name="Object 68"/>
            <p:cNvGraphicFramePr>
              <a:graphicFrameLocks noChangeAspect="1"/>
            </p:cNvGraphicFramePr>
            <p:nvPr/>
          </p:nvGraphicFramePr>
          <p:xfrm>
            <a:off x="4512" y="2400"/>
            <a:ext cx="270" cy="384"/>
          </p:xfrm>
          <a:graphic>
            <a:graphicData uri="http://schemas.openxmlformats.org/presentationml/2006/ole">
              <p:oleObj spid="_x0000_s1763336" name="Equation" r:id="rId8" imgW="126720" imgH="164880" progId="Equation.3">
                <p:embed/>
              </p:oleObj>
            </a:graphicData>
          </a:graphic>
        </p:graphicFrame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5791200" y="1219200"/>
            <a:ext cx="2971800" cy="1831975"/>
            <a:chOff x="3696" y="528"/>
            <a:chExt cx="1872" cy="1154"/>
          </a:xfrm>
        </p:grpSpPr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3696" y="528"/>
              <a:ext cx="1872" cy="1154"/>
              <a:chOff x="3696" y="432"/>
              <a:chExt cx="1872" cy="1154"/>
            </a:xfrm>
          </p:grpSpPr>
          <p:pic>
            <p:nvPicPr>
              <p:cNvPr id="4123" name="Picture 27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 r="2914" b="18387"/>
              <a:stretch>
                <a:fillRect/>
              </a:stretch>
            </p:blipFill>
            <p:spPr bwMode="auto">
              <a:xfrm>
                <a:off x="3696" y="653"/>
                <a:ext cx="1862" cy="933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</p:pic>
          <p:grpSp>
            <p:nvGrpSpPr>
              <p:cNvPr id="6" name="Group 28"/>
              <p:cNvGrpSpPr>
                <a:grpSpLocks/>
              </p:cNvGrpSpPr>
              <p:nvPr/>
            </p:nvGrpSpPr>
            <p:grpSpPr bwMode="auto">
              <a:xfrm>
                <a:off x="4896" y="432"/>
                <a:ext cx="672" cy="1117"/>
                <a:chOff x="4896" y="432"/>
                <a:chExt cx="672" cy="1117"/>
              </a:xfrm>
            </p:grpSpPr>
            <p:sp>
              <p:nvSpPr>
                <p:cNvPr id="4125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4896" y="576"/>
                  <a:ext cx="0" cy="973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 tIns="0" rIns="54000" bIns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7" name="Group 30"/>
                <p:cNvGrpSpPr>
                  <a:grpSpLocks/>
                </p:cNvGrpSpPr>
                <p:nvPr/>
              </p:nvGrpSpPr>
              <p:grpSpPr bwMode="auto">
                <a:xfrm>
                  <a:off x="4896" y="432"/>
                  <a:ext cx="672" cy="873"/>
                  <a:chOff x="4896" y="432"/>
                  <a:chExt cx="672" cy="873"/>
                </a:xfrm>
              </p:grpSpPr>
              <p:grpSp>
                <p:nvGrpSpPr>
                  <p:cNvPr id="8" name="Group 31"/>
                  <p:cNvGrpSpPr>
                    <a:grpSpLocks/>
                  </p:cNvGrpSpPr>
                  <p:nvPr/>
                </p:nvGrpSpPr>
                <p:grpSpPr bwMode="auto">
                  <a:xfrm>
                    <a:off x="4906" y="902"/>
                    <a:ext cx="452" cy="403"/>
                    <a:chOff x="5076" y="1776"/>
                    <a:chExt cx="283" cy="288"/>
                  </a:xfrm>
                </p:grpSpPr>
                <p:sp>
                  <p:nvSpPr>
                    <p:cNvPr id="4130" name="Line 3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076" y="1776"/>
                      <a:ext cx="283" cy="0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1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 wrap="none" tIns="360000" rIns="54000" bIns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131" name="Line 3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076" y="1872"/>
                      <a:ext cx="236" cy="0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1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 wrap="none" tIns="360000" rIns="54000" bIns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132" name="Line 3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076" y="1968"/>
                      <a:ext cx="188" cy="0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1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 wrap="none" tIns="360000" rIns="54000" bIns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133" name="Line 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076" y="2064"/>
                      <a:ext cx="141" cy="0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1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 wrap="none" tIns="360000" rIns="54000" bIns="0" anchor="ctr"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128" name="Text Box 3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96" y="432"/>
                    <a:ext cx="192" cy="231"/>
                  </a:xfrm>
                  <a:prstGeom prst="rect">
                    <a:avLst/>
                  </a:prstGeom>
                  <a:noFill/>
                  <a:ln w="25400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 eaLnBrk="0" hangingPunct="0">
                      <a:spcBef>
                        <a:spcPct val="50000"/>
                      </a:spcBef>
                    </a:pPr>
                    <a:r>
                      <a:rPr kumimoji="0" lang="en-US" altLang="zh-CN" sz="1800">
                        <a:latin typeface="Arial" charset="0"/>
                      </a:rPr>
                      <a:t>y</a:t>
                    </a:r>
                  </a:p>
                </p:txBody>
              </p:sp>
              <p:sp>
                <p:nvSpPr>
                  <p:cNvPr id="4129" name="Text Box 3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280" y="816"/>
                    <a:ext cx="288" cy="231"/>
                  </a:xfrm>
                  <a:prstGeom prst="rect">
                    <a:avLst/>
                  </a:prstGeom>
                  <a:noFill/>
                  <a:ln w="25400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 eaLnBrk="0" hangingPunct="0">
                      <a:spcBef>
                        <a:spcPct val="50000"/>
                      </a:spcBef>
                    </a:pPr>
                    <a:r>
                      <a:rPr kumimoji="0" lang="en-US" altLang="zh-CN" sz="1800">
                        <a:latin typeface="Arial" charset="0"/>
                      </a:rPr>
                      <a:t>u</a:t>
                    </a:r>
                  </a:p>
                </p:txBody>
              </p:sp>
            </p:grpSp>
          </p:grpSp>
        </p:grpSp>
        <p:sp>
          <p:nvSpPr>
            <p:cNvPr id="4121" name="Text Box 38"/>
            <p:cNvSpPr txBox="1">
              <a:spLocks noChangeArrowheads="1"/>
            </p:cNvSpPr>
            <p:nvPr/>
          </p:nvSpPr>
          <p:spPr bwMode="auto">
            <a:xfrm>
              <a:off x="3888" y="576"/>
              <a:ext cx="384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0" lang="en-US" altLang="zh-CN" sz="2400">
                  <a:latin typeface="Arial" charset="0"/>
                </a:rPr>
                <a:t>F</a:t>
              </a:r>
            </a:p>
          </p:txBody>
        </p:sp>
        <p:sp>
          <p:nvSpPr>
            <p:cNvPr id="4122" name="Line 39"/>
            <p:cNvSpPr>
              <a:spLocks noChangeShapeType="1"/>
            </p:cNvSpPr>
            <p:nvPr/>
          </p:nvSpPr>
          <p:spPr bwMode="auto">
            <a:xfrm>
              <a:off x="4176" y="720"/>
              <a:ext cx="2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4115" name="Text Box 40"/>
          <p:cNvSpPr txBox="1">
            <a:spLocks noChangeArrowheads="1"/>
          </p:cNvSpPr>
          <p:nvPr/>
        </p:nvSpPr>
        <p:spPr bwMode="auto">
          <a:xfrm>
            <a:off x="-152400" y="762000"/>
            <a:ext cx="929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>
                <a:solidFill>
                  <a:srgbClr val="CC0000"/>
                </a:solidFill>
              </a:rPr>
              <a:t>   </a:t>
            </a:r>
            <a:r>
              <a:rPr lang="en-US" altLang="zh-CN" b="1">
                <a:solidFill>
                  <a:srgbClr val="CC0000"/>
                </a:solidFill>
                <a:latin typeface="Arial" charset="0"/>
              </a:rPr>
              <a:t>Quantum mechanics excludes the possibility of an absolutely ideal fluid:</a:t>
            </a:r>
            <a:r>
              <a:rPr lang="en-US" altLang="zh-CN" sz="2400">
                <a:solidFill>
                  <a:srgbClr val="CC0000"/>
                </a:solidFill>
              </a:rPr>
              <a:t> </a:t>
            </a:r>
          </a:p>
        </p:txBody>
      </p:sp>
      <p:sp>
        <p:nvSpPr>
          <p:cNvPr id="4116" name="Text Box 41"/>
          <p:cNvSpPr txBox="1">
            <a:spLocks noChangeArrowheads="1"/>
          </p:cNvSpPr>
          <p:nvPr/>
        </p:nvSpPr>
        <p:spPr bwMode="auto">
          <a:xfrm>
            <a:off x="304800" y="1295400"/>
            <a:ext cx="510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>
                <a:latin typeface="Arial" charset="0"/>
              </a:rPr>
              <a:t>Example: shear viscosity of a dilute gas </a:t>
            </a:r>
          </a:p>
        </p:txBody>
      </p:sp>
      <p:graphicFrame>
        <p:nvGraphicFramePr>
          <p:cNvPr id="4101" name="Object 20"/>
          <p:cNvGraphicFramePr>
            <a:graphicFrameLocks noChangeAspect="1"/>
          </p:cNvGraphicFramePr>
          <p:nvPr/>
        </p:nvGraphicFramePr>
        <p:xfrm>
          <a:off x="838200" y="2133600"/>
          <a:ext cx="1782763" cy="785813"/>
        </p:xfrm>
        <a:graphic>
          <a:graphicData uri="http://schemas.openxmlformats.org/presentationml/2006/ole">
            <p:oleObj spid="_x0000_s1763333" name="Equation" r:id="rId10" imgW="634680" imgH="419040" progId="Equation.3">
              <p:embed/>
            </p:oleObj>
          </a:graphicData>
        </a:graphic>
      </p:graphicFrame>
      <p:grpSp>
        <p:nvGrpSpPr>
          <p:cNvPr id="9" name="Group 67"/>
          <p:cNvGrpSpPr>
            <a:grpSpLocks/>
          </p:cNvGrpSpPr>
          <p:nvPr/>
        </p:nvGrpSpPr>
        <p:grpSpPr bwMode="auto">
          <a:xfrm>
            <a:off x="304800" y="1676400"/>
            <a:ext cx="4114800" cy="385763"/>
            <a:chOff x="288" y="576"/>
            <a:chExt cx="2592" cy="243"/>
          </a:xfrm>
        </p:grpSpPr>
        <p:sp>
          <p:nvSpPr>
            <p:cNvPr id="4119" name="Text Box 19"/>
            <p:cNvSpPr txBox="1">
              <a:spLocks noChangeArrowheads="1"/>
            </p:cNvSpPr>
            <p:nvPr/>
          </p:nvSpPr>
          <p:spPr bwMode="auto">
            <a:xfrm>
              <a:off x="288" y="576"/>
              <a:ext cx="25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kumimoji="0" lang="en-US" altLang="zh-CN" sz="1800">
                  <a:solidFill>
                    <a:srgbClr val="0000CC"/>
                  </a:solidFill>
                  <a:latin typeface="Arial" charset="0"/>
                </a:rPr>
                <a:t>Shear viscosity     - classical definition:</a:t>
              </a:r>
            </a:p>
          </p:txBody>
        </p:sp>
        <p:graphicFrame>
          <p:nvGraphicFramePr>
            <p:cNvPr id="4103" name="Object 66"/>
            <p:cNvGraphicFramePr>
              <a:graphicFrameLocks noChangeAspect="1"/>
            </p:cNvGraphicFramePr>
            <p:nvPr/>
          </p:nvGraphicFramePr>
          <p:xfrm>
            <a:off x="1344" y="624"/>
            <a:ext cx="123" cy="195"/>
          </p:xfrm>
          <a:graphic>
            <a:graphicData uri="http://schemas.openxmlformats.org/presentationml/2006/ole">
              <p:oleObj spid="_x0000_s1763335" name="Equation" r:id="rId11" imgW="126720" imgH="164880" progId="Equation.3">
                <p:embed/>
              </p:oleObj>
            </a:graphicData>
          </a:graphic>
        </p:graphicFrame>
      </p:grpSp>
      <p:sp>
        <p:nvSpPr>
          <p:cNvPr id="4118" name="Text Box 22"/>
          <p:cNvSpPr txBox="1">
            <a:spLocks noChangeArrowheads="1"/>
          </p:cNvSpPr>
          <p:nvPr/>
        </p:nvSpPr>
        <p:spPr bwMode="auto">
          <a:xfrm>
            <a:off x="381000" y="3200400"/>
            <a:ext cx="411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kumimoji="0" lang="en-US" altLang="zh-CN" sz="1800">
                <a:solidFill>
                  <a:srgbClr val="0000CC"/>
                </a:solidFill>
                <a:latin typeface="Arial" charset="0"/>
              </a:rPr>
              <a:t>Shear viscosity - microscopic view:</a:t>
            </a:r>
          </a:p>
        </p:txBody>
      </p:sp>
      <p:graphicFrame>
        <p:nvGraphicFramePr>
          <p:cNvPr id="4102" name="Object 2050"/>
          <p:cNvGraphicFramePr>
            <a:graphicFrameLocks noChangeAspect="1"/>
          </p:cNvGraphicFramePr>
          <p:nvPr/>
        </p:nvGraphicFramePr>
        <p:xfrm>
          <a:off x="3473450" y="90488"/>
          <a:ext cx="685800" cy="617537"/>
        </p:xfrm>
        <a:graphic>
          <a:graphicData uri="http://schemas.openxmlformats.org/presentationml/2006/ole">
            <p:oleObj spid="_x0000_s1763334" name="Equation" r:id="rId12" imgW="29196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77338" cy="719138"/>
          </a:xfrm>
          <a:solidFill>
            <a:srgbClr val="A4BBFA"/>
          </a:solidFill>
        </p:spPr>
        <p:txBody>
          <a:bodyPr/>
          <a:lstStyle/>
          <a:p>
            <a:pPr eaLnBrk="1" hangingPunct="1"/>
            <a:r>
              <a:rPr lang="en-US" altLang="zh-CN" smtClean="0">
                <a:ea typeface="宋体" charset="-122"/>
              </a:rPr>
              <a:t>The QGP shear viscosity</a:t>
            </a:r>
          </a:p>
        </p:txBody>
      </p:sp>
      <p:sp>
        <p:nvSpPr>
          <p:cNvPr id="2058" name="Text Box 3"/>
          <p:cNvSpPr txBox="1">
            <a:spLocks noChangeArrowheads="1"/>
          </p:cNvSpPr>
          <p:nvPr/>
        </p:nvSpPr>
        <p:spPr bwMode="auto">
          <a:xfrm>
            <a:off x="4953000" y="1447800"/>
            <a:ext cx="251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zh-CN" altLang="en-US" sz="2000"/>
          </a:p>
        </p:txBody>
      </p:sp>
      <p:sp>
        <p:nvSpPr>
          <p:cNvPr id="2059" name="Text Box 5"/>
          <p:cNvSpPr txBox="1">
            <a:spLocks noChangeArrowheads="1"/>
          </p:cNvSpPr>
          <p:nvPr/>
        </p:nvSpPr>
        <p:spPr bwMode="auto">
          <a:xfrm>
            <a:off x="228600" y="2133600"/>
            <a:ext cx="3962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/>
            <a:r>
              <a:rPr lang="en-US" altLang="zh-CN" dirty="0">
                <a:solidFill>
                  <a:srgbClr val="0000CC"/>
                </a:solidFill>
              </a:rPr>
              <a:t>-Weakly coupled QCD prediction</a:t>
            </a:r>
            <a:r>
              <a:rPr lang="en-US" altLang="zh-CN" sz="1600" dirty="0">
                <a:solidFill>
                  <a:srgbClr val="0000CC"/>
                </a:solidFill>
              </a:rPr>
              <a:t>:</a:t>
            </a:r>
          </a:p>
        </p:txBody>
      </p:sp>
      <p:graphicFrame>
        <p:nvGraphicFramePr>
          <p:cNvPr id="2050" name="Object 0"/>
          <p:cNvGraphicFramePr>
            <a:graphicFrameLocks noChangeAspect="1"/>
          </p:cNvGraphicFramePr>
          <p:nvPr/>
        </p:nvGraphicFramePr>
        <p:xfrm>
          <a:off x="4481513" y="2727325"/>
          <a:ext cx="941387" cy="473075"/>
        </p:xfrm>
        <a:graphic>
          <a:graphicData uri="http://schemas.openxmlformats.org/presentationml/2006/ole">
            <p:oleObj spid="_x0000_s1764354" name="Equation" r:id="rId3" imgW="495000" imgH="203040" progId="Equation.3">
              <p:embed/>
            </p:oleObj>
          </a:graphicData>
        </a:graphic>
      </p:graphicFrame>
      <p:sp>
        <p:nvSpPr>
          <p:cNvPr id="2060" name="Text Box 20"/>
          <p:cNvSpPr txBox="1">
            <a:spLocks noChangeArrowheads="1"/>
          </p:cNvSpPr>
          <p:nvPr/>
        </p:nvSpPr>
        <p:spPr bwMode="auto">
          <a:xfrm>
            <a:off x="5334000" y="2133600"/>
            <a:ext cx="3352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1600">
                <a:solidFill>
                  <a:srgbClr val="990099"/>
                </a:solidFill>
              </a:rPr>
              <a:t>P.Arnold,G.Moore,&amp;Y.Yaffe,  00,03</a:t>
            </a:r>
          </a:p>
        </p:txBody>
      </p:sp>
      <p:grpSp>
        <p:nvGrpSpPr>
          <p:cNvPr id="2" name="Group 58"/>
          <p:cNvGrpSpPr>
            <a:grpSpLocks/>
          </p:cNvGrpSpPr>
          <p:nvPr/>
        </p:nvGrpSpPr>
        <p:grpSpPr bwMode="auto">
          <a:xfrm>
            <a:off x="152400" y="3886200"/>
            <a:ext cx="5867400" cy="671513"/>
            <a:chOff x="96" y="2496"/>
            <a:chExt cx="3696" cy="423"/>
          </a:xfrm>
        </p:grpSpPr>
        <p:sp>
          <p:nvSpPr>
            <p:cNvPr id="2079" name="Text Box 6"/>
            <p:cNvSpPr txBox="1">
              <a:spLocks noChangeArrowheads="1"/>
            </p:cNvSpPr>
            <p:nvPr/>
          </p:nvSpPr>
          <p:spPr bwMode="auto">
            <a:xfrm>
              <a:off x="96" y="2496"/>
              <a:ext cx="26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>
                  <a:solidFill>
                    <a:srgbClr val="0000CC"/>
                  </a:solidFill>
                </a:rPr>
                <a:t>-Strongly coupled AdS/CFT prediction:</a:t>
              </a:r>
            </a:p>
          </p:txBody>
        </p:sp>
        <p:sp>
          <p:nvSpPr>
            <p:cNvPr id="2080" name="Text Box 31"/>
            <p:cNvSpPr txBox="1">
              <a:spLocks noChangeArrowheads="1"/>
            </p:cNvSpPr>
            <p:nvPr/>
          </p:nvSpPr>
          <p:spPr bwMode="auto">
            <a:xfrm>
              <a:off x="192" y="2688"/>
              <a:ext cx="36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altLang="zh-CN"/>
                <a:t>AdS/CFT correspondence: gauge/gravity duality </a:t>
              </a:r>
            </a:p>
          </p:txBody>
        </p:sp>
      </p:grpSp>
      <p:grpSp>
        <p:nvGrpSpPr>
          <p:cNvPr id="3" name="Group 56"/>
          <p:cNvGrpSpPr>
            <a:grpSpLocks/>
          </p:cNvGrpSpPr>
          <p:nvPr/>
        </p:nvGrpSpPr>
        <p:grpSpPr bwMode="auto">
          <a:xfrm>
            <a:off x="304800" y="4648200"/>
            <a:ext cx="8296275" cy="693738"/>
            <a:chOff x="144" y="3168"/>
            <a:chExt cx="5226" cy="437"/>
          </a:xfrm>
        </p:grpSpPr>
        <p:grpSp>
          <p:nvGrpSpPr>
            <p:cNvPr id="4" name="Group 54"/>
            <p:cNvGrpSpPr>
              <a:grpSpLocks/>
            </p:cNvGrpSpPr>
            <p:nvPr/>
          </p:nvGrpSpPr>
          <p:grpSpPr bwMode="auto">
            <a:xfrm>
              <a:off x="144" y="3168"/>
              <a:ext cx="4656" cy="231"/>
              <a:chOff x="144" y="3168"/>
              <a:chExt cx="4656" cy="231"/>
            </a:xfrm>
          </p:grpSpPr>
          <p:sp>
            <p:nvSpPr>
              <p:cNvPr id="2077" name="Text Box 37"/>
              <p:cNvSpPr txBox="1">
                <a:spLocks noChangeArrowheads="1"/>
              </p:cNvSpPr>
              <p:nvPr/>
            </p:nvSpPr>
            <p:spPr bwMode="auto">
              <a:xfrm>
                <a:off x="144" y="3168"/>
                <a:ext cx="465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/>
                <a:r>
                  <a:rPr lang="zh-CN" altLang="en-US">
                    <a:solidFill>
                      <a:srgbClr val="009900"/>
                    </a:solidFill>
                  </a:rPr>
                  <a:t>4</a:t>
                </a:r>
                <a:r>
                  <a:rPr lang="en-US" altLang="zh-CN">
                    <a:solidFill>
                      <a:srgbClr val="009900"/>
                    </a:solidFill>
                  </a:rPr>
                  <a:t>d gauge theory at strong coupling</a:t>
                </a:r>
                <a:r>
                  <a:rPr lang="en-US" altLang="zh-CN"/>
                  <a:t>           </a:t>
                </a:r>
                <a:r>
                  <a:rPr lang="en-US" altLang="zh-CN">
                    <a:solidFill>
                      <a:srgbClr val="993300"/>
                    </a:solidFill>
                  </a:rPr>
                  <a:t>5d gravity at weak coupling</a:t>
                </a:r>
                <a:r>
                  <a:rPr lang="en-US" altLang="zh-CN"/>
                  <a:t> </a:t>
                </a:r>
              </a:p>
            </p:txBody>
          </p:sp>
          <p:sp>
            <p:nvSpPr>
              <p:cNvPr id="2078" name="AutoShape 42"/>
              <p:cNvSpPr>
                <a:spLocks noChangeArrowheads="1"/>
              </p:cNvSpPr>
              <p:nvPr/>
            </p:nvSpPr>
            <p:spPr bwMode="auto">
              <a:xfrm>
                <a:off x="2448" y="3264"/>
                <a:ext cx="384" cy="73"/>
              </a:xfrm>
              <a:prstGeom prst="leftRightArrow">
                <a:avLst>
                  <a:gd name="adj1" fmla="val 50000"/>
                  <a:gd name="adj2" fmla="val 105205"/>
                </a:avLst>
              </a:prstGeom>
              <a:gradFill rotWithShape="0">
                <a:gsLst>
                  <a:gs pos="0">
                    <a:srgbClr val="009900"/>
                  </a:gs>
                  <a:gs pos="100000">
                    <a:srgbClr val="993300"/>
                  </a:gs>
                </a:gsLst>
                <a:lin ang="0" scaled="1"/>
              </a:gradFill>
              <a:ln w="254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5" name="Group 55"/>
            <p:cNvGrpSpPr>
              <a:grpSpLocks/>
            </p:cNvGrpSpPr>
            <p:nvPr/>
          </p:nvGrpSpPr>
          <p:grpSpPr bwMode="auto">
            <a:xfrm>
              <a:off x="1680" y="3360"/>
              <a:ext cx="3690" cy="245"/>
              <a:chOff x="1680" y="3360"/>
              <a:chExt cx="3690" cy="245"/>
            </a:xfrm>
          </p:grpSpPr>
          <p:sp>
            <p:nvSpPr>
              <p:cNvPr id="2074" name="Text Box 36"/>
              <p:cNvSpPr txBox="1">
                <a:spLocks noChangeArrowheads="1"/>
              </p:cNvSpPr>
              <p:nvPr/>
            </p:nvSpPr>
            <p:spPr bwMode="auto">
              <a:xfrm>
                <a:off x="1680" y="3360"/>
                <a:ext cx="81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/>
                <a:r>
                  <a:rPr lang="en-US" altLang="zh-CN">
                    <a:solidFill>
                      <a:srgbClr val="009900"/>
                    </a:solidFill>
                  </a:rPr>
                  <a:t>N=4 SYM</a:t>
                </a:r>
              </a:p>
            </p:txBody>
          </p:sp>
          <p:graphicFrame>
            <p:nvGraphicFramePr>
              <p:cNvPr id="2056" name="Object 6"/>
              <p:cNvGraphicFramePr>
                <a:graphicFrameLocks noChangeAspect="1"/>
              </p:cNvGraphicFramePr>
              <p:nvPr/>
            </p:nvGraphicFramePr>
            <p:xfrm>
              <a:off x="4800" y="3360"/>
              <a:ext cx="570" cy="245"/>
            </p:xfrm>
            <a:graphic>
              <a:graphicData uri="http://schemas.openxmlformats.org/presentationml/2006/ole">
                <p:oleObj spid="_x0000_s1764360" name="Equation" r:id="rId4" imgW="622080" imgH="241200" progId="Equation.3">
                  <p:embed/>
                </p:oleObj>
              </a:graphicData>
            </a:graphic>
          </p:graphicFrame>
          <p:sp>
            <p:nvSpPr>
              <p:cNvPr id="2075" name="Rectangle 39"/>
              <p:cNvSpPr>
                <a:spLocks noChangeArrowheads="1"/>
              </p:cNvSpPr>
              <p:nvPr/>
            </p:nvSpPr>
            <p:spPr bwMode="auto">
              <a:xfrm>
                <a:off x="2784" y="3360"/>
                <a:ext cx="204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zh-CN">
                    <a:solidFill>
                      <a:srgbClr val="993300"/>
                    </a:solidFill>
                  </a:rPr>
                  <a:t>Type IIB superstring theory on</a:t>
                </a:r>
                <a:endParaRPr lang="zh-CN" altLang="en-US">
                  <a:solidFill>
                    <a:srgbClr val="993300"/>
                  </a:solidFill>
                </a:endParaRPr>
              </a:p>
            </p:txBody>
          </p:sp>
          <p:sp>
            <p:nvSpPr>
              <p:cNvPr id="2076" name="AutoShape 44"/>
              <p:cNvSpPr>
                <a:spLocks noChangeArrowheads="1"/>
              </p:cNvSpPr>
              <p:nvPr/>
            </p:nvSpPr>
            <p:spPr bwMode="auto">
              <a:xfrm>
                <a:off x="2448" y="3432"/>
                <a:ext cx="370" cy="73"/>
              </a:xfrm>
              <a:prstGeom prst="leftRightArrow">
                <a:avLst>
                  <a:gd name="adj1" fmla="val 50000"/>
                  <a:gd name="adj2" fmla="val 101370"/>
                </a:avLst>
              </a:prstGeom>
              <a:gradFill rotWithShape="0">
                <a:gsLst>
                  <a:gs pos="0">
                    <a:srgbClr val="009900"/>
                  </a:gs>
                  <a:gs pos="100000">
                    <a:srgbClr val="993300"/>
                  </a:gs>
                </a:gsLst>
                <a:lin ang="0" scaled="1"/>
              </a:gradFill>
              <a:ln w="254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Group 57"/>
          <p:cNvGrpSpPr>
            <a:grpSpLocks/>
          </p:cNvGrpSpPr>
          <p:nvPr/>
        </p:nvGrpSpPr>
        <p:grpSpPr bwMode="auto">
          <a:xfrm>
            <a:off x="2819400" y="5334000"/>
            <a:ext cx="6324600" cy="671513"/>
            <a:chOff x="1776" y="3600"/>
            <a:chExt cx="3984" cy="423"/>
          </a:xfrm>
        </p:grpSpPr>
        <p:sp>
          <p:nvSpPr>
            <p:cNvPr id="2070" name="Rectangle 17"/>
            <p:cNvSpPr>
              <a:spLocks noChangeArrowheads="1"/>
            </p:cNvSpPr>
            <p:nvPr/>
          </p:nvSpPr>
          <p:spPr bwMode="auto">
            <a:xfrm>
              <a:off x="4032" y="3648"/>
              <a:ext cx="124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1600">
                  <a:solidFill>
                    <a:srgbClr val="990099"/>
                  </a:solidFill>
                </a:rPr>
                <a:t>D.T. Son, et,al. 05</a:t>
              </a:r>
              <a:endParaRPr lang="zh-CN" altLang="en-US" sz="1600">
                <a:solidFill>
                  <a:srgbClr val="990099"/>
                </a:solidFill>
              </a:endParaRPr>
            </a:p>
          </p:txBody>
        </p:sp>
        <p:graphicFrame>
          <p:nvGraphicFramePr>
            <p:cNvPr id="2055" name="Object 5"/>
            <p:cNvGraphicFramePr>
              <a:graphicFrameLocks noChangeAspect="1"/>
            </p:cNvGraphicFramePr>
            <p:nvPr/>
          </p:nvGraphicFramePr>
          <p:xfrm>
            <a:off x="1776" y="3600"/>
            <a:ext cx="1680" cy="334"/>
          </p:xfrm>
          <a:graphic>
            <a:graphicData uri="http://schemas.openxmlformats.org/presentationml/2006/ole">
              <p:oleObj spid="_x0000_s1764359" name="Equation" r:id="rId5" imgW="1168200" imgH="203040" progId="Equation.3">
                <p:embed/>
              </p:oleObj>
            </a:graphicData>
          </a:graphic>
        </p:graphicFrame>
        <p:sp>
          <p:nvSpPr>
            <p:cNvPr id="2071" name="Text Box 45"/>
            <p:cNvSpPr txBox="1">
              <a:spLocks noChangeArrowheads="1"/>
            </p:cNvSpPr>
            <p:nvPr/>
          </p:nvSpPr>
          <p:spPr bwMode="auto">
            <a:xfrm>
              <a:off x="3888" y="3792"/>
              <a:ext cx="18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altLang="zh-CN">
                  <a:solidFill>
                    <a:srgbClr val="0000CC"/>
                  </a:solidFill>
                </a:rPr>
                <a:t>(not  related to real QCD)</a:t>
              </a:r>
            </a:p>
          </p:txBody>
        </p:sp>
      </p:grpSp>
      <p:sp>
        <p:nvSpPr>
          <p:cNvPr id="2065" name="Text Box 46"/>
          <p:cNvSpPr txBox="1">
            <a:spLocks noChangeArrowheads="1"/>
          </p:cNvSpPr>
          <p:nvPr/>
        </p:nvSpPr>
        <p:spPr bwMode="auto">
          <a:xfrm>
            <a:off x="228600" y="838200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zh-CN"/>
              <a:t>Kubo formula:</a:t>
            </a:r>
          </a:p>
        </p:txBody>
      </p:sp>
      <p:graphicFrame>
        <p:nvGraphicFramePr>
          <p:cNvPr id="2051" name="Object 1"/>
          <p:cNvGraphicFramePr>
            <a:graphicFrameLocks noChangeAspect="1"/>
          </p:cNvGraphicFramePr>
          <p:nvPr/>
        </p:nvGraphicFramePr>
        <p:xfrm>
          <a:off x="3962400" y="2057400"/>
          <a:ext cx="1049338" cy="452438"/>
        </p:xfrm>
        <a:graphic>
          <a:graphicData uri="http://schemas.openxmlformats.org/presentationml/2006/ole">
            <p:oleObj spid="_x0000_s1764355" name="Equation" r:id="rId6" imgW="685800" imgH="241200" progId="Equation.3">
              <p:embed/>
            </p:oleObj>
          </a:graphicData>
        </a:graphic>
      </p:graphicFrame>
      <p:sp>
        <p:nvSpPr>
          <p:cNvPr id="2066" name="Text Box 48"/>
          <p:cNvSpPr txBox="1">
            <a:spLocks noChangeArrowheads="1"/>
          </p:cNvSpPr>
          <p:nvPr/>
        </p:nvSpPr>
        <p:spPr bwMode="auto">
          <a:xfrm>
            <a:off x="228600" y="1447800"/>
            <a:ext cx="6553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zh-CN"/>
              <a:t>Kinetic theory:</a:t>
            </a:r>
          </a:p>
        </p:txBody>
      </p:sp>
      <p:graphicFrame>
        <p:nvGraphicFramePr>
          <p:cNvPr id="2052" name="Object 2"/>
          <p:cNvGraphicFramePr>
            <a:graphicFrameLocks noChangeAspect="1"/>
          </p:cNvGraphicFramePr>
          <p:nvPr/>
        </p:nvGraphicFramePr>
        <p:xfrm>
          <a:off x="1905000" y="685800"/>
          <a:ext cx="3498850" cy="661988"/>
        </p:xfrm>
        <a:graphic>
          <a:graphicData uri="http://schemas.openxmlformats.org/presentationml/2006/ole">
            <p:oleObj spid="_x0000_s1764356" name="Equation" r:id="rId7" imgW="2286000" imgH="393480" progId="Equation.3">
              <p:embed/>
            </p:oleObj>
          </a:graphicData>
        </a:graphic>
      </p:graphicFrame>
      <p:graphicFrame>
        <p:nvGraphicFramePr>
          <p:cNvPr id="2053" name="Object 3"/>
          <p:cNvGraphicFramePr>
            <a:graphicFrameLocks noChangeAspect="1"/>
          </p:cNvGraphicFramePr>
          <p:nvPr/>
        </p:nvGraphicFramePr>
        <p:xfrm>
          <a:off x="1447800" y="2438400"/>
          <a:ext cx="1787525" cy="857250"/>
        </p:xfrm>
        <a:graphic>
          <a:graphicData uri="http://schemas.openxmlformats.org/presentationml/2006/ole">
            <p:oleObj spid="_x0000_s1764357" name="Equation" r:id="rId8" imgW="1168200" imgH="457200" progId="Equation.3">
              <p:embed/>
            </p:oleObj>
          </a:graphicData>
        </a:graphic>
      </p:graphicFrame>
      <p:sp>
        <p:nvSpPr>
          <p:cNvPr id="2067" name="Rectangle 52"/>
          <p:cNvSpPr>
            <a:spLocks noChangeArrowheads="1"/>
          </p:cNvSpPr>
          <p:nvPr/>
        </p:nvSpPr>
        <p:spPr bwMode="auto">
          <a:xfrm>
            <a:off x="228600" y="2057400"/>
            <a:ext cx="8534400" cy="1295400"/>
          </a:xfrm>
          <a:prstGeom prst="rect">
            <a:avLst/>
          </a:prstGeom>
          <a:noFill/>
          <a:ln w="25400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68" name="Rectangle 59"/>
          <p:cNvSpPr>
            <a:spLocks noChangeArrowheads="1"/>
          </p:cNvSpPr>
          <p:nvPr/>
        </p:nvSpPr>
        <p:spPr bwMode="auto">
          <a:xfrm>
            <a:off x="228600" y="3810000"/>
            <a:ext cx="8610600" cy="2209800"/>
          </a:xfrm>
          <a:prstGeom prst="rect">
            <a:avLst/>
          </a:prstGeom>
          <a:noFill/>
          <a:ln w="254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69" name="Text Box 60"/>
          <p:cNvSpPr txBox="1">
            <a:spLocks noChangeArrowheads="1"/>
          </p:cNvSpPr>
          <p:nvPr/>
        </p:nvSpPr>
        <p:spPr bwMode="auto">
          <a:xfrm>
            <a:off x="228600" y="6172200"/>
            <a:ext cx="8915400" cy="3365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600" b="1" dirty="0">
                <a:solidFill>
                  <a:srgbClr val="0000CC"/>
                </a:solidFill>
              </a:rPr>
              <a:t>To extract the QGP viscosity from experimental data, we need viscous hydrodynamics</a:t>
            </a:r>
          </a:p>
        </p:txBody>
      </p:sp>
      <p:graphicFrame>
        <p:nvGraphicFramePr>
          <p:cNvPr id="2054" name="Object 4"/>
          <p:cNvGraphicFramePr>
            <a:graphicFrameLocks noChangeAspect="1"/>
          </p:cNvGraphicFramePr>
          <p:nvPr/>
        </p:nvGraphicFramePr>
        <p:xfrm>
          <a:off x="1981200" y="1295400"/>
          <a:ext cx="4114800" cy="738188"/>
        </p:xfrm>
        <a:graphic>
          <a:graphicData uri="http://schemas.openxmlformats.org/presentationml/2006/ole">
            <p:oleObj spid="_x0000_s1764358" name="Equation" r:id="rId9" imgW="227304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 bwMode="auto">
          <a:xfrm>
            <a:off x="533400" y="4953000"/>
            <a:ext cx="30480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059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77338" cy="719138"/>
          </a:xfrm>
          <a:solidFill>
            <a:srgbClr val="A4BBFA"/>
          </a:solidFill>
        </p:spPr>
        <p:txBody>
          <a:bodyPr/>
          <a:lstStyle/>
          <a:p>
            <a:pPr eaLnBrk="1" hangingPunct="1"/>
            <a:r>
              <a:rPr lang="en-US" altLang="zh-CN" sz="4000" dirty="0" smtClean="0"/>
              <a:t>Ideal hydrodynamics </a:t>
            </a:r>
          </a:p>
        </p:txBody>
      </p:sp>
      <p:graphicFrame>
        <p:nvGraphicFramePr>
          <p:cNvPr id="86016" name="Object 2048"/>
          <p:cNvGraphicFramePr>
            <a:graphicFrameLocks noChangeAspect="1"/>
          </p:cNvGraphicFramePr>
          <p:nvPr>
            <p:ph sz="quarter" idx="4294967295"/>
          </p:nvPr>
        </p:nvGraphicFramePr>
        <p:xfrm>
          <a:off x="685800" y="3352800"/>
          <a:ext cx="1676400" cy="419100"/>
        </p:xfrm>
        <a:graphic>
          <a:graphicData uri="http://schemas.openxmlformats.org/presentationml/2006/ole">
            <p:oleObj spid="_x0000_s1848322" name="Equation" r:id="rId4" imgW="876240" imgH="253800" progId="Equation.3">
              <p:embed/>
            </p:oleObj>
          </a:graphicData>
        </a:graphic>
      </p:graphicFrame>
      <p:pic>
        <p:nvPicPr>
          <p:cNvPr id="2060" name="Picture 103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762000"/>
            <a:ext cx="8991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1" name="Text Box 1032"/>
          <p:cNvSpPr txBox="1">
            <a:spLocks noChangeArrowheads="1"/>
          </p:cNvSpPr>
          <p:nvPr/>
        </p:nvSpPr>
        <p:spPr bwMode="auto">
          <a:xfrm>
            <a:off x="8229600" y="2514600"/>
            <a:ext cx="74771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zh-CN" sz="1400">
                <a:solidFill>
                  <a:srgbClr val="6600CC"/>
                </a:solidFill>
                <a:latin typeface="Arial" charset="0"/>
              </a:rPr>
              <a:t>S.Bass</a:t>
            </a:r>
          </a:p>
        </p:txBody>
      </p:sp>
      <p:sp>
        <p:nvSpPr>
          <p:cNvPr id="2062" name="Text Box 1034"/>
          <p:cNvSpPr txBox="1">
            <a:spLocks noChangeArrowheads="1"/>
          </p:cNvSpPr>
          <p:nvPr/>
        </p:nvSpPr>
        <p:spPr bwMode="auto">
          <a:xfrm>
            <a:off x="228600" y="2895600"/>
            <a:ext cx="2438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altLang="zh-CN" sz="2000" dirty="0">
                <a:latin typeface="Arial" charset="0"/>
              </a:rPr>
              <a:t>Conservation laws:</a:t>
            </a:r>
          </a:p>
        </p:txBody>
      </p:sp>
      <p:sp>
        <p:nvSpPr>
          <p:cNvPr id="2063" name="Oval 1035"/>
          <p:cNvSpPr>
            <a:spLocks noChangeArrowheads="1"/>
          </p:cNvSpPr>
          <p:nvPr/>
        </p:nvSpPr>
        <p:spPr bwMode="auto">
          <a:xfrm>
            <a:off x="2971800" y="990600"/>
            <a:ext cx="3200400" cy="22860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sp>
        <p:nvSpPr>
          <p:cNvPr id="2064" name="Oval 1036"/>
          <p:cNvSpPr>
            <a:spLocks noChangeArrowheads="1"/>
          </p:cNvSpPr>
          <p:nvPr/>
        </p:nvSpPr>
        <p:spPr bwMode="auto">
          <a:xfrm>
            <a:off x="3124200" y="1143000"/>
            <a:ext cx="2819400" cy="1600200"/>
          </a:xfrm>
          <a:prstGeom prst="ellipse">
            <a:avLst/>
          </a:prstGeom>
          <a:noFill/>
          <a:ln w="19050">
            <a:solidFill>
              <a:srgbClr val="FFCC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sp>
        <p:nvSpPr>
          <p:cNvPr id="2065" name="WordArt 1037"/>
          <p:cNvSpPr>
            <a:spLocks noChangeArrowheads="1" noChangeShapeType="1" noTextEdit="1"/>
          </p:cNvSpPr>
          <p:nvPr/>
        </p:nvSpPr>
        <p:spPr bwMode="auto">
          <a:xfrm>
            <a:off x="4191000" y="1676400"/>
            <a:ext cx="14478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hydro</a:t>
            </a:r>
            <a:endParaRPr lang="zh-CN" altLang="en-US" sz="3600" kern="1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2066" name="Rectangle 1040"/>
          <p:cNvSpPr>
            <a:spLocks noChangeArrowheads="1"/>
          </p:cNvSpPr>
          <p:nvPr/>
        </p:nvSpPr>
        <p:spPr bwMode="auto">
          <a:xfrm>
            <a:off x="1447800" y="5943600"/>
            <a:ext cx="762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graphicFrame>
        <p:nvGraphicFramePr>
          <p:cNvPr id="86017" name="Object 2049"/>
          <p:cNvGraphicFramePr>
            <a:graphicFrameLocks noChangeAspect="1"/>
          </p:cNvGraphicFramePr>
          <p:nvPr/>
        </p:nvGraphicFramePr>
        <p:xfrm>
          <a:off x="4572000" y="3352800"/>
          <a:ext cx="3551237" cy="396875"/>
        </p:xfrm>
        <a:graphic>
          <a:graphicData uri="http://schemas.openxmlformats.org/presentationml/2006/ole">
            <p:oleObj spid="_x0000_s1848323" name="Equation" r:id="rId6" imgW="1625400" imgH="228600" progId="Equation.3">
              <p:embed/>
            </p:oleObj>
          </a:graphicData>
        </a:graphic>
      </p:graphicFrame>
      <p:sp>
        <p:nvSpPr>
          <p:cNvPr id="2070" name="Text Box 1072"/>
          <p:cNvSpPr txBox="1">
            <a:spLocks noChangeArrowheads="1"/>
          </p:cNvSpPr>
          <p:nvPr/>
        </p:nvSpPr>
        <p:spPr bwMode="auto">
          <a:xfrm>
            <a:off x="9051925" y="45942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sp>
        <p:nvSpPr>
          <p:cNvPr id="2071" name="AutoShape 1074"/>
          <p:cNvSpPr>
            <a:spLocks noChangeArrowheads="1"/>
          </p:cNvSpPr>
          <p:nvPr/>
        </p:nvSpPr>
        <p:spPr bwMode="auto">
          <a:xfrm>
            <a:off x="7086600" y="4343400"/>
            <a:ext cx="1828800" cy="304800"/>
          </a:xfrm>
          <a:prstGeom prst="bracketPair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sp>
        <p:nvSpPr>
          <p:cNvPr id="2072" name="AutoShape 1075"/>
          <p:cNvSpPr>
            <a:spLocks noChangeArrowheads="1"/>
          </p:cNvSpPr>
          <p:nvPr/>
        </p:nvSpPr>
        <p:spPr bwMode="auto">
          <a:xfrm>
            <a:off x="7162800" y="4343400"/>
            <a:ext cx="1828800" cy="304800"/>
          </a:xfrm>
          <a:prstGeom prst="bracketPair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sp>
        <p:nvSpPr>
          <p:cNvPr id="45" name="Rectangle 1106"/>
          <p:cNvSpPr>
            <a:spLocks noChangeArrowheads="1"/>
          </p:cNvSpPr>
          <p:nvPr/>
        </p:nvSpPr>
        <p:spPr bwMode="auto">
          <a:xfrm>
            <a:off x="152400" y="2895600"/>
            <a:ext cx="8839200" cy="3810000"/>
          </a:xfrm>
          <a:prstGeom prst="rect">
            <a:avLst/>
          </a:prstGeom>
          <a:noFill/>
          <a:ln w="5715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572000" y="3810000"/>
            <a:ext cx="36600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ideal hydro:   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local equilibrium </a:t>
            </a:r>
            <a:endParaRPr lang="zh-CN" altLang="en-US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1" name="Object 2057"/>
          <p:cNvGraphicFramePr>
            <a:graphicFrameLocks noChangeAspect="1"/>
          </p:cNvGraphicFramePr>
          <p:nvPr/>
        </p:nvGraphicFramePr>
        <p:xfrm>
          <a:off x="2362200" y="4953000"/>
          <a:ext cx="1122363" cy="400050"/>
        </p:xfrm>
        <a:graphic>
          <a:graphicData uri="http://schemas.openxmlformats.org/presentationml/2006/ole">
            <p:oleObj spid="_x0000_s1848324" name="Equation" r:id="rId7" imgW="583920" imgH="203040" progId="Equation.3">
              <p:embed/>
            </p:oleObj>
          </a:graphicData>
        </a:graphic>
      </p:graphicFrame>
      <p:sp>
        <p:nvSpPr>
          <p:cNvPr id="32" name="Text Box 1042"/>
          <p:cNvSpPr txBox="1">
            <a:spLocks noChangeArrowheads="1"/>
          </p:cNvSpPr>
          <p:nvPr/>
        </p:nvSpPr>
        <p:spPr bwMode="auto">
          <a:xfrm>
            <a:off x="533400" y="4953000"/>
            <a:ext cx="32004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0" lang="en-US" altLang="zh-CN" sz="2000" dirty="0">
                <a:latin typeface="Arial" charset="0"/>
              </a:rPr>
              <a:t>Input:  “EOS</a:t>
            </a:r>
            <a:r>
              <a:rPr kumimoji="0" lang="en-US" altLang="zh-CN" sz="2000" dirty="0" smtClean="0">
                <a:latin typeface="Arial" charset="0"/>
              </a:rPr>
              <a:t>”</a:t>
            </a:r>
            <a:endParaRPr kumimoji="0" lang="en-US" altLang="zh-CN" sz="2000" dirty="0">
              <a:latin typeface="Arial" charset="0"/>
            </a:endParaRPr>
          </a:p>
        </p:txBody>
      </p:sp>
      <p:graphicFrame>
        <p:nvGraphicFramePr>
          <p:cNvPr id="1281043" name="Object 19"/>
          <p:cNvGraphicFramePr>
            <a:graphicFrameLocks noChangeAspect="1"/>
          </p:cNvGraphicFramePr>
          <p:nvPr/>
        </p:nvGraphicFramePr>
        <p:xfrm>
          <a:off x="3657600" y="4953000"/>
          <a:ext cx="1563688" cy="420687"/>
        </p:xfrm>
        <a:graphic>
          <a:graphicData uri="http://schemas.openxmlformats.org/presentationml/2006/ole">
            <p:oleObj spid="_x0000_s1848325" name="Equation" r:id="rId8" imgW="736560" imgH="241200" progId="Equation.3">
              <p:embed/>
            </p:oleObj>
          </a:graphicData>
        </a:graphic>
      </p:graphicFrame>
      <p:sp>
        <p:nvSpPr>
          <p:cNvPr id="26" name="Rectangle 25"/>
          <p:cNvSpPr/>
          <p:nvPr/>
        </p:nvSpPr>
        <p:spPr>
          <a:xfrm>
            <a:off x="381000" y="4114800"/>
            <a:ext cx="25099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kumimoji="0" lang="en-US" altLang="zh-CN" dirty="0" smtClean="0">
                <a:latin typeface="Arial" charset="0"/>
              </a:rPr>
              <a:t>- 4 equations </a:t>
            </a:r>
            <a:endParaRPr lang="zh-CN" altLang="en-US" dirty="0"/>
          </a:p>
        </p:txBody>
      </p:sp>
      <p:sp>
        <p:nvSpPr>
          <p:cNvPr id="27" name="Rectangle 26"/>
          <p:cNvSpPr/>
          <p:nvPr/>
        </p:nvSpPr>
        <p:spPr>
          <a:xfrm>
            <a:off x="381000" y="4495800"/>
            <a:ext cx="17091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kumimoji="0" lang="en-US" altLang="zh-CN" dirty="0" smtClean="0">
                <a:latin typeface="Arial" charset="0"/>
              </a:rPr>
              <a:t>- 5 unknowns</a:t>
            </a:r>
            <a:endParaRPr lang="zh-CN" altLang="en-US" dirty="0"/>
          </a:p>
        </p:txBody>
      </p:sp>
      <p:graphicFrame>
        <p:nvGraphicFramePr>
          <p:cNvPr id="28" name="Object 10"/>
          <p:cNvGraphicFramePr>
            <a:graphicFrameLocks noChangeAspect="1"/>
          </p:cNvGraphicFramePr>
          <p:nvPr/>
        </p:nvGraphicFramePr>
        <p:xfrm>
          <a:off x="2133600" y="4572000"/>
          <a:ext cx="381000" cy="339709"/>
        </p:xfrm>
        <a:graphic>
          <a:graphicData uri="http://schemas.openxmlformats.org/presentationml/2006/ole">
            <p:oleObj spid="_x0000_s1848326" name="Equation" r:id="rId9" imgW="152280" imgH="164880" progId="Equation.3">
              <p:embed/>
            </p:oleObj>
          </a:graphicData>
        </a:graphic>
      </p:graphicFrame>
      <p:graphicFrame>
        <p:nvGraphicFramePr>
          <p:cNvPr id="29" name="Object 11"/>
          <p:cNvGraphicFramePr>
            <a:graphicFrameLocks noChangeAspect="1"/>
          </p:cNvGraphicFramePr>
          <p:nvPr/>
        </p:nvGraphicFramePr>
        <p:xfrm>
          <a:off x="3048000" y="4525244"/>
          <a:ext cx="762000" cy="400769"/>
        </p:xfrm>
        <a:graphic>
          <a:graphicData uri="http://schemas.openxmlformats.org/presentationml/2006/ole">
            <p:oleObj spid="_x0000_s1848327" name="Equation" r:id="rId10" imgW="317160" imgH="203040" progId="Equation.3">
              <p:embed/>
            </p:oleObj>
          </a:graphicData>
        </a:graphic>
      </p:graphicFrame>
      <p:graphicFrame>
        <p:nvGraphicFramePr>
          <p:cNvPr id="33" name="Object 12"/>
          <p:cNvGraphicFramePr>
            <a:graphicFrameLocks noChangeAspect="1"/>
          </p:cNvGraphicFramePr>
          <p:nvPr/>
        </p:nvGraphicFramePr>
        <p:xfrm>
          <a:off x="2590800" y="4572000"/>
          <a:ext cx="403225" cy="287338"/>
        </p:xfrm>
        <a:graphic>
          <a:graphicData uri="http://schemas.openxmlformats.org/presentationml/2006/ole">
            <p:oleObj spid="_x0000_s1848328" name="Equation" r:id="rId11" imgW="190440" imgH="164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77338" cy="719138"/>
          </a:xfrm>
          <a:solidFill>
            <a:srgbClr val="A4BBFA"/>
          </a:solidFill>
        </p:spPr>
        <p:txBody>
          <a:bodyPr/>
          <a:lstStyle/>
          <a:p>
            <a:pPr eaLnBrk="1" hangingPunct="1"/>
            <a:r>
              <a:rPr lang="en-US" altLang="zh-CN" sz="4000" dirty="0" smtClean="0"/>
              <a:t>Viscous hydrodynamics </a:t>
            </a:r>
          </a:p>
        </p:txBody>
      </p:sp>
      <p:graphicFrame>
        <p:nvGraphicFramePr>
          <p:cNvPr id="86016" name="Object 2048"/>
          <p:cNvGraphicFramePr>
            <a:graphicFrameLocks noChangeAspect="1"/>
          </p:cNvGraphicFramePr>
          <p:nvPr>
            <p:ph sz="quarter" idx="4294967295"/>
          </p:nvPr>
        </p:nvGraphicFramePr>
        <p:xfrm>
          <a:off x="609600" y="3354388"/>
          <a:ext cx="1676400" cy="419100"/>
        </p:xfrm>
        <a:graphic>
          <a:graphicData uri="http://schemas.openxmlformats.org/presentationml/2006/ole">
            <p:oleObj spid="_x0000_s1849346" name="Equation" r:id="rId4" imgW="876240" imgH="253800" progId="Equation.3">
              <p:embed/>
            </p:oleObj>
          </a:graphicData>
        </a:graphic>
      </p:graphicFrame>
      <p:pic>
        <p:nvPicPr>
          <p:cNvPr id="2060" name="Picture 103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762000"/>
            <a:ext cx="8991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1" name="Text Box 1032"/>
          <p:cNvSpPr txBox="1">
            <a:spLocks noChangeArrowheads="1"/>
          </p:cNvSpPr>
          <p:nvPr/>
        </p:nvSpPr>
        <p:spPr bwMode="auto">
          <a:xfrm>
            <a:off x="8229600" y="2514600"/>
            <a:ext cx="74771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zh-CN" sz="1400">
                <a:solidFill>
                  <a:srgbClr val="6600CC"/>
                </a:solidFill>
                <a:latin typeface="Arial" charset="0"/>
              </a:rPr>
              <a:t>S.Bass</a:t>
            </a:r>
          </a:p>
        </p:txBody>
      </p:sp>
      <p:sp>
        <p:nvSpPr>
          <p:cNvPr id="2062" name="Text Box 1034"/>
          <p:cNvSpPr txBox="1">
            <a:spLocks noChangeArrowheads="1"/>
          </p:cNvSpPr>
          <p:nvPr/>
        </p:nvSpPr>
        <p:spPr bwMode="auto">
          <a:xfrm>
            <a:off x="228600" y="2895600"/>
            <a:ext cx="2438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altLang="zh-CN" sz="2000" dirty="0">
                <a:latin typeface="Arial" charset="0"/>
              </a:rPr>
              <a:t>Conservation laws:</a:t>
            </a:r>
          </a:p>
        </p:txBody>
      </p:sp>
      <p:sp>
        <p:nvSpPr>
          <p:cNvPr id="2063" name="Oval 1035"/>
          <p:cNvSpPr>
            <a:spLocks noChangeArrowheads="1"/>
          </p:cNvSpPr>
          <p:nvPr/>
        </p:nvSpPr>
        <p:spPr bwMode="auto">
          <a:xfrm>
            <a:off x="2971800" y="990600"/>
            <a:ext cx="3200400" cy="22860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sp>
        <p:nvSpPr>
          <p:cNvPr id="2064" name="Oval 1036"/>
          <p:cNvSpPr>
            <a:spLocks noChangeArrowheads="1"/>
          </p:cNvSpPr>
          <p:nvPr/>
        </p:nvSpPr>
        <p:spPr bwMode="auto">
          <a:xfrm>
            <a:off x="3124200" y="1143000"/>
            <a:ext cx="2819400" cy="1600200"/>
          </a:xfrm>
          <a:prstGeom prst="ellipse">
            <a:avLst/>
          </a:prstGeom>
          <a:noFill/>
          <a:ln w="19050">
            <a:solidFill>
              <a:srgbClr val="FFCC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sp>
        <p:nvSpPr>
          <p:cNvPr id="2065" name="WordArt 1037"/>
          <p:cNvSpPr>
            <a:spLocks noChangeArrowheads="1" noChangeShapeType="1" noTextEdit="1"/>
          </p:cNvSpPr>
          <p:nvPr/>
        </p:nvSpPr>
        <p:spPr bwMode="auto">
          <a:xfrm>
            <a:off x="4191000" y="1676400"/>
            <a:ext cx="14478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hydro</a:t>
            </a:r>
            <a:endParaRPr lang="zh-CN" altLang="en-US" sz="3600" kern="1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2066" name="Rectangle 1040"/>
          <p:cNvSpPr>
            <a:spLocks noChangeArrowheads="1"/>
          </p:cNvSpPr>
          <p:nvPr/>
        </p:nvSpPr>
        <p:spPr bwMode="auto">
          <a:xfrm>
            <a:off x="1447800" y="5943600"/>
            <a:ext cx="762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graphicFrame>
        <p:nvGraphicFramePr>
          <p:cNvPr id="86017" name="Object 2049"/>
          <p:cNvGraphicFramePr>
            <a:graphicFrameLocks noChangeAspect="1"/>
          </p:cNvGraphicFramePr>
          <p:nvPr/>
        </p:nvGraphicFramePr>
        <p:xfrm>
          <a:off x="3581400" y="3352800"/>
          <a:ext cx="5410200" cy="396875"/>
        </p:xfrm>
        <a:graphic>
          <a:graphicData uri="http://schemas.openxmlformats.org/presentationml/2006/ole">
            <p:oleObj spid="_x0000_s1849347" name="Equation" r:id="rId6" imgW="2476440" imgH="228600" progId="Equation.3">
              <p:embed/>
            </p:oleObj>
          </a:graphicData>
        </a:graphic>
      </p:graphicFrame>
      <p:sp>
        <p:nvSpPr>
          <p:cNvPr id="2070" name="Text Box 1072"/>
          <p:cNvSpPr txBox="1">
            <a:spLocks noChangeArrowheads="1"/>
          </p:cNvSpPr>
          <p:nvPr/>
        </p:nvSpPr>
        <p:spPr bwMode="auto">
          <a:xfrm>
            <a:off x="9051925" y="45942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sp>
        <p:nvSpPr>
          <p:cNvPr id="2071" name="AutoShape 1074"/>
          <p:cNvSpPr>
            <a:spLocks noChangeArrowheads="1"/>
          </p:cNvSpPr>
          <p:nvPr/>
        </p:nvSpPr>
        <p:spPr bwMode="auto">
          <a:xfrm>
            <a:off x="7086600" y="4343400"/>
            <a:ext cx="1828800" cy="304800"/>
          </a:xfrm>
          <a:prstGeom prst="bracketPair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sp>
        <p:nvSpPr>
          <p:cNvPr id="2072" name="AutoShape 1075"/>
          <p:cNvSpPr>
            <a:spLocks noChangeArrowheads="1"/>
          </p:cNvSpPr>
          <p:nvPr/>
        </p:nvSpPr>
        <p:spPr bwMode="auto">
          <a:xfrm>
            <a:off x="7086600" y="4343400"/>
            <a:ext cx="1828800" cy="304800"/>
          </a:xfrm>
          <a:prstGeom prst="bracketPair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sp>
        <p:nvSpPr>
          <p:cNvPr id="2074" name="Rectangle 1092"/>
          <p:cNvSpPr>
            <a:spLocks noChangeArrowheads="1"/>
          </p:cNvSpPr>
          <p:nvPr/>
        </p:nvSpPr>
        <p:spPr bwMode="auto">
          <a:xfrm>
            <a:off x="304800" y="6237288"/>
            <a:ext cx="3030538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endParaRPr kumimoji="0" lang="en-US" sz="2000">
              <a:latin typeface="Arial" charset="0"/>
            </a:endParaRPr>
          </a:p>
        </p:txBody>
      </p:sp>
      <p:graphicFrame>
        <p:nvGraphicFramePr>
          <p:cNvPr id="86030" name="Object 0"/>
          <p:cNvGraphicFramePr>
            <a:graphicFrameLocks noChangeAspect="1"/>
          </p:cNvGraphicFramePr>
          <p:nvPr/>
        </p:nvGraphicFramePr>
        <p:xfrm>
          <a:off x="5486400" y="3352800"/>
          <a:ext cx="3440112" cy="401638"/>
        </p:xfrm>
        <a:graphic>
          <a:graphicData uri="http://schemas.openxmlformats.org/presentationml/2006/ole">
            <p:oleObj spid="_x0000_s1849348" name="Equation" r:id="rId7" imgW="2057400" imgH="228600" progId="Equation.3">
              <p:embed/>
            </p:oleObj>
          </a:graphicData>
        </a:graphic>
      </p:graphicFrame>
      <p:sp>
        <p:nvSpPr>
          <p:cNvPr id="45" name="Rectangle 1106"/>
          <p:cNvSpPr>
            <a:spLocks noChangeArrowheads="1"/>
          </p:cNvSpPr>
          <p:nvPr/>
        </p:nvSpPr>
        <p:spPr bwMode="auto">
          <a:xfrm>
            <a:off x="152400" y="2895600"/>
            <a:ext cx="8839200" cy="3810000"/>
          </a:xfrm>
          <a:prstGeom prst="rect">
            <a:avLst/>
          </a:prstGeom>
          <a:noFill/>
          <a:ln w="5715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572000" y="4191000"/>
            <a:ext cx="40102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viscous hydro:   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near equilibrium</a:t>
            </a:r>
            <a:endParaRPr lang="zh-CN" altLang="en-US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Left Brace 20"/>
          <p:cNvSpPr/>
          <p:nvPr/>
        </p:nvSpPr>
        <p:spPr bwMode="auto">
          <a:xfrm>
            <a:off x="4419600" y="3962400"/>
            <a:ext cx="152400" cy="457200"/>
          </a:xfrm>
          <a:prstGeom prst="leftBrac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grpSp>
        <p:nvGrpSpPr>
          <p:cNvPr id="2" name="Group 28"/>
          <p:cNvGrpSpPr/>
          <p:nvPr/>
        </p:nvGrpSpPr>
        <p:grpSpPr>
          <a:xfrm>
            <a:off x="4876800" y="4724400"/>
            <a:ext cx="3352800" cy="704910"/>
            <a:chOff x="5410200" y="4953000"/>
            <a:chExt cx="3352800" cy="704910"/>
          </a:xfrm>
        </p:grpSpPr>
        <p:sp>
          <p:nvSpPr>
            <p:cNvPr id="26" name="Rounded Rectangle 25"/>
            <p:cNvSpPr/>
            <p:nvPr/>
          </p:nvSpPr>
          <p:spPr bwMode="auto">
            <a:xfrm>
              <a:off x="5410200" y="4953000"/>
              <a:ext cx="3352800" cy="685800"/>
            </a:xfrm>
            <a:prstGeom prst="roundRect">
              <a:avLst/>
            </a:prstGeom>
            <a:solidFill>
              <a:srgbClr val="FFC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22" name="Text Box 1069"/>
            <p:cNvSpPr txBox="1">
              <a:spLocks noChangeArrowheads="1"/>
            </p:cNvSpPr>
            <p:nvPr/>
          </p:nvSpPr>
          <p:spPr bwMode="auto">
            <a:xfrm>
              <a:off x="5486400" y="4953000"/>
              <a:ext cx="28956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kumimoji="0" lang="en-US" altLang="zh-CN" sz="2000" dirty="0" smtClean="0">
                  <a:latin typeface="Arial" charset="0"/>
                </a:rPr>
                <a:t>shear </a:t>
              </a:r>
              <a:r>
                <a:rPr kumimoji="0" lang="en-US" altLang="zh-CN" sz="2000" dirty="0">
                  <a:latin typeface="Arial" charset="0"/>
                </a:rPr>
                <a:t>pressure </a:t>
              </a:r>
              <a:r>
                <a:rPr kumimoji="0" lang="en-US" altLang="zh-CN" sz="2000" dirty="0" smtClean="0">
                  <a:latin typeface="Arial" charset="0"/>
                </a:rPr>
                <a:t>tensor</a:t>
              </a:r>
              <a:endParaRPr kumimoji="0" lang="en-US" altLang="zh-CN" sz="2000" dirty="0">
                <a:latin typeface="Arial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486400" y="5257800"/>
              <a:ext cx="179408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kumimoji="0" lang="en-US" altLang="zh-CN" dirty="0" smtClean="0">
                  <a:latin typeface="Arial" charset="0"/>
                </a:rPr>
                <a:t>bulk pressure:</a:t>
              </a:r>
              <a:endParaRPr kumimoji="0" lang="en-US" altLang="zh-CN" dirty="0">
                <a:latin typeface="Arial" charset="0"/>
              </a:endParaRPr>
            </a:p>
          </p:txBody>
        </p:sp>
      </p:grpSp>
      <p:graphicFrame>
        <p:nvGraphicFramePr>
          <p:cNvPr id="1511431" name="Object 0"/>
          <p:cNvGraphicFramePr>
            <a:graphicFrameLocks noChangeAspect="1"/>
          </p:cNvGraphicFramePr>
          <p:nvPr/>
        </p:nvGraphicFramePr>
        <p:xfrm>
          <a:off x="7620000" y="4699226"/>
          <a:ext cx="381000" cy="306161"/>
        </p:xfrm>
        <a:graphic>
          <a:graphicData uri="http://schemas.openxmlformats.org/presentationml/2006/ole">
            <p:oleObj spid="_x0000_s1849349" name="Equation" r:id="rId8" imgW="266400" imgH="203040" progId="Equation.3">
              <p:embed/>
            </p:oleObj>
          </a:graphicData>
        </a:graphic>
      </p:graphicFrame>
      <p:graphicFrame>
        <p:nvGraphicFramePr>
          <p:cNvPr id="1511432" name="Object 0"/>
          <p:cNvGraphicFramePr>
            <a:graphicFrameLocks noChangeAspect="1"/>
          </p:cNvGraphicFramePr>
          <p:nvPr/>
        </p:nvGraphicFramePr>
        <p:xfrm>
          <a:off x="6705601" y="5151656"/>
          <a:ext cx="228600" cy="222031"/>
        </p:xfrm>
        <a:graphic>
          <a:graphicData uri="http://schemas.openxmlformats.org/presentationml/2006/ole">
            <p:oleObj spid="_x0000_s1849350" name="Equation" r:id="rId9" imgW="164880" imgH="152280" progId="Equation.3">
              <p:embed/>
            </p:oleObj>
          </a:graphicData>
        </a:graphic>
      </p:graphicFrame>
      <p:sp>
        <p:nvSpPr>
          <p:cNvPr id="27" name="Rectangle 26"/>
          <p:cNvSpPr/>
          <p:nvPr/>
        </p:nvSpPr>
        <p:spPr>
          <a:xfrm>
            <a:off x="4572000" y="3810000"/>
            <a:ext cx="36600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ideal hydro:   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local equilibrium </a:t>
            </a:r>
            <a:endParaRPr lang="zh-CN" altLang="en-US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77338" cy="719138"/>
          </a:xfrm>
          <a:solidFill>
            <a:srgbClr val="A4BBFA"/>
          </a:solidFill>
        </p:spPr>
        <p:txBody>
          <a:bodyPr/>
          <a:lstStyle/>
          <a:p>
            <a:pPr eaLnBrk="1" hangingPunct="1"/>
            <a:r>
              <a:rPr lang="en-US" altLang="zh-CN" sz="4000" smtClean="0"/>
              <a:t>Viscous hydrodynamics </a:t>
            </a:r>
          </a:p>
        </p:txBody>
      </p:sp>
      <p:graphicFrame>
        <p:nvGraphicFramePr>
          <p:cNvPr id="86016" name="Object 2048"/>
          <p:cNvGraphicFramePr>
            <a:graphicFrameLocks noChangeAspect="1"/>
          </p:cNvGraphicFramePr>
          <p:nvPr>
            <p:ph sz="quarter" idx="4294967295"/>
          </p:nvPr>
        </p:nvGraphicFramePr>
        <p:xfrm>
          <a:off x="609600" y="3354388"/>
          <a:ext cx="1676400" cy="419100"/>
        </p:xfrm>
        <a:graphic>
          <a:graphicData uri="http://schemas.openxmlformats.org/presentationml/2006/ole">
            <p:oleObj spid="_x0000_s1851394" name="Equation" r:id="rId4" imgW="876240" imgH="253800" progId="Equation.3">
              <p:embed/>
            </p:oleObj>
          </a:graphicData>
        </a:graphic>
      </p:graphicFrame>
      <p:pic>
        <p:nvPicPr>
          <p:cNvPr id="2060" name="Picture 103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762000"/>
            <a:ext cx="8991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1" name="Text Box 1032"/>
          <p:cNvSpPr txBox="1">
            <a:spLocks noChangeArrowheads="1"/>
          </p:cNvSpPr>
          <p:nvPr/>
        </p:nvSpPr>
        <p:spPr bwMode="auto">
          <a:xfrm>
            <a:off x="8229600" y="2514600"/>
            <a:ext cx="74771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zh-CN" sz="1400">
                <a:solidFill>
                  <a:srgbClr val="6600CC"/>
                </a:solidFill>
                <a:latin typeface="Arial" charset="0"/>
              </a:rPr>
              <a:t>S.Bass</a:t>
            </a:r>
          </a:p>
        </p:txBody>
      </p:sp>
      <p:sp>
        <p:nvSpPr>
          <p:cNvPr id="2062" name="Text Box 1034"/>
          <p:cNvSpPr txBox="1">
            <a:spLocks noChangeArrowheads="1"/>
          </p:cNvSpPr>
          <p:nvPr/>
        </p:nvSpPr>
        <p:spPr bwMode="auto">
          <a:xfrm>
            <a:off x="228600" y="2895600"/>
            <a:ext cx="2438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altLang="zh-CN" sz="2000" dirty="0">
                <a:latin typeface="Arial" charset="0"/>
              </a:rPr>
              <a:t>Conservation laws:</a:t>
            </a:r>
          </a:p>
        </p:txBody>
      </p:sp>
      <p:sp>
        <p:nvSpPr>
          <p:cNvPr id="2063" name="Oval 1035"/>
          <p:cNvSpPr>
            <a:spLocks noChangeArrowheads="1"/>
          </p:cNvSpPr>
          <p:nvPr/>
        </p:nvSpPr>
        <p:spPr bwMode="auto">
          <a:xfrm>
            <a:off x="2971800" y="990600"/>
            <a:ext cx="3200400" cy="22860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sp>
        <p:nvSpPr>
          <p:cNvPr id="2064" name="Oval 1036"/>
          <p:cNvSpPr>
            <a:spLocks noChangeArrowheads="1"/>
          </p:cNvSpPr>
          <p:nvPr/>
        </p:nvSpPr>
        <p:spPr bwMode="auto">
          <a:xfrm>
            <a:off x="3124200" y="1143000"/>
            <a:ext cx="2819400" cy="1600200"/>
          </a:xfrm>
          <a:prstGeom prst="ellipse">
            <a:avLst/>
          </a:prstGeom>
          <a:noFill/>
          <a:ln w="19050">
            <a:solidFill>
              <a:srgbClr val="FFCC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sp>
        <p:nvSpPr>
          <p:cNvPr id="2065" name="WordArt 1037"/>
          <p:cNvSpPr>
            <a:spLocks noChangeArrowheads="1" noChangeShapeType="1" noTextEdit="1"/>
          </p:cNvSpPr>
          <p:nvPr/>
        </p:nvSpPr>
        <p:spPr bwMode="auto">
          <a:xfrm>
            <a:off x="4191000" y="1676400"/>
            <a:ext cx="14478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hydro</a:t>
            </a:r>
            <a:endParaRPr lang="zh-CN" altLang="en-US" sz="3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2066" name="Rectangle 1040"/>
          <p:cNvSpPr>
            <a:spLocks noChangeArrowheads="1"/>
          </p:cNvSpPr>
          <p:nvPr/>
        </p:nvSpPr>
        <p:spPr bwMode="auto">
          <a:xfrm>
            <a:off x="1447800" y="5943600"/>
            <a:ext cx="762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graphicFrame>
        <p:nvGraphicFramePr>
          <p:cNvPr id="86017" name="Object 2049"/>
          <p:cNvGraphicFramePr>
            <a:graphicFrameLocks noChangeAspect="1"/>
          </p:cNvGraphicFramePr>
          <p:nvPr/>
        </p:nvGraphicFramePr>
        <p:xfrm>
          <a:off x="2895600" y="3352800"/>
          <a:ext cx="5410200" cy="396875"/>
        </p:xfrm>
        <a:graphic>
          <a:graphicData uri="http://schemas.openxmlformats.org/presentationml/2006/ole">
            <p:oleObj spid="_x0000_s1851395" name="Equation" r:id="rId6" imgW="2476440" imgH="228600" progId="Equation.3">
              <p:embed/>
            </p:oleObj>
          </a:graphicData>
        </a:graphic>
      </p:graphicFrame>
      <p:graphicFrame>
        <p:nvGraphicFramePr>
          <p:cNvPr id="86022" name="Object 2055"/>
          <p:cNvGraphicFramePr>
            <a:graphicFrameLocks noChangeAspect="1"/>
          </p:cNvGraphicFramePr>
          <p:nvPr/>
        </p:nvGraphicFramePr>
        <p:xfrm>
          <a:off x="304801" y="3810000"/>
          <a:ext cx="6172200" cy="685800"/>
        </p:xfrm>
        <a:graphic>
          <a:graphicData uri="http://schemas.openxmlformats.org/presentationml/2006/ole">
            <p:oleObj spid="_x0000_s1851396" name="Equation" r:id="rId7" imgW="3327120" imgH="457200" progId="Equation.3">
              <p:embed/>
            </p:oleObj>
          </a:graphicData>
        </a:graphic>
      </p:graphicFrame>
      <p:sp>
        <p:nvSpPr>
          <p:cNvPr id="2070" name="Text Box 1072"/>
          <p:cNvSpPr txBox="1">
            <a:spLocks noChangeArrowheads="1"/>
          </p:cNvSpPr>
          <p:nvPr/>
        </p:nvSpPr>
        <p:spPr bwMode="auto">
          <a:xfrm>
            <a:off x="9051925" y="45942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sp>
        <p:nvSpPr>
          <p:cNvPr id="2071" name="AutoShape 1074"/>
          <p:cNvSpPr>
            <a:spLocks noChangeArrowheads="1"/>
          </p:cNvSpPr>
          <p:nvPr/>
        </p:nvSpPr>
        <p:spPr bwMode="auto">
          <a:xfrm>
            <a:off x="7086600" y="4343400"/>
            <a:ext cx="1828800" cy="304800"/>
          </a:xfrm>
          <a:prstGeom prst="bracketPair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sp>
        <p:nvSpPr>
          <p:cNvPr id="2072" name="AutoShape 1075"/>
          <p:cNvSpPr>
            <a:spLocks noChangeArrowheads="1"/>
          </p:cNvSpPr>
          <p:nvPr/>
        </p:nvSpPr>
        <p:spPr bwMode="auto">
          <a:xfrm>
            <a:off x="7086600" y="4343400"/>
            <a:ext cx="1828800" cy="304800"/>
          </a:xfrm>
          <a:prstGeom prst="bracketPair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sp>
        <p:nvSpPr>
          <p:cNvPr id="2077" name="Rectangle 1106"/>
          <p:cNvSpPr>
            <a:spLocks noChangeArrowheads="1"/>
          </p:cNvSpPr>
          <p:nvPr/>
        </p:nvSpPr>
        <p:spPr bwMode="auto">
          <a:xfrm>
            <a:off x="152400" y="2895600"/>
            <a:ext cx="8839200" cy="3810000"/>
          </a:xfrm>
          <a:prstGeom prst="rect">
            <a:avLst/>
          </a:prstGeom>
          <a:noFill/>
          <a:ln w="5715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sp>
        <p:nvSpPr>
          <p:cNvPr id="2080" name="Text Box 34"/>
          <p:cNvSpPr txBox="1">
            <a:spLocks noChangeArrowheads="1"/>
          </p:cNvSpPr>
          <p:nvPr/>
        </p:nvSpPr>
        <p:spPr bwMode="auto">
          <a:xfrm>
            <a:off x="6324600" y="3886200"/>
            <a:ext cx="2590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000" dirty="0" smtClean="0">
                <a:solidFill>
                  <a:srgbClr val="008000"/>
                </a:solidFill>
              </a:rPr>
              <a:t>    -</a:t>
            </a:r>
            <a:r>
              <a:rPr lang="en-US" altLang="zh-CN" dirty="0" smtClean="0">
                <a:solidFill>
                  <a:srgbClr val="008000"/>
                </a:solidFill>
              </a:rPr>
              <a:t> </a:t>
            </a:r>
            <a:r>
              <a:rPr lang="en-US" altLang="zh-CN" sz="2000" dirty="0" smtClean="0">
                <a:solidFill>
                  <a:srgbClr val="008000"/>
                </a:solidFill>
              </a:rPr>
              <a:t>Israel-Stewart eqns.</a:t>
            </a:r>
            <a:endParaRPr lang="en-US" altLang="zh-CN" sz="2000" dirty="0">
              <a:solidFill>
                <a:srgbClr val="008000"/>
              </a:solidFill>
            </a:endParaRPr>
          </a:p>
        </p:txBody>
      </p:sp>
      <p:graphicFrame>
        <p:nvGraphicFramePr>
          <p:cNvPr id="86026" name="Object 2055"/>
          <p:cNvGraphicFramePr>
            <a:graphicFrameLocks noChangeAspect="1"/>
          </p:cNvGraphicFramePr>
          <p:nvPr/>
        </p:nvGraphicFramePr>
        <p:xfrm>
          <a:off x="304800" y="4419600"/>
          <a:ext cx="6172201" cy="685800"/>
        </p:xfrm>
        <a:graphic>
          <a:graphicData uri="http://schemas.openxmlformats.org/presentationml/2006/ole">
            <p:oleObj spid="_x0000_s1851397" name="Equation" r:id="rId8" imgW="3708360" imgH="457200" progId="Equation.3">
              <p:embed/>
            </p:oleObj>
          </a:graphicData>
        </a:graphic>
      </p:graphicFrame>
      <p:graphicFrame>
        <p:nvGraphicFramePr>
          <p:cNvPr id="86028" name="Object 2053"/>
          <p:cNvGraphicFramePr>
            <a:graphicFrameLocks noChangeAspect="1"/>
          </p:cNvGraphicFramePr>
          <p:nvPr/>
        </p:nvGraphicFramePr>
        <p:xfrm>
          <a:off x="7010400" y="4343400"/>
          <a:ext cx="1509712" cy="531813"/>
        </p:xfrm>
        <a:graphic>
          <a:graphicData uri="http://schemas.openxmlformats.org/presentationml/2006/ole">
            <p:oleObj spid="_x0000_s1851398" name="Equation" r:id="rId9" imgW="622080" imgH="253800" progId="Equation.3">
              <p:embed/>
            </p:oleObj>
          </a:graphicData>
        </a:graphic>
      </p:graphicFrame>
      <p:graphicFrame>
        <p:nvGraphicFramePr>
          <p:cNvPr id="86030" name="Object 0"/>
          <p:cNvGraphicFramePr>
            <a:graphicFrameLocks noChangeAspect="1"/>
          </p:cNvGraphicFramePr>
          <p:nvPr/>
        </p:nvGraphicFramePr>
        <p:xfrm>
          <a:off x="4800600" y="3352800"/>
          <a:ext cx="3440112" cy="401638"/>
        </p:xfrm>
        <a:graphic>
          <a:graphicData uri="http://schemas.openxmlformats.org/presentationml/2006/ole">
            <p:oleObj spid="_x0000_s1851399" name="Equation" r:id="rId10" imgW="2057400" imgH="228600" progId="Equation.3">
              <p:embed/>
            </p:oleObj>
          </a:graphicData>
        </a:graphic>
      </p:graphicFrame>
      <p:sp>
        <p:nvSpPr>
          <p:cNvPr id="42" name="Rectangle 41"/>
          <p:cNvSpPr/>
          <p:nvPr/>
        </p:nvSpPr>
        <p:spPr bwMode="auto">
          <a:xfrm>
            <a:off x="2286000" y="4572000"/>
            <a:ext cx="1447800" cy="304800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1981200" y="3962400"/>
            <a:ext cx="1600200" cy="304800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77338" cy="719138"/>
          </a:xfrm>
          <a:solidFill>
            <a:srgbClr val="A4BBFA"/>
          </a:solidFill>
        </p:spPr>
        <p:txBody>
          <a:bodyPr/>
          <a:lstStyle/>
          <a:p>
            <a:pPr eaLnBrk="1" hangingPunct="1"/>
            <a:r>
              <a:rPr lang="en-US" altLang="zh-CN" sz="4000" smtClean="0"/>
              <a:t>Viscous hydrodynamics </a:t>
            </a:r>
          </a:p>
        </p:txBody>
      </p:sp>
      <p:graphicFrame>
        <p:nvGraphicFramePr>
          <p:cNvPr id="86016" name="Object 2048"/>
          <p:cNvGraphicFramePr>
            <a:graphicFrameLocks noChangeAspect="1"/>
          </p:cNvGraphicFramePr>
          <p:nvPr>
            <p:ph sz="quarter" idx="4294967295"/>
          </p:nvPr>
        </p:nvGraphicFramePr>
        <p:xfrm>
          <a:off x="609600" y="3354388"/>
          <a:ext cx="1676400" cy="419100"/>
        </p:xfrm>
        <a:graphic>
          <a:graphicData uri="http://schemas.openxmlformats.org/presentationml/2006/ole">
            <p:oleObj spid="_x0000_s1856514" name="Equation" r:id="rId4" imgW="876240" imgH="253800" progId="Equation.3">
              <p:embed/>
            </p:oleObj>
          </a:graphicData>
        </a:graphic>
      </p:graphicFrame>
      <p:pic>
        <p:nvPicPr>
          <p:cNvPr id="2060" name="Picture 103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762000"/>
            <a:ext cx="8991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1" name="Text Box 1032"/>
          <p:cNvSpPr txBox="1">
            <a:spLocks noChangeArrowheads="1"/>
          </p:cNvSpPr>
          <p:nvPr/>
        </p:nvSpPr>
        <p:spPr bwMode="auto">
          <a:xfrm>
            <a:off x="8229600" y="2514600"/>
            <a:ext cx="74771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zh-CN" sz="1400">
                <a:solidFill>
                  <a:srgbClr val="6600CC"/>
                </a:solidFill>
                <a:latin typeface="Arial" charset="0"/>
              </a:rPr>
              <a:t>S.Bass</a:t>
            </a:r>
          </a:p>
        </p:txBody>
      </p:sp>
      <p:sp>
        <p:nvSpPr>
          <p:cNvPr id="2062" name="Text Box 1034"/>
          <p:cNvSpPr txBox="1">
            <a:spLocks noChangeArrowheads="1"/>
          </p:cNvSpPr>
          <p:nvPr/>
        </p:nvSpPr>
        <p:spPr bwMode="auto">
          <a:xfrm>
            <a:off x="228600" y="2895600"/>
            <a:ext cx="2438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altLang="zh-CN" sz="2000" dirty="0">
                <a:latin typeface="Arial" charset="0"/>
              </a:rPr>
              <a:t>Conservation laws:</a:t>
            </a:r>
          </a:p>
        </p:txBody>
      </p:sp>
      <p:sp>
        <p:nvSpPr>
          <p:cNvPr id="2063" name="Oval 1035"/>
          <p:cNvSpPr>
            <a:spLocks noChangeArrowheads="1"/>
          </p:cNvSpPr>
          <p:nvPr/>
        </p:nvSpPr>
        <p:spPr bwMode="auto">
          <a:xfrm>
            <a:off x="2971800" y="990600"/>
            <a:ext cx="3200400" cy="22860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sp>
        <p:nvSpPr>
          <p:cNvPr id="2064" name="Oval 1036"/>
          <p:cNvSpPr>
            <a:spLocks noChangeArrowheads="1"/>
          </p:cNvSpPr>
          <p:nvPr/>
        </p:nvSpPr>
        <p:spPr bwMode="auto">
          <a:xfrm>
            <a:off x="3124200" y="1143000"/>
            <a:ext cx="2819400" cy="1600200"/>
          </a:xfrm>
          <a:prstGeom prst="ellipse">
            <a:avLst/>
          </a:prstGeom>
          <a:noFill/>
          <a:ln w="19050">
            <a:solidFill>
              <a:srgbClr val="FFCC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sp>
        <p:nvSpPr>
          <p:cNvPr id="2065" name="WordArt 1037"/>
          <p:cNvSpPr>
            <a:spLocks noChangeArrowheads="1" noChangeShapeType="1" noTextEdit="1"/>
          </p:cNvSpPr>
          <p:nvPr/>
        </p:nvSpPr>
        <p:spPr bwMode="auto">
          <a:xfrm>
            <a:off x="4191000" y="1676400"/>
            <a:ext cx="14478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hydro</a:t>
            </a:r>
            <a:endParaRPr lang="zh-CN" altLang="en-US" sz="3600" kern="1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2066" name="Rectangle 1040"/>
          <p:cNvSpPr>
            <a:spLocks noChangeArrowheads="1"/>
          </p:cNvSpPr>
          <p:nvPr/>
        </p:nvSpPr>
        <p:spPr bwMode="auto">
          <a:xfrm>
            <a:off x="1447800" y="5943600"/>
            <a:ext cx="762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graphicFrame>
        <p:nvGraphicFramePr>
          <p:cNvPr id="86017" name="Object 2049"/>
          <p:cNvGraphicFramePr>
            <a:graphicFrameLocks noChangeAspect="1"/>
          </p:cNvGraphicFramePr>
          <p:nvPr/>
        </p:nvGraphicFramePr>
        <p:xfrm>
          <a:off x="2895600" y="3352800"/>
          <a:ext cx="5410200" cy="396875"/>
        </p:xfrm>
        <a:graphic>
          <a:graphicData uri="http://schemas.openxmlformats.org/presentationml/2006/ole">
            <p:oleObj spid="_x0000_s1856515" name="Equation" r:id="rId6" imgW="2476440" imgH="228600" progId="Equation.3">
              <p:embed/>
            </p:oleObj>
          </a:graphicData>
        </a:graphic>
      </p:graphicFrame>
      <p:graphicFrame>
        <p:nvGraphicFramePr>
          <p:cNvPr id="86022" name="Object 2055"/>
          <p:cNvGraphicFramePr>
            <a:graphicFrameLocks noChangeAspect="1"/>
          </p:cNvGraphicFramePr>
          <p:nvPr/>
        </p:nvGraphicFramePr>
        <p:xfrm>
          <a:off x="304801" y="3810000"/>
          <a:ext cx="6172200" cy="685800"/>
        </p:xfrm>
        <a:graphic>
          <a:graphicData uri="http://schemas.openxmlformats.org/presentationml/2006/ole">
            <p:oleObj spid="_x0000_s1856516" name="Equation" r:id="rId7" imgW="3327120" imgH="457200" progId="Equation.3">
              <p:embed/>
            </p:oleObj>
          </a:graphicData>
        </a:graphic>
      </p:graphicFrame>
      <p:sp>
        <p:nvSpPr>
          <p:cNvPr id="2070" name="Text Box 1072"/>
          <p:cNvSpPr txBox="1">
            <a:spLocks noChangeArrowheads="1"/>
          </p:cNvSpPr>
          <p:nvPr/>
        </p:nvSpPr>
        <p:spPr bwMode="auto">
          <a:xfrm>
            <a:off x="9051925" y="45942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sp>
        <p:nvSpPr>
          <p:cNvPr id="2071" name="AutoShape 1074"/>
          <p:cNvSpPr>
            <a:spLocks noChangeArrowheads="1"/>
          </p:cNvSpPr>
          <p:nvPr/>
        </p:nvSpPr>
        <p:spPr bwMode="auto">
          <a:xfrm>
            <a:off x="7086600" y="4343400"/>
            <a:ext cx="1828800" cy="304800"/>
          </a:xfrm>
          <a:prstGeom prst="bracketPair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sp>
        <p:nvSpPr>
          <p:cNvPr id="2072" name="AutoShape 1075"/>
          <p:cNvSpPr>
            <a:spLocks noChangeArrowheads="1"/>
          </p:cNvSpPr>
          <p:nvPr/>
        </p:nvSpPr>
        <p:spPr bwMode="auto">
          <a:xfrm>
            <a:off x="7086600" y="4343400"/>
            <a:ext cx="1828800" cy="304800"/>
          </a:xfrm>
          <a:prstGeom prst="bracketPair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sp>
        <p:nvSpPr>
          <p:cNvPr id="2077" name="Rectangle 1106"/>
          <p:cNvSpPr>
            <a:spLocks noChangeArrowheads="1"/>
          </p:cNvSpPr>
          <p:nvPr/>
        </p:nvSpPr>
        <p:spPr bwMode="auto">
          <a:xfrm>
            <a:off x="152400" y="2895600"/>
            <a:ext cx="8839200" cy="2895600"/>
          </a:xfrm>
          <a:prstGeom prst="rect">
            <a:avLst/>
          </a:prstGeom>
          <a:noFill/>
          <a:ln w="5715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50000"/>
              </a:spcBef>
            </a:pPr>
            <a:endParaRPr kumimoji="0" lang="en-US" sz="1800">
              <a:latin typeface="Arial" charset="0"/>
            </a:endParaRPr>
          </a:p>
        </p:txBody>
      </p:sp>
      <p:sp>
        <p:nvSpPr>
          <p:cNvPr id="2080" name="Text Box 34"/>
          <p:cNvSpPr txBox="1">
            <a:spLocks noChangeArrowheads="1"/>
          </p:cNvSpPr>
          <p:nvPr/>
        </p:nvSpPr>
        <p:spPr bwMode="auto">
          <a:xfrm>
            <a:off x="6324600" y="3886200"/>
            <a:ext cx="2590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000" dirty="0" smtClean="0">
                <a:solidFill>
                  <a:srgbClr val="008000"/>
                </a:solidFill>
              </a:rPr>
              <a:t>    -</a:t>
            </a:r>
            <a:r>
              <a:rPr lang="en-US" altLang="zh-CN" dirty="0" smtClean="0">
                <a:solidFill>
                  <a:srgbClr val="008000"/>
                </a:solidFill>
              </a:rPr>
              <a:t> </a:t>
            </a:r>
            <a:r>
              <a:rPr lang="en-US" altLang="zh-CN" sz="2000" dirty="0" smtClean="0">
                <a:solidFill>
                  <a:srgbClr val="008000"/>
                </a:solidFill>
              </a:rPr>
              <a:t>Israel-Stewart eqns.</a:t>
            </a:r>
            <a:endParaRPr lang="en-US" altLang="zh-CN" sz="2000" dirty="0">
              <a:solidFill>
                <a:srgbClr val="008000"/>
              </a:solidFill>
            </a:endParaRPr>
          </a:p>
        </p:txBody>
      </p:sp>
      <p:graphicFrame>
        <p:nvGraphicFramePr>
          <p:cNvPr id="86026" name="Object 2055"/>
          <p:cNvGraphicFramePr>
            <a:graphicFrameLocks noChangeAspect="1"/>
          </p:cNvGraphicFramePr>
          <p:nvPr/>
        </p:nvGraphicFramePr>
        <p:xfrm>
          <a:off x="304800" y="4419600"/>
          <a:ext cx="6172201" cy="685800"/>
        </p:xfrm>
        <a:graphic>
          <a:graphicData uri="http://schemas.openxmlformats.org/presentationml/2006/ole">
            <p:oleObj spid="_x0000_s1856517" name="Equation" r:id="rId8" imgW="3708360" imgH="457200" progId="Equation.3">
              <p:embed/>
            </p:oleObj>
          </a:graphicData>
        </a:graphic>
      </p:graphicFrame>
      <p:graphicFrame>
        <p:nvGraphicFramePr>
          <p:cNvPr id="86028" name="Object 2053"/>
          <p:cNvGraphicFramePr>
            <a:graphicFrameLocks noChangeAspect="1"/>
          </p:cNvGraphicFramePr>
          <p:nvPr/>
        </p:nvGraphicFramePr>
        <p:xfrm>
          <a:off x="7010400" y="4343400"/>
          <a:ext cx="1509712" cy="531813"/>
        </p:xfrm>
        <a:graphic>
          <a:graphicData uri="http://schemas.openxmlformats.org/presentationml/2006/ole">
            <p:oleObj spid="_x0000_s1856518" name="Equation" r:id="rId9" imgW="622080" imgH="253800" progId="Equation.3">
              <p:embed/>
            </p:oleObj>
          </a:graphicData>
        </a:graphic>
      </p:graphicFrame>
      <p:graphicFrame>
        <p:nvGraphicFramePr>
          <p:cNvPr id="86030" name="Object 0"/>
          <p:cNvGraphicFramePr>
            <a:graphicFrameLocks noChangeAspect="1"/>
          </p:cNvGraphicFramePr>
          <p:nvPr/>
        </p:nvGraphicFramePr>
        <p:xfrm>
          <a:off x="4800600" y="3352800"/>
          <a:ext cx="3440112" cy="401638"/>
        </p:xfrm>
        <a:graphic>
          <a:graphicData uri="http://schemas.openxmlformats.org/presentationml/2006/ole">
            <p:oleObj spid="_x0000_s1856519" name="Equation" r:id="rId10" imgW="2057400" imgH="228600" progId="Equation.3">
              <p:embed/>
            </p:oleObj>
          </a:graphicData>
        </a:graphic>
      </p:graphicFrame>
      <p:sp>
        <p:nvSpPr>
          <p:cNvPr id="42" name="Rectangle 41"/>
          <p:cNvSpPr/>
          <p:nvPr/>
        </p:nvSpPr>
        <p:spPr bwMode="auto">
          <a:xfrm>
            <a:off x="2286000" y="4572000"/>
            <a:ext cx="1447800" cy="304800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1981200" y="3962400"/>
            <a:ext cx="1600200" cy="304800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grpSp>
        <p:nvGrpSpPr>
          <p:cNvPr id="2" name="Group 36"/>
          <p:cNvGrpSpPr/>
          <p:nvPr/>
        </p:nvGrpSpPr>
        <p:grpSpPr>
          <a:xfrm>
            <a:off x="0" y="5257800"/>
            <a:ext cx="7696200" cy="400110"/>
            <a:chOff x="0" y="4953000"/>
            <a:chExt cx="7696200" cy="400110"/>
          </a:xfrm>
        </p:grpSpPr>
        <p:grpSp>
          <p:nvGrpSpPr>
            <p:cNvPr id="3" name="Group 1049"/>
            <p:cNvGrpSpPr>
              <a:grpSpLocks/>
            </p:cNvGrpSpPr>
            <p:nvPr/>
          </p:nvGrpSpPr>
          <p:grpSpPr bwMode="auto">
            <a:xfrm>
              <a:off x="0" y="4953000"/>
              <a:ext cx="3213164" cy="400050"/>
              <a:chOff x="336" y="4032"/>
              <a:chExt cx="2071" cy="252"/>
            </a:xfrm>
          </p:grpSpPr>
          <p:graphicFrame>
            <p:nvGraphicFramePr>
              <p:cNvPr id="34" name="Object 2057"/>
              <p:cNvGraphicFramePr>
                <a:graphicFrameLocks noChangeAspect="1"/>
              </p:cNvGraphicFramePr>
              <p:nvPr/>
            </p:nvGraphicFramePr>
            <p:xfrm>
              <a:off x="1684" y="4032"/>
              <a:ext cx="723" cy="252"/>
            </p:xfrm>
            <a:graphic>
              <a:graphicData uri="http://schemas.openxmlformats.org/presentationml/2006/ole">
                <p:oleObj spid="_x0000_s1856520" name="Equation" r:id="rId11" imgW="583920" imgH="203040" progId="Equation.3">
                  <p:embed/>
                </p:oleObj>
              </a:graphicData>
            </a:graphic>
          </p:graphicFrame>
          <p:sp>
            <p:nvSpPr>
              <p:cNvPr id="37" name="Text Box 1042"/>
              <p:cNvSpPr txBox="1">
                <a:spLocks noChangeArrowheads="1"/>
              </p:cNvSpPr>
              <p:nvPr/>
            </p:nvSpPr>
            <p:spPr bwMode="auto">
              <a:xfrm>
                <a:off x="336" y="4032"/>
                <a:ext cx="1440" cy="25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kumimoji="0" lang="en-US" altLang="zh-CN" sz="2000" dirty="0">
                    <a:latin typeface="Arial" charset="0"/>
                  </a:rPr>
                  <a:t>Input:  “EOS”</a:t>
                </a:r>
              </a:p>
            </p:txBody>
          </p:sp>
        </p:grpSp>
        <p:sp>
          <p:nvSpPr>
            <p:cNvPr id="31" name="Text Box 1078"/>
            <p:cNvSpPr txBox="1">
              <a:spLocks noChangeArrowheads="1"/>
            </p:cNvSpPr>
            <p:nvPr/>
          </p:nvSpPr>
          <p:spPr bwMode="auto">
            <a:xfrm>
              <a:off x="3581400" y="4953000"/>
              <a:ext cx="41148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kumimoji="0" lang="en-US" altLang="zh-CN" dirty="0" smtClean="0">
                  <a:latin typeface="Arial" charset="0"/>
                </a:rPr>
                <a:t>initial and </a:t>
              </a:r>
              <a:r>
                <a:rPr kumimoji="0" lang="en-US" altLang="zh-CN" dirty="0">
                  <a:latin typeface="Arial" charset="0"/>
                </a:rPr>
                <a:t>final conditions</a:t>
              </a:r>
            </a:p>
          </p:txBody>
        </p:sp>
      </p:grpSp>
      <p:sp>
        <p:nvSpPr>
          <p:cNvPr id="39" name="Text Box 1107"/>
          <p:cNvSpPr txBox="1">
            <a:spLocks noChangeArrowheads="1"/>
          </p:cNvSpPr>
          <p:nvPr/>
        </p:nvSpPr>
        <p:spPr bwMode="auto">
          <a:xfrm>
            <a:off x="152400" y="6172200"/>
            <a:ext cx="762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kumimoji="0" lang="en-US" altLang="zh-CN" sz="1800" dirty="0" err="1" smtClean="0">
                <a:solidFill>
                  <a:srgbClr val="00B050"/>
                </a:solidFill>
                <a:latin typeface="Arial" charset="0"/>
              </a:rPr>
              <a:t>Bjorken</a:t>
            </a:r>
            <a:r>
              <a:rPr kumimoji="0" lang="en-US" altLang="zh-CN" sz="1800" dirty="0" smtClean="0">
                <a:solidFill>
                  <a:srgbClr val="00B050"/>
                </a:solidFill>
                <a:latin typeface="Arial" charset="0"/>
              </a:rPr>
              <a:t> </a:t>
            </a:r>
            <a:r>
              <a:rPr kumimoji="0" lang="en-US" altLang="zh-CN" sz="1800" dirty="0" err="1" smtClean="0">
                <a:solidFill>
                  <a:srgbClr val="00B050"/>
                </a:solidFill>
                <a:latin typeface="Arial" charset="0"/>
              </a:rPr>
              <a:t>appro</a:t>
            </a:r>
            <a:r>
              <a:rPr kumimoji="0" lang="en-US" altLang="zh-CN" sz="1800" dirty="0" smtClean="0">
                <a:solidFill>
                  <a:srgbClr val="00B050"/>
                </a:solidFill>
                <a:latin typeface="Arial" charset="0"/>
              </a:rPr>
              <a:t>. :                     reduces (3+1)-d hydro to (2+1)-d hydro </a:t>
            </a:r>
          </a:p>
        </p:txBody>
      </p:sp>
      <p:graphicFrame>
        <p:nvGraphicFramePr>
          <p:cNvPr id="1665034" name="Object 2050"/>
          <p:cNvGraphicFramePr>
            <a:graphicFrameLocks/>
          </p:cNvGraphicFramePr>
          <p:nvPr/>
        </p:nvGraphicFramePr>
        <p:xfrm>
          <a:off x="1905000" y="6172200"/>
          <a:ext cx="1249363" cy="393700"/>
        </p:xfrm>
        <a:graphic>
          <a:graphicData uri="http://schemas.openxmlformats.org/presentationml/2006/ole">
            <p:oleObj spid="_x0000_s1856521" name="Equation" r:id="rId12" imgW="5968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77338" cy="719138"/>
          </a:xfrm>
          <a:solidFill>
            <a:srgbClr val="A4BBFA"/>
          </a:solidFill>
        </p:spPr>
        <p:txBody>
          <a:bodyPr/>
          <a:lstStyle/>
          <a:p>
            <a:r>
              <a:rPr lang="en-US" altLang="zh-CN" sz="2800" dirty="0" smtClean="0"/>
              <a:t>Viscous hydro:   Shear viscosity     &amp; elliptic flow </a:t>
            </a:r>
            <a:r>
              <a:rPr lang="en-US" altLang="zh-CN" sz="2400" dirty="0" smtClean="0"/>
              <a:t>V</a:t>
            </a:r>
            <a:r>
              <a:rPr lang="en-US" altLang="zh-CN" sz="1800" dirty="0" smtClean="0"/>
              <a:t>2</a:t>
            </a:r>
          </a:p>
        </p:txBody>
      </p:sp>
      <p:graphicFrame>
        <p:nvGraphicFramePr>
          <p:cNvPr id="1522689" name="Object 2052"/>
          <p:cNvGraphicFramePr>
            <a:graphicFrameLocks noChangeAspect="1"/>
          </p:cNvGraphicFramePr>
          <p:nvPr/>
        </p:nvGraphicFramePr>
        <p:xfrm>
          <a:off x="5396881" y="228600"/>
          <a:ext cx="318120" cy="385500"/>
        </p:xfrm>
        <a:graphic>
          <a:graphicData uri="http://schemas.openxmlformats.org/presentationml/2006/ole">
            <p:oleObj spid="_x0000_s1517570" name="Equation" r:id="rId4" imgW="139680" imgH="164880" progId="Equation.3">
              <p:embed/>
            </p:oleObj>
          </a:graphicData>
        </a:graphic>
      </p:graphicFrame>
      <p:grpSp>
        <p:nvGrpSpPr>
          <p:cNvPr id="2" name="Group 22"/>
          <p:cNvGrpSpPr/>
          <p:nvPr/>
        </p:nvGrpSpPr>
        <p:grpSpPr>
          <a:xfrm>
            <a:off x="4876800" y="1447800"/>
            <a:ext cx="3733800" cy="685800"/>
            <a:chOff x="4876800" y="685800"/>
            <a:chExt cx="3733800" cy="685800"/>
          </a:xfrm>
        </p:grpSpPr>
        <p:sp>
          <p:nvSpPr>
            <p:cNvPr id="25" name="Rectangle 24"/>
            <p:cNvSpPr/>
            <p:nvPr/>
          </p:nvSpPr>
          <p:spPr>
            <a:xfrm>
              <a:off x="4876800" y="838200"/>
              <a:ext cx="27927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800" b="1" dirty="0" smtClean="0">
                  <a:solidFill>
                    <a:srgbClr val="FF000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20-25% </a:t>
              </a:r>
              <a:r>
                <a:rPr lang="en-US" altLang="zh-CN" dirty="0" smtClean="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v</a:t>
              </a:r>
              <a:r>
                <a:rPr lang="en-US" altLang="zh-CN" sz="1050" dirty="0" smtClean="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2</a:t>
              </a:r>
              <a:r>
                <a:rPr lang="en-US" altLang="zh-CN" dirty="0" smtClean="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 suppression</a:t>
              </a:r>
              <a:endParaRPr lang="zh-CN" altLang="en-US" dirty="0"/>
            </a:p>
          </p:txBody>
        </p:sp>
        <p:graphicFrame>
          <p:nvGraphicFramePr>
            <p:cNvPr id="35" name="Object 8"/>
            <p:cNvGraphicFramePr>
              <a:graphicFrameLocks noChangeAspect="1"/>
            </p:cNvGraphicFramePr>
            <p:nvPr/>
          </p:nvGraphicFramePr>
          <p:xfrm>
            <a:off x="7772400" y="762000"/>
            <a:ext cx="838200" cy="590234"/>
          </p:xfrm>
          <a:graphic>
            <a:graphicData uri="http://schemas.openxmlformats.org/presentationml/2006/ole">
              <p:oleObj spid="_x0000_s1517571" name="Equation" r:id="rId5" imgW="520560" imgH="406080" progId="Equation.3">
                <p:embed/>
              </p:oleObj>
            </a:graphicData>
          </a:graphic>
        </p:graphicFrame>
        <p:sp>
          <p:nvSpPr>
            <p:cNvPr id="38" name="Right Brace 37"/>
            <p:cNvSpPr/>
            <p:nvPr/>
          </p:nvSpPr>
          <p:spPr bwMode="auto">
            <a:xfrm>
              <a:off x="4876800" y="685800"/>
              <a:ext cx="152400" cy="685800"/>
            </a:xfrm>
            <a:prstGeom prst="rightBrace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</p:grpSp>
      <p:pic>
        <p:nvPicPr>
          <p:cNvPr id="13" name="Picture 12" descr="v2-2c.png"/>
          <p:cNvPicPr>
            <a:picLocks noChangeAspect="1"/>
          </p:cNvPicPr>
          <p:nvPr/>
        </p:nvPicPr>
        <p:blipFill>
          <a:blip r:embed="rId6" cstate="print"/>
          <a:srcRect l="3651" t="15565" r="10524" b="4447"/>
          <a:stretch>
            <a:fillRect/>
          </a:stretch>
        </p:blipFill>
        <p:spPr>
          <a:xfrm>
            <a:off x="152401" y="838800"/>
            <a:ext cx="4724399" cy="41148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831252" y="838200"/>
            <a:ext cx="2023311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Elliptic flow v</a:t>
            </a:r>
            <a:r>
              <a:rPr lang="en-US" altLang="zh-CN" sz="105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zh-CN" altLang="en-US" sz="105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28600" y="5486400"/>
            <a:ext cx="441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800" dirty="0" smtClean="0">
                <a:solidFill>
                  <a:srgbClr val="C00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-</a:t>
            </a:r>
            <a:r>
              <a:rPr lang="en-US" altLang="zh-CN" sz="1600" b="1" dirty="0" smtClean="0">
                <a:solidFill>
                  <a:srgbClr val="C00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V</a:t>
            </a:r>
            <a:r>
              <a:rPr lang="en-US" altLang="zh-CN" sz="1050" b="1" dirty="0" smtClean="0">
                <a:solidFill>
                  <a:srgbClr val="C00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2</a:t>
            </a:r>
            <a:r>
              <a:rPr lang="en-US" altLang="zh-CN" sz="1800" b="1" dirty="0" smtClean="0">
                <a:solidFill>
                  <a:srgbClr val="C00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 </a:t>
            </a:r>
            <a:r>
              <a:rPr lang="en-US" altLang="zh-CN" sz="1800" dirty="0" smtClean="0">
                <a:solidFill>
                  <a:srgbClr val="C00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can be used to extract the QGP shear viscosity </a:t>
            </a:r>
            <a:endParaRPr lang="zh-CN" altLang="en-US" sz="1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800" y="838200"/>
            <a:ext cx="198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1600" dirty="0" smtClean="0">
                <a:solidFill>
                  <a:srgbClr val="D60093"/>
                </a:solidFill>
              </a:rPr>
              <a:t>H. Song and U. Heinz, PRC08</a:t>
            </a:r>
            <a:endParaRPr lang="en-US" altLang="zh-CN" sz="1600" dirty="0">
              <a:solidFill>
                <a:srgbClr val="D60093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3A9AB-A3B6-4FC6-91B8-05319890BC98}" type="slidenum">
              <a:rPr lang="en-US" altLang="zh-CN" sz="1800" b="1" smtClean="0">
                <a:solidFill>
                  <a:srgbClr val="FF0000"/>
                </a:solidFill>
              </a:rPr>
              <a:pPr/>
              <a:t>15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181600" y="2286000"/>
            <a:ext cx="3962400" cy="4572000"/>
            <a:chOff x="4800600" y="914400"/>
            <a:chExt cx="4343400" cy="4724400"/>
          </a:xfrm>
        </p:grpSpPr>
        <p:sp>
          <p:nvSpPr>
            <p:cNvPr id="21" name="Rectangle 20"/>
            <p:cNvSpPr/>
            <p:nvPr/>
          </p:nvSpPr>
          <p:spPr bwMode="auto">
            <a:xfrm>
              <a:off x="4800600" y="914400"/>
              <a:ext cx="4343400" cy="47244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>
                <a:defRPr/>
              </a:pPr>
              <a:endParaRPr lang="zh-CN" altLang="en-US"/>
            </a:p>
          </p:txBody>
        </p:sp>
        <p:graphicFrame>
          <p:nvGraphicFramePr>
            <p:cNvPr id="22" name="Object 5"/>
            <p:cNvGraphicFramePr>
              <a:graphicFrameLocks noChangeAspect="1"/>
            </p:cNvGraphicFramePr>
            <p:nvPr/>
          </p:nvGraphicFramePr>
          <p:xfrm>
            <a:off x="4876800" y="4038600"/>
            <a:ext cx="4114800" cy="1363663"/>
          </p:xfrm>
          <a:graphic>
            <a:graphicData uri="http://schemas.openxmlformats.org/presentationml/2006/ole">
              <p:oleObj spid="_x0000_s1517572" name="Equation" r:id="rId7" imgW="2616120" imgH="888840" progId="Equation.3">
                <p:embed/>
              </p:oleObj>
            </a:graphicData>
          </a:graphic>
        </p:graphicFrame>
        <p:sp>
          <p:nvSpPr>
            <p:cNvPr id="23" name="Oval 22"/>
            <p:cNvSpPr/>
            <p:nvPr/>
          </p:nvSpPr>
          <p:spPr bwMode="auto">
            <a:xfrm>
              <a:off x="6781800" y="4800600"/>
              <a:ext cx="1066800" cy="533400"/>
            </a:xfrm>
            <a:prstGeom prst="ellipse">
              <a:avLst/>
            </a:prstGeom>
            <a:noFill/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24" name="Group 193"/>
            <p:cNvGrpSpPr>
              <a:grpSpLocks/>
            </p:cNvGrpSpPr>
            <p:nvPr/>
          </p:nvGrpSpPr>
          <p:grpSpPr bwMode="auto">
            <a:xfrm>
              <a:off x="4953001" y="914400"/>
              <a:ext cx="3962402" cy="2819400"/>
              <a:chOff x="1488" y="2064"/>
              <a:chExt cx="2544" cy="1576"/>
            </a:xfrm>
          </p:grpSpPr>
          <p:sp>
            <p:nvSpPr>
              <p:cNvPr id="26" name="AutoShape 194"/>
              <p:cNvSpPr>
                <a:spLocks/>
              </p:cNvSpPr>
              <p:nvPr/>
            </p:nvSpPr>
            <p:spPr bwMode="auto">
              <a:xfrm rot="10800000">
                <a:off x="3389" y="2064"/>
                <a:ext cx="281" cy="221"/>
              </a:xfrm>
              <a:custGeom>
                <a:avLst/>
                <a:gdLst>
                  <a:gd name="T0" fmla="*/ 0 w 21600"/>
                  <a:gd name="T1" fmla="*/ 0 h 21600"/>
                  <a:gd name="T2" fmla="*/ 21600 w 21600"/>
                  <a:gd name="T3" fmla="*/ 21600 h 21600"/>
                </a:gdLst>
                <a:ahLst/>
                <a:cxnLst/>
                <a:rect l="T0" t="T1" r="T2" b="T3"/>
                <a:pathLst>
                  <a:path w="21600" h="21600">
                    <a:moveTo>
                      <a:pt x="12900" y="0"/>
                    </a:moveTo>
                    <a:lnTo>
                      <a:pt x="5310" y="13161"/>
                    </a:lnTo>
                    <a:lnTo>
                      <a:pt x="0" y="13161"/>
                    </a:lnTo>
                    <a:lnTo>
                      <a:pt x="5040" y="21600"/>
                    </a:lnTo>
                    <a:lnTo>
                      <a:pt x="18930" y="13161"/>
                    </a:lnTo>
                    <a:lnTo>
                      <a:pt x="13950" y="13266"/>
                    </a:lnTo>
                    <a:lnTo>
                      <a:pt x="21600" y="0"/>
                    </a:lnTo>
                    <a:lnTo>
                      <a:pt x="12900" y="0"/>
                    </a:lnTo>
                    <a:close/>
                    <a:moveTo>
                      <a:pt x="12900" y="0"/>
                    </a:moveTo>
                  </a:path>
                </a:pathLst>
              </a:custGeom>
              <a:solidFill>
                <a:srgbClr val="BBE0E3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r"/>
                <a:endParaRPr lang="zh-CN" altLang="zh-CN"/>
              </a:p>
            </p:txBody>
          </p:sp>
          <p:sp>
            <p:nvSpPr>
              <p:cNvPr id="27" name="Line 195"/>
              <p:cNvSpPr>
                <a:spLocks noChangeShapeType="1"/>
              </p:cNvSpPr>
              <p:nvPr/>
            </p:nvSpPr>
            <p:spPr bwMode="auto">
              <a:xfrm flipH="1">
                <a:off x="1944" y="2295"/>
                <a:ext cx="488" cy="655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Line 196"/>
              <p:cNvSpPr>
                <a:spLocks noChangeShapeType="1"/>
              </p:cNvSpPr>
              <p:nvPr/>
            </p:nvSpPr>
            <p:spPr bwMode="auto">
              <a:xfrm flipH="1">
                <a:off x="2180" y="2295"/>
                <a:ext cx="478" cy="645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Line 197"/>
              <p:cNvSpPr>
                <a:spLocks noChangeShapeType="1"/>
              </p:cNvSpPr>
              <p:nvPr/>
            </p:nvSpPr>
            <p:spPr bwMode="auto">
              <a:xfrm>
                <a:off x="2331" y="2432"/>
                <a:ext cx="1602" cy="2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Line 198"/>
              <p:cNvSpPr>
                <a:spLocks noChangeShapeType="1"/>
              </p:cNvSpPr>
              <p:nvPr/>
            </p:nvSpPr>
            <p:spPr bwMode="auto">
              <a:xfrm>
                <a:off x="2292" y="3119"/>
                <a:ext cx="1126" cy="1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AutoShape 199"/>
              <p:cNvSpPr>
                <a:spLocks/>
              </p:cNvSpPr>
              <p:nvPr/>
            </p:nvSpPr>
            <p:spPr bwMode="auto">
              <a:xfrm>
                <a:off x="1488" y="2291"/>
                <a:ext cx="2544" cy="1273"/>
              </a:xfrm>
              <a:custGeom>
                <a:avLst/>
                <a:gdLst>
                  <a:gd name="T0" fmla="*/ 0 w 21600"/>
                  <a:gd name="T1" fmla="*/ 0 h 21600"/>
                  <a:gd name="T2" fmla="*/ 21600 w 21600"/>
                  <a:gd name="T3" fmla="*/ 21600 h 21600"/>
                </a:gdLst>
                <a:ahLst/>
                <a:cxnLst/>
                <a:rect l="T0" t="T1" r="T2" b="T3"/>
                <a:pathLst>
                  <a:path w="21600" h="21600">
                    <a:moveTo>
                      <a:pt x="8014" y="0"/>
                    </a:moveTo>
                    <a:lnTo>
                      <a:pt x="0" y="21600"/>
                    </a:lnTo>
                    <a:lnTo>
                      <a:pt x="13586" y="21600"/>
                    </a:lnTo>
                    <a:lnTo>
                      <a:pt x="21600" y="0"/>
                    </a:lnTo>
                    <a:close/>
                    <a:moveTo>
                      <a:pt x="8014" y="0"/>
                    </a:moveTo>
                  </a:path>
                </a:pathLst>
              </a:custGeom>
              <a:noFill/>
              <a:ln w="25400">
                <a:solidFill>
                  <a:srgbClr val="99CC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r"/>
                <a:endParaRPr lang="zh-CN" altLang="zh-CN"/>
              </a:p>
            </p:txBody>
          </p:sp>
          <p:sp>
            <p:nvSpPr>
              <p:cNvPr id="32" name="Line 200"/>
              <p:cNvSpPr>
                <a:spLocks noChangeShapeType="1"/>
              </p:cNvSpPr>
              <p:nvPr/>
            </p:nvSpPr>
            <p:spPr bwMode="auto">
              <a:xfrm flipH="1">
                <a:off x="1488" y="3290"/>
                <a:ext cx="204" cy="277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Line 201"/>
              <p:cNvSpPr>
                <a:spLocks noChangeShapeType="1"/>
              </p:cNvSpPr>
              <p:nvPr/>
            </p:nvSpPr>
            <p:spPr bwMode="auto">
              <a:xfrm flipH="1">
                <a:off x="2292" y="2295"/>
                <a:ext cx="593" cy="798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AutoShape 202"/>
              <p:cNvSpPr>
                <a:spLocks/>
              </p:cNvSpPr>
              <p:nvPr/>
            </p:nvSpPr>
            <p:spPr bwMode="auto">
              <a:xfrm flipH="1">
                <a:off x="2270" y="3017"/>
                <a:ext cx="196" cy="507"/>
              </a:xfrm>
              <a:custGeom>
                <a:avLst/>
                <a:gdLst>
                  <a:gd name="T0" fmla="*/ 0 w 21361"/>
                  <a:gd name="T1" fmla="*/ 0 h 21401"/>
                  <a:gd name="T2" fmla="*/ 21361 w 21361"/>
                  <a:gd name="T3" fmla="*/ 21401 h 21401"/>
                </a:gdLst>
                <a:ahLst/>
                <a:cxnLst/>
                <a:rect l="T0" t="T1" r="T2" b="T3"/>
                <a:pathLst>
                  <a:path w="21361" h="21401">
                    <a:moveTo>
                      <a:pt x="7120" y="19313"/>
                    </a:moveTo>
                    <a:cubicBezTo>
                      <a:pt x="5406" y="18346"/>
                      <a:pt x="3177" y="17047"/>
                      <a:pt x="1977" y="15567"/>
                    </a:cubicBezTo>
                    <a:cubicBezTo>
                      <a:pt x="777" y="14087"/>
                      <a:pt x="-80" y="12063"/>
                      <a:pt x="6" y="10492"/>
                    </a:cubicBezTo>
                    <a:cubicBezTo>
                      <a:pt x="91" y="8921"/>
                      <a:pt x="1120" y="7471"/>
                      <a:pt x="2491" y="6081"/>
                    </a:cubicBezTo>
                    <a:cubicBezTo>
                      <a:pt x="3863" y="4691"/>
                      <a:pt x="6520" y="3090"/>
                      <a:pt x="8491" y="2093"/>
                    </a:cubicBezTo>
                    <a:cubicBezTo>
                      <a:pt x="10463" y="1096"/>
                      <a:pt x="13891" y="-112"/>
                      <a:pt x="14149" y="9"/>
                    </a:cubicBezTo>
                    <a:cubicBezTo>
                      <a:pt x="16891" y="1610"/>
                      <a:pt x="18091" y="3513"/>
                      <a:pt x="19206" y="5054"/>
                    </a:cubicBezTo>
                    <a:cubicBezTo>
                      <a:pt x="20406" y="6715"/>
                      <a:pt x="21006" y="8347"/>
                      <a:pt x="21263" y="10069"/>
                    </a:cubicBezTo>
                    <a:cubicBezTo>
                      <a:pt x="21520" y="11791"/>
                      <a:pt x="21263" y="13905"/>
                      <a:pt x="20577" y="15416"/>
                    </a:cubicBezTo>
                    <a:cubicBezTo>
                      <a:pt x="19891" y="16926"/>
                      <a:pt x="18434" y="18105"/>
                      <a:pt x="16977" y="19101"/>
                    </a:cubicBezTo>
                    <a:cubicBezTo>
                      <a:pt x="15520" y="20098"/>
                      <a:pt x="12091" y="21488"/>
                      <a:pt x="12091" y="21397"/>
                    </a:cubicBezTo>
                    <a:cubicBezTo>
                      <a:pt x="12091" y="21367"/>
                      <a:pt x="8834" y="20280"/>
                      <a:pt x="7120" y="19313"/>
                    </a:cubicBezTo>
                    <a:close/>
                    <a:moveTo>
                      <a:pt x="7120" y="19313"/>
                    </a:moveTo>
                  </a:path>
                </a:pathLst>
              </a:custGeom>
              <a:solidFill>
                <a:srgbClr val="FFFFFF"/>
              </a:solidFill>
              <a:ln w="3810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r"/>
                <a:endParaRPr lang="zh-CN" altLang="zh-CN"/>
              </a:p>
            </p:txBody>
          </p:sp>
          <p:sp>
            <p:nvSpPr>
              <p:cNvPr id="36" name="Line 203"/>
              <p:cNvSpPr>
                <a:spLocks noChangeShapeType="1"/>
              </p:cNvSpPr>
              <p:nvPr/>
            </p:nvSpPr>
            <p:spPr bwMode="auto">
              <a:xfrm flipH="1">
                <a:off x="2163" y="2975"/>
                <a:ext cx="436" cy="587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7" name="Group 204"/>
              <p:cNvGrpSpPr>
                <a:grpSpLocks/>
              </p:cNvGrpSpPr>
              <p:nvPr/>
            </p:nvGrpSpPr>
            <p:grpSpPr bwMode="auto">
              <a:xfrm>
                <a:off x="2944" y="2175"/>
                <a:ext cx="807" cy="711"/>
                <a:chOff x="0" y="0"/>
                <a:chExt cx="888" cy="862"/>
              </a:xfrm>
            </p:grpSpPr>
            <p:grpSp>
              <p:nvGrpSpPr>
                <p:cNvPr id="104" name="Group 205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888" cy="862"/>
                  <a:chOff x="0" y="0"/>
                  <a:chExt cx="888" cy="862"/>
                </a:xfrm>
              </p:grpSpPr>
              <p:sp>
                <p:nvSpPr>
                  <p:cNvPr id="106" name="Oval 206"/>
                  <p:cNvSpPr>
                    <a:spLocks/>
                  </p:cNvSpPr>
                  <p:nvPr/>
                </p:nvSpPr>
                <p:spPr bwMode="auto">
                  <a:xfrm>
                    <a:off x="19" y="1"/>
                    <a:ext cx="849" cy="849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3399"/>
                      </a:gs>
                      <a:gs pos="100000">
                        <a:srgbClr val="FFFFFF"/>
                      </a:gs>
                    </a:gsLst>
                    <a:lin ang="0" scaled="1"/>
                  </a:gra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algn="r"/>
                    <a:endParaRPr lang="zh-CN" altLang="zh-CN"/>
                  </a:p>
                </p:txBody>
              </p:sp>
              <p:sp>
                <p:nvSpPr>
                  <p:cNvPr id="107" name="Oval 207"/>
                  <p:cNvSpPr>
                    <a:spLocks/>
                  </p:cNvSpPr>
                  <p:nvPr/>
                </p:nvSpPr>
                <p:spPr bwMode="auto">
                  <a:xfrm>
                    <a:off x="19" y="0"/>
                    <a:ext cx="849" cy="849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algn="r"/>
                    <a:endParaRPr lang="zh-CN" altLang="zh-CN"/>
                  </a:p>
                </p:txBody>
              </p:sp>
              <p:sp>
                <p:nvSpPr>
                  <p:cNvPr id="108" name="AutoShape 208"/>
                  <p:cNvSpPr>
                    <a:spLocks/>
                  </p:cNvSpPr>
                  <p:nvPr/>
                </p:nvSpPr>
                <p:spPr bwMode="auto">
                  <a:xfrm>
                    <a:off x="0" y="352"/>
                    <a:ext cx="888" cy="510"/>
                  </a:xfrm>
                  <a:custGeom>
                    <a:avLst/>
                    <a:gdLst>
                      <a:gd name="T0" fmla="*/ 0 w 21580"/>
                      <a:gd name="T1" fmla="*/ 0 h 21198"/>
                      <a:gd name="T2" fmla="*/ 21580 w 21580"/>
                      <a:gd name="T3" fmla="*/ 21198 h 21198"/>
                    </a:gdLst>
                    <a:ahLst/>
                    <a:cxnLst/>
                    <a:rect l="T0" t="T1" r="T2" b="T3"/>
                    <a:pathLst>
                      <a:path w="21580" h="21198">
                        <a:moveTo>
                          <a:pt x="885" y="4138"/>
                        </a:moveTo>
                        <a:cubicBezTo>
                          <a:pt x="1264" y="4606"/>
                          <a:pt x="1748" y="5470"/>
                          <a:pt x="2506" y="6226"/>
                        </a:cubicBezTo>
                        <a:cubicBezTo>
                          <a:pt x="3264" y="6982"/>
                          <a:pt x="4401" y="8098"/>
                          <a:pt x="5496" y="8710"/>
                        </a:cubicBezTo>
                        <a:cubicBezTo>
                          <a:pt x="6591" y="9322"/>
                          <a:pt x="7769" y="9754"/>
                          <a:pt x="9075" y="9790"/>
                        </a:cubicBezTo>
                        <a:cubicBezTo>
                          <a:pt x="10380" y="9826"/>
                          <a:pt x="12043" y="9502"/>
                          <a:pt x="13327" y="9034"/>
                        </a:cubicBezTo>
                        <a:cubicBezTo>
                          <a:pt x="14612" y="8566"/>
                          <a:pt x="15748" y="7954"/>
                          <a:pt x="16801" y="6946"/>
                        </a:cubicBezTo>
                        <a:cubicBezTo>
                          <a:pt x="17854" y="5938"/>
                          <a:pt x="18906" y="4102"/>
                          <a:pt x="19706" y="2950"/>
                        </a:cubicBezTo>
                        <a:cubicBezTo>
                          <a:pt x="20506" y="1798"/>
                          <a:pt x="21285" y="-290"/>
                          <a:pt x="21580" y="34"/>
                        </a:cubicBezTo>
                        <a:cubicBezTo>
                          <a:pt x="21475" y="178"/>
                          <a:pt x="21559" y="3346"/>
                          <a:pt x="21433" y="4894"/>
                        </a:cubicBezTo>
                        <a:cubicBezTo>
                          <a:pt x="21306" y="6442"/>
                          <a:pt x="21180" y="7882"/>
                          <a:pt x="20864" y="9322"/>
                        </a:cubicBezTo>
                        <a:cubicBezTo>
                          <a:pt x="20569" y="10762"/>
                          <a:pt x="20022" y="12346"/>
                          <a:pt x="19538" y="13534"/>
                        </a:cubicBezTo>
                        <a:cubicBezTo>
                          <a:pt x="19075" y="14722"/>
                          <a:pt x="18633" y="15550"/>
                          <a:pt x="18022" y="16522"/>
                        </a:cubicBezTo>
                        <a:cubicBezTo>
                          <a:pt x="17391" y="17458"/>
                          <a:pt x="16612" y="18466"/>
                          <a:pt x="15748" y="19222"/>
                        </a:cubicBezTo>
                        <a:cubicBezTo>
                          <a:pt x="14885" y="19942"/>
                          <a:pt x="13854" y="20590"/>
                          <a:pt x="12822" y="20878"/>
                        </a:cubicBezTo>
                        <a:cubicBezTo>
                          <a:pt x="11791" y="21166"/>
                          <a:pt x="10612" y="21310"/>
                          <a:pt x="9559" y="21094"/>
                        </a:cubicBezTo>
                        <a:cubicBezTo>
                          <a:pt x="8485" y="20878"/>
                          <a:pt x="7412" y="20302"/>
                          <a:pt x="6506" y="19618"/>
                        </a:cubicBezTo>
                        <a:cubicBezTo>
                          <a:pt x="5601" y="18898"/>
                          <a:pt x="4801" y="18070"/>
                          <a:pt x="4043" y="16954"/>
                        </a:cubicBezTo>
                        <a:cubicBezTo>
                          <a:pt x="3285" y="15838"/>
                          <a:pt x="2527" y="14398"/>
                          <a:pt x="1980" y="12958"/>
                        </a:cubicBezTo>
                        <a:cubicBezTo>
                          <a:pt x="1433" y="11518"/>
                          <a:pt x="1075" y="10006"/>
                          <a:pt x="738" y="8242"/>
                        </a:cubicBezTo>
                        <a:cubicBezTo>
                          <a:pt x="401" y="6478"/>
                          <a:pt x="-20" y="3022"/>
                          <a:pt x="1" y="2338"/>
                        </a:cubicBezTo>
                        <a:lnTo>
                          <a:pt x="885" y="4138"/>
                        </a:lnTo>
                        <a:close/>
                        <a:moveTo>
                          <a:pt x="885" y="4138"/>
                        </a:moveTo>
                      </a:path>
                    </a:pathLst>
                  </a:custGeom>
                  <a:solidFill>
                    <a:srgbClr val="FFFFFF">
                      <a:alpha val="49803"/>
                    </a:srgbClr>
                  </a:solidFill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algn="r"/>
                    <a:endParaRPr lang="zh-CN" altLang="zh-CN"/>
                  </a:p>
                </p:txBody>
              </p:sp>
              <p:sp>
                <p:nvSpPr>
                  <p:cNvPr id="109" name="AutoShape 209"/>
                  <p:cNvSpPr>
                    <a:spLocks/>
                  </p:cNvSpPr>
                  <p:nvPr/>
                </p:nvSpPr>
                <p:spPr bwMode="auto">
                  <a:xfrm>
                    <a:off x="19" y="367"/>
                    <a:ext cx="848" cy="222"/>
                  </a:xfrm>
                  <a:custGeom>
                    <a:avLst/>
                    <a:gdLst>
                      <a:gd name="T0" fmla="*/ 0 w 21600"/>
                      <a:gd name="T1" fmla="*/ 0 h 21530"/>
                      <a:gd name="T2" fmla="*/ 21600 w 21600"/>
                      <a:gd name="T3" fmla="*/ 21530 h 21530"/>
                    </a:gdLst>
                    <a:ahLst/>
                    <a:cxnLst/>
                    <a:rect l="T0" t="T1" r="T2" b="T3"/>
                    <a:pathLst>
                      <a:path w="21600" h="21530">
                        <a:moveTo>
                          <a:pt x="0" y="6556"/>
                        </a:moveTo>
                        <a:cubicBezTo>
                          <a:pt x="375" y="7732"/>
                          <a:pt x="1258" y="11262"/>
                          <a:pt x="2228" y="13447"/>
                        </a:cubicBezTo>
                        <a:cubicBezTo>
                          <a:pt x="3199" y="15633"/>
                          <a:pt x="4699" y="18154"/>
                          <a:pt x="5803" y="19499"/>
                        </a:cubicBezTo>
                        <a:cubicBezTo>
                          <a:pt x="6906" y="20844"/>
                          <a:pt x="7656" y="21432"/>
                          <a:pt x="8914" y="21516"/>
                        </a:cubicBezTo>
                        <a:cubicBezTo>
                          <a:pt x="10171" y="21600"/>
                          <a:pt x="11958" y="21348"/>
                          <a:pt x="13415" y="20003"/>
                        </a:cubicBezTo>
                        <a:cubicBezTo>
                          <a:pt x="14871" y="18658"/>
                          <a:pt x="16283" y="16809"/>
                          <a:pt x="17651" y="13447"/>
                        </a:cubicBezTo>
                        <a:cubicBezTo>
                          <a:pt x="19019" y="10086"/>
                          <a:pt x="20784" y="2774"/>
                          <a:pt x="21600" y="0"/>
                        </a:cubicBez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algn="r"/>
                    <a:endParaRPr lang="zh-CN" altLang="zh-CN"/>
                  </a:p>
                </p:txBody>
              </p:sp>
            </p:grpSp>
            <p:sp>
              <p:nvSpPr>
                <p:cNvPr id="105" name="AutoShape 210"/>
                <p:cNvSpPr>
                  <a:spLocks/>
                </p:cNvSpPr>
                <p:nvPr/>
              </p:nvSpPr>
              <p:spPr bwMode="auto">
                <a:xfrm>
                  <a:off x="15" y="122"/>
                  <a:ext cx="216" cy="613"/>
                </a:xfrm>
                <a:custGeom>
                  <a:avLst/>
                  <a:gdLst>
                    <a:gd name="T0" fmla="*/ 0 w 21361"/>
                    <a:gd name="T1" fmla="*/ 0 h 21401"/>
                    <a:gd name="T2" fmla="*/ 21361 w 21361"/>
                    <a:gd name="T3" fmla="*/ 21401 h 21401"/>
                  </a:gdLst>
                  <a:ahLst/>
                  <a:cxnLst/>
                  <a:rect l="T0" t="T1" r="T2" b="T3"/>
                  <a:pathLst>
                    <a:path w="21361" h="21401">
                      <a:moveTo>
                        <a:pt x="7120" y="19313"/>
                      </a:moveTo>
                      <a:cubicBezTo>
                        <a:pt x="5406" y="18346"/>
                        <a:pt x="3177" y="17047"/>
                        <a:pt x="1977" y="15567"/>
                      </a:cubicBezTo>
                      <a:cubicBezTo>
                        <a:pt x="777" y="14087"/>
                        <a:pt x="-80" y="12063"/>
                        <a:pt x="6" y="10492"/>
                      </a:cubicBezTo>
                      <a:cubicBezTo>
                        <a:pt x="91" y="8921"/>
                        <a:pt x="1120" y="7471"/>
                        <a:pt x="2491" y="6081"/>
                      </a:cubicBezTo>
                      <a:cubicBezTo>
                        <a:pt x="3863" y="4691"/>
                        <a:pt x="6520" y="3090"/>
                        <a:pt x="8491" y="2093"/>
                      </a:cubicBezTo>
                      <a:cubicBezTo>
                        <a:pt x="10463" y="1096"/>
                        <a:pt x="13891" y="-112"/>
                        <a:pt x="14149" y="9"/>
                      </a:cubicBezTo>
                      <a:cubicBezTo>
                        <a:pt x="16891" y="1610"/>
                        <a:pt x="18091" y="3513"/>
                        <a:pt x="19206" y="5054"/>
                      </a:cubicBezTo>
                      <a:cubicBezTo>
                        <a:pt x="20406" y="6715"/>
                        <a:pt x="21006" y="8347"/>
                        <a:pt x="21263" y="10069"/>
                      </a:cubicBezTo>
                      <a:cubicBezTo>
                        <a:pt x="21520" y="11791"/>
                        <a:pt x="21263" y="13905"/>
                        <a:pt x="20577" y="15416"/>
                      </a:cubicBezTo>
                      <a:cubicBezTo>
                        <a:pt x="19891" y="16926"/>
                        <a:pt x="18434" y="18105"/>
                        <a:pt x="16977" y="19101"/>
                      </a:cubicBezTo>
                      <a:cubicBezTo>
                        <a:pt x="15520" y="20098"/>
                        <a:pt x="12091" y="21488"/>
                        <a:pt x="12091" y="21397"/>
                      </a:cubicBezTo>
                      <a:cubicBezTo>
                        <a:pt x="12091" y="21367"/>
                        <a:pt x="8834" y="20280"/>
                        <a:pt x="7120" y="19313"/>
                      </a:cubicBezTo>
                      <a:close/>
                      <a:moveTo>
                        <a:pt x="7120" y="19313"/>
                      </a:moveTo>
                    </a:path>
                  </a:pathLst>
                </a:custGeom>
                <a:solidFill>
                  <a:srgbClr val="FFFFFF"/>
                </a:solidFill>
                <a:ln w="63500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algn="r"/>
                  <a:endParaRPr lang="zh-CN" altLang="zh-CN"/>
                </a:p>
              </p:txBody>
            </p:sp>
          </p:grpSp>
          <p:sp>
            <p:nvSpPr>
              <p:cNvPr id="39" name="Line 211"/>
              <p:cNvSpPr>
                <a:spLocks noChangeShapeType="1"/>
              </p:cNvSpPr>
              <p:nvPr/>
            </p:nvSpPr>
            <p:spPr bwMode="auto">
              <a:xfrm>
                <a:off x="2444" y="2292"/>
                <a:ext cx="659" cy="1"/>
              </a:xfrm>
              <a:prstGeom prst="line">
                <a:avLst/>
              </a:prstGeom>
              <a:noFill/>
              <a:ln w="254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Line 212"/>
              <p:cNvSpPr>
                <a:spLocks noChangeShapeType="1"/>
              </p:cNvSpPr>
              <p:nvPr/>
            </p:nvSpPr>
            <p:spPr bwMode="auto">
              <a:xfrm>
                <a:off x="2684" y="2433"/>
                <a:ext cx="473" cy="1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Line 213"/>
              <p:cNvSpPr>
                <a:spLocks noChangeShapeType="1"/>
              </p:cNvSpPr>
              <p:nvPr/>
            </p:nvSpPr>
            <p:spPr bwMode="auto">
              <a:xfrm>
                <a:off x="2227" y="2569"/>
                <a:ext cx="938" cy="1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Line 214"/>
              <p:cNvSpPr>
                <a:spLocks noChangeShapeType="1"/>
              </p:cNvSpPr>
              <p:nvPr/>
            </p:nvSpPr>
            <p:spPr bwMode="auto">
              <a:xfrm flipH="1">
                <a:off x="2908" y="2517"/>
                <a:ext cx="256" cy="344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Line 215"/>
              <p:cNvSpPr>
                <a:spLocks noChangeShapeType="1"/>
              </p:cNvSpPr>
              <p:nvPr/>
            </p:nvSpPr>
            <p:spPr bwMode="auto">
              <a:xfrm>
                <a:off x="2112" y="2736"/>
                <a:ext cx="1604" cy="3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Line 216"/>
              <p:cNvSpPr>
                <a:spLocks noChangeShapeType="1"/>
              </p:cNvSpPr>
              <p:nvPr/>
            </p:nvSpPr>
            <p:spPr bwMode="auto">
              <a:xfrm flipH="1">
                <a:off x="2165" y="2292"/>
                <a:ext cx="939" cy="1268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Line 217"/>
              <p:cNvSpPr>
                <a:spLocks noChangeShapeType="1"/>
              </p:cNvSpPr>
              <p:nvPr/>
            </p:nvSpPr>
            <p:spPr bwMode="auto">
              <a:xfrm>
                <a:off x="2022" y="2844"/>
                <a:ext cx="1605" cy="3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6" name="Group 218"/>
              <p:cNvGrpSpPr>
                <a:grpSpLocks/>
              </p:cNvGrpSpPr>
              <p:nvPr/>
            </p:nvGrpSpPr>
            <p:grpSpPr bwMode="auto">
              <a:xfrm>
                <a:off x="2526" y="2573"/>
                <a:ext cx="384" cy="702"/>
                <a:chOff x="0" y="0"/>
                <a:chExt cx="422" cy="852"/>
              </a:xfrm>
            </p:grpSpPr>
            <p:sp>
              <p:nvSpPr>
                <p:cNvPr id="100" name="Oval 219"/>
                <p:cNvSpPr>
                  <a:spLocks/>
                </p:cNvSpPr>
                <p:nvPr/>
              </p:nvSpPr>
              <p:spPr bwMode="auto">
                <a:xfrm>
                  <a:off x="0" y="1"/>
                  <a:ext cx="422" cy="851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3300"/>
                    </a:gs>
                    <a:gs pos="100000">
                      <a:srgbClr val="FFCC00"/>
                    </a:gs>
                  </a:gsLst>
                  <a:lin ang="0" scaled="1"/>
                </a:gra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pPr algn="r"/>
                  <a:endParaRPr lang="zh-CN" altLang="zh-CN"/>
                </a:p>
              </p:txBody>
            </p:sp>
            <p:sp>
              <p:nvSpPr>
                <p:cNvPr id="101" name="AutoShape 220"/>
                <p:cNvSpPr>
                  <a:spLocks/>
                </p:cNvSpPr>
                <p:nvPr/>
              </p:nvSpPr>
              <p:spPr bwMode="auto">
                <a:xfrm>
                  <a:off x="0" y="412"/>
                  <a:ext cx="422" cy="439"/>
                </a:xfrm>
                <a:custGeom>
                  <a:avLst/>
                  <a:gdLst>
                    <a:gd name="T0" fmla="*/ 0 w 21530"/>
                    <a:gd name="T1" fmla="*/ 0 h 21245"/>
                    <a:gd name="T2" fmla="*/ 21530 w 21530"/>
                    <a:gd name="T3" fmla="*/ 21245 h 21245"/>
                  </a:gdLst>
                  <a:ahLst/>
                  <a:cxnLst/>
                  <a:rect l="T0" t="T1" r="T2" b="T3"/>
                  <a:pathLst>
                    <a:path w="21530" h="21245">
                      <a:moveTo>
                        <a:pt x="574" y="1704"/>
                      </a:moveTo>
                      <a:cubicBezTo>
                        <a:pt x="1060" y="2082"/>
                        <a:pt x="2076" y="2795"/>
                        <a:pt x="2871" y="3172"/>
                      </a:cubicBezTo>
                      <a:cubicBezTo>
                        <a:pt x="3666" y="3550"/>
                        <a:pt x="4550" y="3634"/>
                        <a:pt x="5345" y="3843"/>
                      </a:cubicBezTo>
                      <a:cubicBezTo>
                        <a:pt x="6140" y="4053"/>
                        <a:pt x="6891" y="4347"/>
                        <a:pt x="7774" y="4472"/>
                      </a:cubicBezTo>
                      <a:cubicBezTo>
                        <a:pt x="8658" y="4598"/>
                        <a:pt x="9629" y="4598"/>
                        <a:pt x="10645" y="4556"/>
                      </a:cubicBezTo>
                      <a:cubicBezTo>
                        <a:pt x="11661" y="4514"/>
                        <a:pt x="12766" y="4347"/>
                        <a:pt x="13826" y="4095"/>
                      </a:cubicBezTo>
                      <a:cubicBezTo>
                        <a:pt x="14886" y="3843"/>
                        <a:pt x="15990" y="3550"/>
                        <a:pt x="17006" y="3046"/>
                      </a:cubicBezTo>
                      <a:cubicBezTo>
                        <a:pt x="18022" y="2543"/>
                        <a:pt x="19215" y="1495"/>
                        <a:pt x="19966" y="991"/>
                      </a:cubicBezTo>
                      <a:cubicBezTo>
                        <a:pt x="20717" y="488"/>
                        <a:pt x="21158" y="-225"/>
                        <a:pt x="21423" y="69"/>
                      </a:cubicBezTo>
                      <a:cubicBezTo>
                        <a:pt x="21335" y="236"/>
                        <a:pt x="21600" y="1453"/>
                        <a:pt x="21512" y="2711"/>
                      </a:cubicBezTo>
                      <a:cubicBezTo>
                        <a:pt x="21423" y="3969"/>
                        <a:pt x="21247" y="6108"/>
                        <a:pt x="20937" y="7744"/>
                      </a:cubicBezTo>
                      <a:cubicBezTo>
                        <a:pt x="20628" y="9380"/>
                        <a:pt x="20098" y="11183"/>
                        <a:pt x="19612" y="12525"/>
                      </a:cubicBezTo>
                      <a:cubicBezTo>
                        <a:pt x="19126" y="13867"/>
                        <a:pt x="18685" y="14832"/>
                        <a:pt x="18022" y="15923"/>
                      </a:cubicBezTo>
                      <a:cubicBezTo>
                        <a:pt x="17404" y="17013"/>
                        <a:pt x="16609" y="18145"/>
                        <a:pt x="15725" y="18984"/>
                      </a:cubicBezTo>
                      <a:cubicBezTo>
                        <a:pt x="14842" y="19823"/>
                        <a:pt x="13826" y="20536"/>
                        <a:pt x="12766" y="20872"/>
                      </a:cubicBezTo>
                      <a:cubicBezTo>
                        <a:pt x="11706" y="21207"/>
                        <a:pt x="10513" y="21375"/>
                        <a:pt x="9453" y="21123"/>
                      </a:cubicBezTo>
                      <a:cubicBezTo>
                        <a:pt x="8348" y="20872"/>
                        <a:pt x="7244" y="20243"/>
                        <a:pt x="6317" y="19446"/>
                      </a:cubicBezTo>
                      <a:cubicBezTo>
                        <a:pt x="5389" y="18649"/>
                        <a:pt x="4594" y="17684"/>
                        <a:pt x="3843" y="16426"/>
                      </a:cubicBezTo>
                      <a:cubicBezTo>
                        <a:pt x="3048" y="15168"/>
                        <a:pt x="2297" y="13532"/>
                        <a:pt x="1723" y="11896"/>
                      </a:cubicBezTo>
                      <a:cubicBezTo>
                        <a:pt x="1193" y="10260"/>
                        <a:pt x="751" y="8331"/>
                        <a:pt x="442" y="6528"/>
                      </a:cubicBezTo>
                      <a:cubicBezTo>
                        <a:pt x="177" y="4724"/>
                        <a:pt x="0" y="1746"/>
                        <a:pt x="0" y="949"/>
                      </a:cubicBezTo>
                      <a:lnTo>
                        <a:pt x="574" y="1704"/>
                      </a:lnTo>
                      <a:close/>
                      <a:moveTo>
                        <a:pt x="574" y="1704"/>
                      </a:moveTo>
                    </a:path>
                  </a:pathLst>
                </a:custGeom>
                <a:solidFill>
                  <a:srgbClr val="FFFFFF">
                    <a:alpha val="49803"/>
                  </a:srgbClr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algn="r"/>
                  <a:endParaRPr lang="zh-CN" altLang="zh-CN"/>
                </a:p>
              </p:txBody>
            </p:sp>
            <p:sp>
              <p:nvSpPr>
                <p:cNvPr id="102" name="AutoShape 221"/>
                <p:cNvSpPr>
                  <a:spLocks/>
                </p:cNvSpPr>
                <p:nvPr/>
              </p:nvSpPr>
              <p:spPr bwMode="auto">
                <a:xfrm>
                  <a:off x="0" y="409"/>
                  <a:ext cx="421" cy="95"/>
                </a:xfrm>
                <a:custGeom>
                  <a:avLst/>
                  <a:gdLst>
                    <a:gd name="T0" fmla="*/ 0 w 21600"/>
                    <a:gd name="T1" fmla="*/ 0 h 21530"/>
                    <a:gd name="T2" fmla="*/ 21600 w 21600"/>
                    <a:gd name="T3" fmla="*/ 21530 h 21530"/>
                  </a:gdLst>
                  <a:ahLst/>
                  <a:cxnLst/>
                  <a:rect l="T0" t="T1" r="T2" b="T3"/>
                  <a:pathLst>
                    <a:path w="21600" h="21530">
                      <a:moveTo>
                        <a:pt x="0" y="6556"/>
                      </a:moveTo>
                      <a:cubicBezTo>
                        <a:pt x="375" y="7732"/>
                        <a:pt x="1258" y="11262"/>
                        <a:pt x="2228" y="13447"/>
                      </a:cubicBezTo>
                      <a:cubicBezTo>
                        <a:pt x="3199" y="15633"/>
                        <a:pt x="4699" y="18154"/>
                        <a:pt x="5803" y="19499"/>
                      </a:cubicBezTo>
                      <a:cubicBezTo>
                        <a:pt x="6906" y="20844"/>
                        <a:pt x="7656" y="21432"/>
                        <a:pt x="8914" y="21516"/>
                      </a:cubicBezTo>
                      <a:cubicBezTo>
                        <a:pt x="10171" y="21600"/>
                        <a:pt x="11958" y="21348"/>
                        <a:pt x="13415" y="20003"/>
                      </a:cubicBezTo>
                      <a:cubicBezTo>
                        <a:pt x="14871" y="18658"/>
                        <a:pt x="16283" y="16809"/>
                        <a:pt x="17651" y="13447"/>
                      </a:cubicBezTo>
                      <a:cubicBezTo>
                        <a:pt x="19019" y="10086"/>
                        <a:pt x="20784" y="2774"/>
                        <a:pt x="21600" y="0"/>
                      </a:cubicBez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algn="r"/>
                  <a:endParaRPr lang="zh-CN" altLang="zh-CN"/>
                </a:p>
              </p:txBody>
            </p:sp>
            <p:sp>
              <p:nvSpPr>
                <p:cNvPr id="103" name="Oval 222"/>
                <p:cNvSpPr>
                  <a:spLocks/>
                </p:cNvSpPr>
                <p:nvPr/>
              </p:nvSpPr>
              <p:spPr bwMode="auto">
                <a:xfrm>
                  <a:off x="0" y="0"/>
                  <a:ext cx="422" cy="851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pPr algn="r"/>
                  <a:endParaRPr lang="zh-CN" altLang="zh-CN"/>
                </a:p>
              </p:txBody>
            </p:sp>
          </p:grpSp>
          <p:sp>
            <p:nvSpPr>
              <p:cNvPr id="47" name="Line 223"/>
              <p:cNvSpPr>
                <a:spLocks noChangeShapeType="1"/>
              </p:cNvSpPr>
              <p:nvPr/>
            </p:nvSpPr>
            <p:spPr bwMode="auto">
              <a:xfrm flipH="1">
                <a:off x="2854" y="2611"/>
                <a:ext cx="705" cy="951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224"/>
              <p:cNvSpPr>
                <a:spLocks noChangeShapeType="1"/>
              </p:cNvSpPr>
              <p:nvPr/>
            </p:nvSpPr>
            <p:spPr bwMode="auto">
              <a:xfrm flipH="1">
                <a:off x="2627" y="2664"/>
                <a:ext cx="665" cy="896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225"/>
              <p:cNvSpPr>
                <a:spLocks noChangeShapeType="1"/>
              </p:cNvSpPr>
              <p:nvPr/>
            </p:nvSpPr>
            <p:spPr bwMode="auto">
              <a:xfrm>
                <a:off x="2785" y="2981"/>
                <a:ext cx="738" cy="2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Line 226"/>
              <p:cNvSpPr>
                <a:spLocks noChangeShapeType="1"/>
              </p:cNvSpPr>
              <p:nvPr/>
            </p:nvSpPr>
            <p:spPr bwMode="auto">
              <a:xfrm flipH="1">
                <a:off x="2388" y="2964"/>
                <a:ext cx="447" cy="601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Line 227"/>
              <p:cNvSpPr>
                <a:spLocks noChangeShapeType="1"/>
              </p:cNvSpPr>
              <p:nvPr/>
            </p:nvSpPr>
            <p:spPr bwMode="auto">
              <a:xfrm flipH="1">
                <a:off x="2490" y="2974"/>
                <a:ext cx="109" cy="148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Line 228"/>
              <p:cNvSpPr>
                <a:spLocks noChangeShapeType="1"/>
              </p:cNvSpPr>
              <p:nvPr/>
            </p:nvSpPr>
            <p:spPr bwMode="auto">
              <a:xfrm>
                <a:off x="2244" y="2981"/>
                <a:ext cx="374" cy="2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3" name="Group 229"/>
              <p:cNvGrpSpPr>
                <a:grpSpLocks/>
              </p:cNvGrpSpPr>
              <p:nvPr/>
            </p:nvGrpSpPr>
            <p:grpSpPr bwMode="auto">
              <a:xfrm>
                <a:off x="1683" y="2923"/>
                <a:ext cx="798" cy="713"/>
                <a:chOff x="0" y="0"/>
                <a:chExt cx="877" cy="863"/>
              </a:xfrm>
            </p:grpSpPr>
            <p:sp>
              <p:nvSpPr>
                <p:cNvPr id="94" name="Oval 230"/>
                <p:cNvSpPr>
                  <a:spLocks/>
                </p:cNvSpPr>
                <p:nvPr/>
              </p:nvSpPr>
              <p:spPr bwMode="auto">
                <a:xfrm>
                  <a:off x="12" y="1"/>
                  <a:ext cx="850" cy="849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3399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pPr algn="r"/>
                  <a:endParaRPr lang="zh-CN" altLang="zh-CN"/>
                </a:p>
              </p:txBody>
            </p:sp>
            <p:sp>
              <p:nvSpPr>
                <p:cNvPr id="95" name="Oval 231"/>
                <p:cNvSpPr>
                  <a:spLocks/>
                </p:cNvSpPr>
                <p:nvPr/>
              </p:nvSpPr>
              <p:spPr bwMode="auto">
                <a:xfrm>
                  <a:off x="10" y="0"/>
                  <a:ext cx="849" cy="849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pPr algn="r"/>
                  <a:endParaRPr lang="zh-CN" altLang="zh-CN"/>
                </a:p>
              </p:txBody>
            </p:sp>
            <p:sp>
              <p:nvSpPr>
                <p:cNvPr id="96" name="AutoShape 232"/>
                <p:cNvSpPr>
                  <a:spLocks/>
                </p:cNvSpPr>
                <p:nvPr/>
              </p:nvSpPr>
              <p:spPr bwMode="auto">
                <a:xfrm>
                  <a:off x="0" y="358"/>
                  <a:ext cx="877" cy="505"/>
                </a:xfrm>
                <a:custGeom>
                  <a:avLst/>
                  <a:gdLst>
                    <a:gd name="T0" fmla="*/ 0 w 21535"/>
                    <a:gd name="T1" fmla="*/ 0 h 21239"/>
                    <a:gd name="T2" fmla="*/ 21535 w 21535"/>
                    <a:gd name="T3" fmla="*/ 21239 h 21239"/>
                  </a:gdLst>
                  <a:ahLst/>
                  <a:cxnLst/>
                  <a:rect l="T0" t="T1" r="T2" b="T3"/>
                  <a:pathLst>
                    <a:path w="21535" h="21239">
                      <a:moveTo>
                        <a:pt x="484" y="3789"/>
                      </a:moveTo>
                      <a:cubicBezTo>
                        <a:pt x="858" y="4321"/>
                        <a:pt x="1320" y="5234"/>
                        <a:pt x="2200" y="6071"/>
                      </a:cubicBezTo>
                      <a:cubicBezTo>
                        <a:pt x="3079" y="6907"/>
                        <a:pt x="4663" y="8200"/>
                        <a:pt x="5763" y="8809"/>
                      </a:cubicBezTo>
                      <a:cubicBezTo>
                        <a:pt x="6863" y="9417"/>
                        <a:pt x="7611" y="9683"/>
                        <a:pt x="8864" y="9721"/>
                      </a:cubicBezTo>
                      <a:cubicBezTo>
                        <a:pt x="10118" y="9759"/>
                        <a:pt x="12010" y="9531"/>
                        <a:pt x="13352" y="9037"/>
                      </a:cubicBezTo>
                      <a:cubicBezTo>
                        <a:pt x="14693" y="8543"/>
                        <a:pt x="15815" y="7744"/>
                        <a:pt x="16915" y="6717"/>
                      </a:cubicBezTo>
                      <a:cubicBezTo>
                        <a:pt x="18015" y="5690"/>
                        <a:pt x="19180" y="3979"/>
                        <a:pt x="19950" y="2876"/>
                      </a:cubicBezTo>
                      <a:cubicBezTo>
                        <a:pt x="20720" y="1773"/>
                        <a:pt x="21248" y="-242"/>
                        <a:pt x="21512" y="24"/>
                      </a:cubicBezTo>
                      <a:cubicBezTo>
                        <a:pt x="21402" y="176"/>
                        <a:pt x="21600" y="2952"/>
                        <a:pt x="21512" y="4435"/>
                      </a:cubicBezTo>
                      <a:cubicBezTo>
                        <a:pt x="21424" y="5919"/>
                        <a:pt x="21248" y="7516"/>
                        <a:pt x="20940" y="8999"/>
                      </a:cubicBezTo>
                      <a:cubicBezTo>
                        <a:pt x="20632" y="10482"/>
                        <a:pt x="20082" y="12117"/>
                        <a:pt x="19598" y="13334"/>
                      </a:cubicBezTo>
                      <a:cubicBezTo>
                        <a:pt x="19114" y="14551"/>
                        <a:pt x="18675" y="15426"/>
                        <a:pt x="18037" y="16414"/>
                      </a:cubicBezTo>
                      <a:cubicBezTo>
                        <a:pt x="17399" y="17403"/>
                        <a:pt x="16607" y="18430"/>
                        <a:pt x="15727" y="19190"/>
                      </a:cubicBezTo>
                      <a:cubicBezTo>
                        <a:pt x="14847" y="19951"/>
                        <a:pt x="13813" y="20597"/>
                        <a:pt x="12758" y="20902"/>
                      </a:cubicBezTo>
                      <a:cubicBezTo>
                        <a:pt x="11702" y="21206"/>
                        <a:pt x="10514" y="21358"/>
                        <a:pt x="9436" y="21130"/>
                      </a:cubicBezTo>
                      <a:cubicBezTo>
                        <a:pt x="8358" y="20902"/>
                        <a:pt x="7259" y="20331"/>
                        <a:pt x="6335" y="19609"/>
                      </a:cubicBezTo>
                      <a:cubicBezTo>
                        <a:pt x="5411" y="18886"/>
                        <a:pt x="4597" y="18012"/>
                        <a:pt x="3827" y="16871"/>
                      </a:cubicBezTo>
                      <a:cubicBezTo>
                        <a:pt x="3057" y="15730"/>
                        <a:pt x="2288" y="14247"/>
                        <a:pt x="1738" y="12764"/>
                      </a:cubicBezTo>
                      <a:cubicBezTo>
                        <a:pt x="1188" y="11281"/>
                        <a:pt x="748" y="9531"/>
                        <a:pt x="462" y="7896"/>
                      </a:cubicBezTo>
                      <a:cubicBezTo>
                        <a:pt x="176" y="6261"/>
                        <a:pt x="0" y="3523"/>
                        <a:pt x="0" y="2838"/>
                      </a:cubicBezTo>
                      <a:lnTo>
                        <a:pt x="484" y="3789"/>
                      </a:lnTo>
                      <a:close/>
                      <a:moveTo>
                        <a:pt x="484" y="3789"/>
                      </a:moveTo>
                    </a:path>
                  </a:pathLst>
                </a:custGeom>
                <a:solidFill>
                  <a:srgbClr val="FFFFFF">
                    <a:alpha val="49803"/>
                  </a:srgbClr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algn="r"/>
                  <a:endParaRPr lang="zh-CN" altLang="zh-CN"/>
                </a:p>
              </p:txBody>
            </p:sp>
            <p:sp>
              <p:nvSpPr>
                <p:cNvPr id="97" name="AutoShape 233"/>
                <p:cNvSpPr>
                  <a:spLocks/>
                </p:cNvSpPr>
                <p:nvPr/>
              </p:nvSpPr>
              <p:spPr bwMode="auto">
                <a:xfrm flipH="1">
                  <a:off x="646" y="108"/>
                  <a:ext cx="216" cy="613"/>
                </a:xfrm>
                <a:custGeom>
                  <a:avLst/>
                  <a:gdLst>
                    <a:gd name="T0" fmla="*/ 0 w 21361"/>
                    <a:gd name="T1" fmla="*/ 0 h 21401"/>
                    <a:gd name="T2" fmla="*/ 21361 w 21361"/>
                    <a:gd name="T3" fmla="*/ 21401 h 21401"/>
                  </a:gdLst>
                  <a:ahLst/>
                  <a:cxnLst/>
                  <a:rect l="T0" t="T1" r="T2" b="T3"/>
                  <a:pathLst>
                    <a:path w="21361" h="21401">
                      <a:moveTo>
                        <a:pt x="7120" y="19313"/>
                      </a:moveTo>
                      <a:cubicBezTo>
                        <a:pt x="5406" y="18346"/>
                        <a:pt x="3177" y="17047"/>
                        <a:pt x="1977" y="15567"/>
                      </a:cubicBezTo>
                      <a:cubicBezTo>
                        <a:pt x="777" y="14087"/>
                        <a:pt x="-80" y="12063"/>
                        <a:pt x="6" y="10492"/>
                      </a:cubicBezTo>
                      <a:cubicBezTo>
                        <a:pt x="91" y="8921"/>
                        <a:pt x="1120" y="7471"/>
                        <a:pt x="2491" y="6081"/>
                      </a:cubicBezTo>
                      <a:cubicBezTo>
                        <a:pt x="3863" y="4691"/>
                        <a:pt x="6520" y="3090"/>
                        <a:pt x="8491" y="2093"/>
                      </a:cubicBezTo>
                      <a:cubicBezTo>
                        <a:pt x="10463" y="1096"/>
                        <a:pt x="13891" y="-112"/>
                        <a:pt x="14149" y="9"/>
                      </a:cubicBezTo>
                      <a:cubicBezTo>
                        <a:pt x="16891" y="1610"/>
                        <a:pt x="18091" y="3513"/>
                        <a:pt x="19206" y="5054"/>
                      </a:cubicBezTo>
                      <a:cubicBezTo>
                        <a:pt x="20406" y="6715"/>
                        <a:pt x="21006" y="8347"/>
                        <a:pt x="21263" y="10069"/>
                      </a:cubicBezTo>
                      <a:cubicBezTo>
                        <a:pt x="21520" y="11791"/>
                        <a:pt x="21263" y="13905"/>
                        <a:pt x="20577" y="15416"/>
                      </a:cubicBezTo>
                      <a:cubicBezTo>
                        <a:pt x="19891" y="16926"/>
                        <a:pt x="18434" y="18105"/>
                        <a:pt x="16977" y="19101"/>
                      </a:cubicBezTo>
                      <a:cubicBezTo>
                        <a:pt x="15520" y="20098"/>
                        <a:pt x="12091" y="21488"/>
                        <a:pt x="12091" y="21397"/>
                      </a:cubicBezTo>
                      <a:cubicBezTo>
                        <a:pt x="12091" y="21367"/>
                        <a:pt x="8834" y="20280"/>
                        <a:pt x="7120" y="19313"/>
                      </a:cubicBezTo>
                      <a:close/>
                      <a:moveTo>
                        <a:pt x="7120" y="19313"/>
                      </a:moveTo>
                    </a:path>
                  </a:pathLst>
                </a:custGeom>
                <a:solidFill>
                  <a:srgbClr val="FFFFFF"/>
                </a:solidFill>
                <a:ln w="38100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algn="r"/>
                  <a:endParaRPr lang="zh-CN" altLang="zh-CN"/>
                </a:p>
              </p:txBody>
            </p:sp>
            <p:sp>
              <p:nvSpPr>
                <p:cNvPr id="98" name="AutoShape 234"/>
                <p:cNvSpPr>
                  <a:spLocks/>
                </p:cNvSpPr>
                <p:nvPr/>
              </p:nvSpPr>
              <p:spPr bwMode="auto">
                <a:xfrm>
                  <a:off x="625" y="105"/>
                  <a:ext cx="97" cy="622"/>
                </a:xfrm>
                <a:custGeom>
                  <a:avLst/>
                  <a:gdLst>
                    <a:gd name="T0" fmla="*/ 0 w 21248"/>
                    <a:gd name="T1" fmla="*/ 0 h 21318"/>
                    <a:gd name="T2" fmla="*/ 21248 w 21248"/>
                    <a:gd name="T3" fmla="*/ 21318 h 21318"/>
                  </a:gdLst>
                  <a:ahLst/>
                  <a:cxnLst/>
                  <a:rect l="T0" t="T1" r="T2" b="T3"/>
                  <a:pathLst>
                    <a:path w="21248" h="21318">
                      <a:moveTo>
                        <a:pt x="16701" y="18255"/>
                      </a:moveTo>
                      <a:cubicBezTo>
                        <a:pt x="15943" y="17395"/>
                        <a:pt x="15943" y="16801"/>
                        <a:pt x="15564" y="15852"/>
                      </a:cubicBezTo>
                      <a:cubicBezTo>
                        <a:pt x="15185" y="14903"/>
                        <a:pt x="14427" y="13686"/>
                        <a:pt x="14427" y="12470"/>
                      </a:cubicBezTo>
                      <a:cubicBezTo>
                        <a:pt x="14427" y="11253"/>
                        <a:pt x="14806" y="9888"/>
                        <a:pt x="14995" y="8464"/>
                      </a:cubicBezTo>
                      <a:cubicBezTo>
                        <a:pt x="15185" y="7040"/>
                        <a:pt x="15374" y="5319"/>
                        <a:pt x="15564" y="3925"/>
                      </a:cubicBezTo>
                      <a:cubicBezTo>
                        <a:pt x="15753" y="2530"/>
                        <a:pt x="17648" y="-170"/>
                        <a:pt x="15943" y="8"/>
                      </a:cubicBezTo>
                      <a:cubicBezTo>
                        <a:pt x="9880" y="1581"/>
                        <a:pt x="7227" y="3450"/>
                        <a:pt x="4764" y="4963"/>
                      </a:cubicBezTo>
                      <a:cubicBezTo>
                        <a:pt x="2111" y="6595"/>
                        <a:pt x="785" y="8197"/>
                        <a:pt x="216" y="9888"/>
                      </a:cubicBezTo>
                      <a:cubicBezTo>
                        <a:pt x="-352" y="11579"/>
                        <a:pt x="216" y="13627"/>
                        <a:pt x="1732" y="15140"/>
                      </a:cubicBezTo>
                      <a:cubicBezTo>
                        <a:pt x="3248" y="16653"/>
                        <a:pt x="6280" y="17870"/>
                        <a:pt x="9501" y="18908"/>
                      </a:cubicBezTo>
                      <a:cubicBezTo>
                        <a:pt x="12722" y="19946"/>
                        <a:pt x="20111" y="21430"/>
                        <a:pt x="21248" y="21311"/>
                      </a:cubicBezTo>
                      <a:cubicBezTo>
                        <a:pt x="21248" y="21282"/>
                        <a:pt x="17648" y="18878"/>
                        <a:pt x="16701" y="18255"/>
                      </a:cubicBezTo>
                      <a:close/>
                      <a:moveTo>
                        <a:pt x="16701" y="18255"/>
                      </a:moveTo>
                    </a:path>
                  </a:pathLst>
                </a:custGeom>
                <a:solidFill>
                  <a:srgbClr val="009999"/>
                </a:solidFill>
                <a:ln w="38100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algn="r"/>
                  <a:endParaRPr lang="zh-CN" altLang="zh-CN"/>
                </a:p>
              </p:txBody>
            </p:sp>
            <p:sp>
              <p:nvSpPr>
                <p:cNvPr id="99" name="AutoShape 235"/>
                <p:cNvSpPr>
                  <a:spLocks/>
                </p:cNvSpPr>
                <p:nvPr/>
              </p:nvSpPr>
              <p:spPr bwMode="auto">
                <a:xfrm>
                  <a:off x="12" y="435"/>
                  <a:ext cx="684" cy="154"/>
                </a:xfrm>
                <a:custGeom>
                  <a:avLst/>
                  <a:gdLst>
                    <a:gd name="T0" fmla="*/ 0 w 21600"/>
                    <a:gd name="T1" fmla="*/ 0 h 21488"/>
                    <a:gd name="T2" fmla="*/ 21600 w 21600"/>
                    <a:gd name="T3" fmla="*/ 21488 h 21488"/>
                  </a:gdLst>
                  <a:ahLst/>
                  <a:cxnLst/>
                  <a:rect l="T0" t="T1" r="T2" b="T3"/>
                  <a:pathLst>
                    <a:path w="21600" h="21488">
                      <a:moveTo>
                        <a:pt x="0" y="0"/>
                      </a:moveTo>
                      <a:cubicBezTo>
                        <a:pt x="465" y="1689"/>
                        <a:pt x="1558" y="6758"/>
                        <a:pt x="2762" y="9895"/>
                      </a:cubicBezTo>
                      <a:cubicBezTo>
                        <a:pt x="3965" y="13032"/>
                        <a:pt x="5824" y="16653"/>
                        <a:pt x="7191" y="18583"/>
                      </a:cubicBezTo>
                      <a:cubicBezTo>
                        <a:pt x="8558" y="20514"/>
                        <a:pt x="9488" y="21359"/>
                        <a:pt x="11046" y="21479"/>
                      </a:cubicBezTo>
                      <a:cubicBezTo>
                        <a:pt x="12605" y="21600"/>
                        <a:pt x="15202" y="20393"/>
                        <a:pt x="16624" y="19307"/>
                      </a:cubicBezTo>
                      <a:cubicBezTo>
                        <a:pt x="18046" y="18221"/>
                        <a:pt x="18784" y="16894"/>
                        <a:pt x="19522" y="14842"/>
                      </a:cubicBezTo>
                      <a:cubicBezTo>
                        <a:pt x="20260" y="12791"/>
                        <a:pt x="20643" y="8809"/>
                        <a:pt x="20998" y="7240"/>
                      </a:cubicBezTo>
                      <a:cubicBezTo>
                        <a:pt x="21354" y="5672"/>
                        <a:pt x="21463" y="5551"/>
                        <a:pt x="21600" y="5068"/>
                      </a:cubicBez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algn="r"/>
                  <a:endParaRPr lang="zh-CN" altLang="zh-CN"/>
                </a:p>
              </p:txBody>
            </p:sp>
          </p:grpSp>
          <p:sp>
            <p:nvSpPr>
              <p:cNvPr id="54" name="Line 236"/>
              <p:cNvSpPr>
                <a:spLocks noChangeShapeType="1"/>
              </p:cNvSpPr>
              <p:nvPr/>
            </p:nvSpPr>
            <p:spPr bwMode="auto">
              <a:xfrm flipH="1">
                <a:off x="2299" y="2846"/>
                <a:ext cx="178" cy="239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Line 237"/>
              <p:cNvSpPr>
                <a:spLocks noChangeShapeType="1"/>
              </p:cNvSpPr>
              <p:nvPr/>
            </p:nvSpPr>
            <p:spPr bwMode="auto">
              <a:xfrm>
                <a:off x="2291" y="3120"/>
                <a:ext cx="993" cy="1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Line 238"/>
              <p:cNvSpPr>
                <a:spLocks noChangeShapeType="1"/>
              </p:cNvSpPr>
              <p:nvPr/>
            </p:nvSpPr>
            <p:spPr bwMode="auto">
              <a:xfrm>
                <a:off x="2218" y="3391"/>
                <a:ext cx="997" cy="3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Line 239"/>
              <p:cNvSpPr>
                <a:spLocks noChangeShapeType="1"/>
              </p:cNvSpPr>
              <p:nvPr/>
            </p:nvSpPr>
            <p:spPr bwMode="auto">
              <a:xfrm>
                <a:off x="2278" y="3256"/>
                <a:ext cx="1052" cy="2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Line 240"/>
              <p:cNvSpPr>
                <a:spLocks noChangeShapeType="1"/>
              </p:cNvSpPr>
              <p:nvPr/>
            </p:nvSpPr>
            <p:spPr bwMode="auto">
              <a:xfrm flipH="1">
                <a:off x="2161" y="3111"/>
                <a:ext cx="336" cy="454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Line 241"/>
              <p:cNvSpPr>
                <a:spLocks noChangeShapeType="1"/>
              </p:cNvSpPr>
              <p:nvPr/>
            </p:nvSpPr>
            <p:spPr bwMode="auto">
              <a:xfrm flipH="1">
                <a:off x="1943" y="3417"/>
                <a:ext cx="111" cy="148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Line 242"/>
              <p:cNvSpPr>
                <a:spLocks noChangeShapeType="1"/>
              </p:cNvSpPr>
              <p:nvPr/>
            </p:nvSpPr>
            <p:spPr bwMode="auto">
              <a:xfrm flipH="1">
                <a:off x="1720" y="3383"/>
                <a:ext cx="131" cy="179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Line 243"/>
              <p:cNvSpPr>
                <a:spLocks noChangeShapeType="1"/>
              </p:cNvSpPr>
              <p:nvPr/>
            </p:nvSpPr>
            <p:spPr bwMode="auto">
              <a:xfrm>
                <a:off x="1519" y="3564"/>
                <a:ext cx="1568" cy="3"/>
              </a:xfrm>
              <a:prstGeom prst="line">
                <a:avLst/>
              </a:prstGeom>
              <a:noFill/>
              <a:ln w="254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AutoShape 244"/>
              <p:cNvSpPr>
                <a:spLocks/>
              </p:cNvSpPr>
              <p:nvPr/>
            </p:nvSpPr>
            <p:spPr bwMode="auto">
              <a:xfrm>
                <a:off x="1752" y="3420"/>
                <a:ext cx="282" cy="220"/>
              </a:xfrm>
              <a:custGeom>
                <a:avLst/>
                <a:gdLst>
                  <a:gd name="T0" fmla="*/ 0 w 21600"/>
                  <a:gd name="T1" fmla="*/ 0 h 21600"/>
                  <a:gd name="T2" fmla="*/ 21600 w 21600"/>
                  <a:gd name="T3" fmla="*/ 21600 h 21600"/>
                </a:gdLst>
                <a:ahLst/>
                <a:cxnLst/>
                <a:rect l="T0" t="T1" r="T2" b="T3"/>
                <a:pathLst>
                  <a:path w="21600" h="21600">
                    <a:moveTo>
                      <a:pt x="12900" y="0"/>
                    </a:moveTo>
                    <a:lnTo>
                      <a:pt x="5310" y="13161"/>
                    </a:lnTo>
                    <a:lnTo>
                      <a:pt x="0" y="13161"/>
                    </a:lnTo>
                    <a:lnTo>
                      <a:pt x="5040" y="21600"/>
                    </a:lnTo>
                    <a:lnTo>
                      <a:pt x="18930" y="13161"/>
                    </a:lnTo>
                    <a:lnTo>
                      <a:pt x="13950" y="13266"/>
                    </a:lnTo>
                    <a:lnTo>
                      <a:pt x="21600" y="0"/>
                    </a:lnTo>
                    <a:lnTo>
                      <a:pt x="12900" y="0"/>
                    </a:lnTo>
                    <a:close/>
                    <a:moveTo>
                      <a:pt x="12900" y="0"/>
                    </a:moveTo>
                  </a:path>
                </a:pathLst>
              </a:custGeom>
              <a:solidFill>
                <a:srgbClr val="BBE0E3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r"/>
                <a:endParaRPr lang="zh-CN" altLang="zh-CN"/>
              </a:p>
            </p:txBody>
          </p:sp>
          <p:grpSp>
            <p:nvGrpSpPr>
              <p:cNvPr id="63" name="Group 245"/>
              <p:cNvGrpSpPr>
                <a:grpSpLocks/>
              </p:cNvGrpSpPr>
              <p:nvPr/>
            </p:nvGrpSpPr>
            <p:grpSpPr bwMode="auto">
              <a:xfrm>
                <a:off x="2310" y="2544"/>
                <a:ext cx="863" cy="388"/>
                <a:chOff x="0" y="0"/>
                <a:chExt cx="1014" cy="294"/>
              </a:xfrm>
            </p:grpSpPr>
            <p:sp>
              <p:nvSpPr>
                <p:cNvPr id="81" name="Line 246"/>
                <p:cNvSpPr>
                  <a:spLocks noChangeShapeType="1"/>
                </p:cNvSpPr>
                <p:nvPr/>
              </p:nvSpPr>
              <p:spPr bwMode="auto">
                <a:xfrm rot="10800000" flipH="1">
                  <a:off x="545" y="56"/>
                  <a:ext cx="61" cy="88"/>
                </a:xfrm>
                <a:prstGeom prst="line">
                  <a:avLst/>
                </a:prstGeom>
                <a:noFill/>
                <a:ln w="12700">
                  <a:solidFill>
                    <a:srgbClr val="000099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" name="Line 247"/>
                <p:cNvSpPr>
                  <a:spLocks noChangeShapeType="1"/>
                </p:cNvSpPr>
                <p:nvPr/>
              </p:nvSpPr>
              <p:spPr bwMode="auto">
                <a:xfrm rot="10800000" flipH="1">
                  <a:off x="656" y="0"/>
                  <a:ext cx="159" cy="133"/>
                </a:xfrm>
                <a:prstGeom prst="line">
                  <a:avLst/>
                </a:prstGeom>
                <a:noFill/>
                <a:ln w="12700">
                  <a:solidFill>
                    <a:srgbClr val="000099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" name="Line 248"/>
                <p:cNvSpPr>
                  <a:spLocks noChangeShapeType="1"/>
                </p:cNvSpPr>
                <p:nvPr/>
              </p:nvSpPr>
              <p:spPr bwMode="auto">
                <a:xfrm rot="10800000" flipH="1">
                  <a:off x="726" y="145"/>
                  <a:ext cx="250" cy="65"/>
                </a:xfrm>
                <a:prstGeom prst="line">
                  <a:avLst/>
                </a:prstGeom>
                <a:noFill/>
                <a:ln w="12700">
                  <a:solidFill>
                    <a:srgbClr val="000099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" name="Line 249"/>
                <p:cNvSpPr>
                  <a:spLocks noChangeShapeType="1"/>
                </p:cNvSpPr>
                <p:nvPr/>
              </p:nvSpPr>
              <p:spPr bwMode="auto">
                <a:xfrm rot="10800000" flipH="1">
                  <a:off x="726" y="249"/>
                  <a:ext cx="288" cy="18"/>
                </a:xfrm>
                <a:prstGeom prst="line">
                  <a:avLst/>
                </a:prstGeom>
                <a:noFill/>
                <a:ln w="12700">
                  <a:solidFill>
                    <a:srgbClr val="000099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" name="Line 250"/>
                <p:cNvSpPr>
                  <a:spLocks noChangeShapeType="1"/>
                </p:cNvSpPr>
                <p:nvPr/>
              </p:nvSpPr>
              <p:spPr bwMode="auto">
                <a:xfrm rot="10800000">
                  <a:off x="100" y="23"/>
                  <a:ext cx="258" cy="107"/>
                </a:xfrm>
                <a:prstGeom prst="line">
                  <a:avLst/>
                </a:prstGeom>
                <a:noFill/>
                <a:ln w="12700">
                  <a:solidFill>
                    <a:srgbClr val="000099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" name="Line 251"/>
                <p:cNvSpPr>
                  <a:spLocks noChangeShapeType="1"/>
                </p:cNvSpPr>
                <p:nvPr/>
              </p:nvSpPr>
              <p:spPr bwMode="auto">
                <a:xfrm rot="10800000">
                  <a:off x="19" y="155"/>
                  <a:ext cx="280" cy="66"/>
                </a:xfrm>
                <a:prstGeom prst="line">
                  <a:avLst/>
                </a:prstGeom>
                <a:noFill/>
                <a:ln w="12700">
                  <a:solidFill>
                    <a:srgbClr val="000099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" name="Line 252"/>
                <p:cNvSpPr>
                  <a:spLocks noChangeShapeType="1"/>
                </p:cNvSpPr>
                <p:nvPr/>
              </p:nvSpPr>
              <p:spPr bwMode="auto">
                <a:xfrm rot="10800000">
                  <a:off x="0" y="289"/>
                  <a:ext cx="249" cy="5"/>
                </a:xfrm>
                <a:prstGeom prst="line">
                  <a:avLst/>
                </a:prstGeom>
                <a:noFill/>
                <a:ln w="12700">
                  <a:solidFill>
                    <a:srgbClr val="000099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" name="Line 253"/>
                <p:cNvSpPr>
                  <a:spLocks noChangeShapeType="1"/>
                </p:cNvSpPr>
                <p:nvPr/>
              </p:nvSpPr>
              <p:spPr bwMode="auto">
                <a:xfrm rot="10800000">
                  <a:off x="229" y="245"/>
                  <a:ext cx="179" cy="18"/>
                </a:xfrm>
                <a:prstGeom prst="line">
                  <a:avLst/>
                </a:prstGeom>
                <a:noFill/>
                <a:ln w="12700">
                  <a:solidFill>
                    <a:srgbClr val="000099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" name="Line 254"/>
                <p:cNvSpPr>
                  <a:spLocks noChangeShapeType="1"/>
                </p:cNvSpPr>
                <p:nvPr/>
              </p:nvSpPr>
              <p:spPr bwMode="auto">
                <a:xfrm rot="10800000">
                  <a:off x="249" y="136"/>
                  <a:ext cx="159" cy="47"/>
                </a:xfrm>
                <a:prstGeom prst="line">
                  <a:avLst/>
                </a:prstGeom>
                <a:noFill/>
                <a:ln w="12700">
                  <a:solidFill>
                    <a:srgbClr val="000099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" name="Line 255"/>
                <p:cNvSpPr>
                  <a:spLocks noChangeShapeType="1"/>
                </p:cNvSpPr>
                <p:nvPr/>
              </p:nvSpPr>
              <p:spPr bwMode="auto">
                <a:xfrm rot="10800000">
                  <a:off x="408" y="76"/>
                  <a:ext cx="59" cy="68"/>
                </a:xfrm>
                <a:prstGeom prst="line">
                  <a:avLst/>
                </a:prstGeom>
                <a:noFill/>
                <a:ln w="12700">
                  <a:solidFill>
                    <a:srgbClr val="000099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" name="Line 256"/>
                <p:cNvSpPr>
                  <a:spLocks noChangeShapeType="1"/>
                </p:cNvSpPr>
                <p:nvPr/>
              </p:nvSpPr>
              <p:spPr bwMode="auto">
                <a:xfrm rot="10800000" flipH="1">
                  <a:off x="606" y="130"/>
                  <a:ext cx="109" cy="38"/>
                </a:xfrm>
                <a:prstGeom prst="line">
                  <a:avLst/>
                </a:prstGeom>
                <a:noFill/>
                <a:ln w="12700">
                  <a:solidFill>
                    <a:srgbClr val="000099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" name="Line 257"/>
                <p:cNvSpPr>
                  <a:spLocks noChangeShapeType="1"/>
                </p:cNvSpPr>
                <p:nvPr/>
              </p:nvSpPr>
              <p:spPr bwMode="auto">
                <a:xfrm rot="10800000" flipH="1">
                  <a:off x="597" y="222"/>
                  <a:ext cx="179" cy="11"/>
                </a:xfrm>
                <a:prstGeom prst="line">
                  <a:avLst/>
                </a:prstGeom>
                <a:noFill/>
                <a:ln w="12700">
                  <a:solidFill>
                    <a:srgbClr val="000099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" name="Line 258"/>
                <p:cNvSpPr>
                  <a:spLocks noChangeShapeType="1"/>
                </p:cNvSpPr>
                <p:nvPr/>
              </p:nvSpPr>
              <p:spPr bwMode="auto">
                <a:xfrm rot="10800000">
                  <a:off x="379" y="202"/>
                  <a:ext cx="100" cy="31"/>
                </a:xfrm>
                <a:prstGeom prst="line">
                  <a:avLst/>
                </a:prstGeom>
                <a:noFill/>
                <a:ln w="12700">
                  <a:solidFill>
                    <a:srgbClr val="000099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4" name="Group 259"/>
              <p:cNvGrpSpPr>
                <a:grpSpLocks/>
              </p:cNvGrpSpPr>
              <p:nvPr/>
            </p:nvGrpSpPr>
            <p:grpSpPr bwMode="auto">
              <a:xfrm>
                <a:off x="2304" y="3009"/>
                <a:ext cx="815" cy="351"/>
                <a:chOff x="0" y="0"/>
                <a:chExt cx="975" cy="295"/>
              </a:xfrm>
            </p:grpSpPr>
            <p:sp>
              <p:nvSpPr>
                <p:cNvPr id="68" name="Line 260"/>
                <p:cNvSpPr>
                  <a:spLocks noChangeShapeType="1"/>
                </p:cNvSpPr>
                <p:nvPr/>
              </p:nvSpPr>
              <p:spPr bwMode="auto">
                <a:xfrm flipH="1">
                  <a:off x="360" y="116"/>
                  <a:ext cx="66" cy="117"/>
                </a:xfrm>
                <a:prstGeom prst="line">
                  <a:avLst/>
                </a:prstGeom>
                <a:noFill/>
                <a:ln w="12700">
                  <a:solidFill>
                    <a:srgbClr val="99CCFF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" name="Line 261"/>
                <p:cNvSpPr>
                  <a:spLocks noChangeShapeType="1"/>
                </p:cNvSpPr>
                <p:nvPr/>
              </p:nvSpPr>
              <p:spPr bwMode="auto">
                <a:xfrm flipH="1">
                  <a:off x="159" y="160"/>
                  <a:ext cx="159" cy="135"/>
                </a:xfrm>
                <a:prstGeom prst="line">
                  <a:avLst/>
                </a:prstGeom>
                <a:noFill/>
                <a:ln w="12700">
                  <a:solidFill>
                    <a:srgbClr val="99CCFF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" name="Line 262"/>
                <p:cNvSpPr>
                  <a:spLocks noChangeShapeType="1"/>
                </p:cNvSpPr>
                <p:nvPr/>
              </p:nvSpPr>
              <p:spPr bwMode="auto">
                <a:xfrm flipH="1">
                  <a:off x="0" y="84"/>
                  <a:ext cx="248" cy="66"/>
                </a:xfrm>
                <a:prstGeom prst="line">
                  <a:avLst/>
                </a:prstGeom>
                <a:noFill/>
                <a:ln w="12700">
                  <a:solidFill>
                    <a:srgbClr val="99CCFF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" name="Line 263"/>
                <p:cNvSpPr>
                  <a:spLocks noChangeShapeType="1"/>
                </p:cNvSpPr>
                <p:nvPr/>
              </p:nvSpPr>
              <p:spPr bwMode="auto">
                <a:xfrm flipH="1">
                  <a:off x="60" y="26"/>
                  <a:ext cx="189" cy="14"/>
                </a:xfrm>
                <a:prstGeom prst="line">
                  <a:avLst/>
                </a:prstGeom>
                <a:noFill/>
                <a:ln w="12700">
                  <a:solidFill>
                    <a:srgbClr val="99CCFF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" name="Line 264"/>
                <p:cNvSpPr>
                  <a:spLocks noChangeShapeType="1"/>
                </p:cNvSpPr>
                <p:nvPr/>
              </p:nvSpPr>
              <p:spPr bwMode="auto">
                <a:xfrm>
                  <a:off x="618" y="165"/>
                  <a:ext cx="258" cy="108"/>
                </a:xfrm>
                <a:prstGeom prst="line">
                  <a:avLst/>
                </a:prstGeom>
                <a:noFill/>
                <a:ln w="12700">
                  <a:solidFill>
                    <a:srgbClr val="99CCFF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" name="Line 265"/>
                <p:cNvSpPr>
                  <a:spLocks noChangeShapeType="1"/>
                </p:cNvSpPr>
                <p:nvPr/>
              </p:nvSpPr>
              <p:spPr bwMode="auto">
                <a:xfrm>
                  <a:off x="676" y="73"/>
                  <a:ext cx="280" cy="66"/>
                </a:xfrm>
                <a:prstGeom prst="line">
                  <a:avLst/>
                </a:prstGeom>
                <a:noFill/>
                <a:ln w="12700">
                  <a:solidFill>
                    <a:srgbClr val="99CCFF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" name="Line 266"/>
                <p:cNvSpPr>
                  <a:spLocks noChangeShapeType="1"/>
                </p:cNvSpPr>
                <p:nvPr/>
              </p:nvSpPr>
              <p:spPr bwMode="auto">
                <a:xfrm>
                  <a:off x="727" y="0"/>
                  <a:ext cx="248" cy="4"/>
                </a:xfrm>
                <a:prstGeom prst="line">
                  <a:avLst/>
                </a:prstGeom>
                <a:noFill/>
                <a:ln w="12700">
                  <a:solidFill>
                    <a:srgbClr val="99CCFF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" name="Line 267"/>
                <p:cNvSpPr>
                  <a:spLocks noChangeShapeType="1"/>
                </p:cNvSpPr>
                <p:nvPr/>
              </p:nvSpPr>
              <p:spPr bwMode="auto">
                <a:xfrm>
                  <a:off x="568" y="31"/>
                  <a:ext cx="179" cy="18"/>
                </a:xfrm>
                <a:prstGeom prst="line">
                  <a:avLst/>
                </a:prstGeom>
                <a:noFill/>
                <a:ln w="12700">
                  <a:solidFill>
                    <a:srgbClr val="99CCFF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" name="Line 268"/>
                <p:cNvSpPr>
                  <a:spLocks noChangeShapeType="1"/>
                </p:cNvSpPr>
                <p:nvPr/>
              </p:nvSpPr>
              <p:spPr bwMode="auto">
                <a:xfrm>
                  <a:off x="568" y="112"/>
                  <a:ext cx="159" cy="46"/>
                </a:xfrm>
                <a:prstGeom prst="line">
                  <a:avLst/>
                </a:prstGeom>
                <a:noFill/>
                <a:ln w="12700">
                  <a:solidFill>
                    <a:srgbClr val="99CCFF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" name="Line 269"/>
                <p:cNvSpPr>
                  <a:spLocks noChangeShapeType="1"/>
                </p:cNvSpPr>
                <p:nvPr/>
              </p:nvSpPr>
              <p:spPr bwMode="auto">
                <a:xfrm>
                  <a:off x="509" y="149"/>
                  <a:ext cx="59" cy="69"/>
                </a:xfrm>
                <a:prstGeom prst="line">
                  <a:avLst/>
                </a:prstGeom>
                <a:noFill/>
                <a:ln w="12700">
                  <a:solidFill>
                    <a:srgbClr val="99CCFF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259" y="127"/>
                  <a:ext cx="109" cy="38"/>
                </a:xfrm>
                <a:prstGeom prst="line">
                  <a:avLst/>
                </a:prstGeom>
                <a:noFill/>
                <a:ln w="12700">
                  <a:solidFill>
                    <a:srgbClr val="99CCFF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" name="Line 271"/>
                <p:cNvSpPr>
                  <a:spLocks noChangeShapeType="1"/>
                </p:cNvSpPr>
                <p:nvPr/>
              </p:nvSpPr>
              <p:spPr bwMode="auto">
                <a:xfrm flipH="1">
                  <a:off x="200" y="60"/>
                  <a:ext cx="179" cy="12"/>
                </a:xfrm>
                <a:prstGeom prst="line">
                  <a:avLst/>
                </a:prstGeom>
                <a:noFill/>
                <a:ln w="12700">
                  <a:solidFill>
                    <a:srgbClr val="99CCFF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" name="Line 272"/>
                <p:cNvSpPr>
                  <a:spLocks noChangeShapeType="1"/>
                </p:cNvSpPr>
                <p:nvPr/>
              </p:nvSpPr>
              <p:spPr bwMode="auto">
                <a:xfrm>
                  <a:off x="495" y="61"/>
                  <a:ext cx="100" cy="30"/>
                </a:xfrm>
                <a:prstGeom prst="line">
                  <a:avLst/>
                </a:prstGeom>
                <a:noFill/>
                <a:ln w="12700">
                  <a:solidFill>
                    <a:srgbClr val="99CCFF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5" name="Line 273"/>
              <p:cNvSpPr>
                <a:spLocks noChangeShapeType="1"/>
              </p:cNvSpPr>
              <p:nvPr/>
            </p:nvSpPr>
            <p:spPr bwMode="auto">
              <a:xfrm>
                <a:off x="1617" y="3393"/>
                <a:ext cx="260" cy="1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Line 274"/>
              <p:cNvSpPr>
                <a:spLocks noChangeShapeType="1"/>
              </p:cNvSpPr>
              <p:nvPr/>
            </p:nvSpPr>
            <p:spPr bwMode="auto">
              <a:xfrm>
                <a:off x="3631" y="2570"/>
                <a:ext cx="196" cy="1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Line 275"/>
              <p:cNvSpPr>
                <a:spLocks noChangeShapeType="1"/>
              </p:cNvSpPr>
              <p:nvPr/>
            </p:nvSpPr>
            <p:spPr bwMode="auto">
              <a:xfrm flipH="1">
                <a:off x="3715" y="2292"/>
                <a:ext cx="80" cy="110"/>
              </a:xfrm>
              <a:prstGeom prst="line">
                <a:avLst/>
              </a:prstGeom>
              <a:noFill/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v2-2err2.png"/>
          <p:cNvPicPr>
            <a:picLocks noChangeAspect="1"/>
          </p:cNvPicPr>
          <p:nvPr/>
        </p:nvPicPr>
        <p:blipFill>
          <a:blip r:embed="rId4" cstate="print"/>
          <a:srcRect l="3651" t="15565" r="10524" b="4447"/>
          <a:stretch>
            <a:fillRect/>
          </a:stretch>
        </p:blipFill>
        <p:spPr>
          <a:xfrm>
            <a:off x="151201" y="838800"/>
            <a:ext cx="4725599" cy="4114800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228600" y="5486400"/>
            <a:ext cx="632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800" dirty="0" smtClean="0">
                <a:solidFill>
                  <a:srgbClr val="C00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-</a:t>
            </a:r>
            <a:r>
              <a:rPr lang="en-US" altLang="zh-CN" sz="1600" b="1" dirty="0" smtClean="0">
                <a:solidFill>
                  <a:srgbClr val="C00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V</a:t>
            </a:r>
            <a:r>
              <a:rPr lang="en-US" altLang="zh-CN" sz="1050" b="1" dirty="0" smtClean="0">
                <a:solidFill>
                  <a:srgbClr val="C00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2</a:t>
            </a:r>
            <a:r>
              <a:rPr lang="en-US" altLang="zh-CN" sz="1800" b="1" dirty="0" smtClean="0">
                <a:solidFill>
                  <a:srgbClr val="C00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 </a:t>
            </a:r>
            <a:r>
              <a:rPr lang="en-US" altLang="zh-CN" sz="1800" dirty="0" smtClean="0">
                <a:solidFill>
                  <a:srgbClr val="C00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can be used to extract the QGP shear viscosity </a:t>
            </a:r>
            <a:endParaRPr lang="zh-CN" altLang="en-US" sz="1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876800" y="1600200"/>
            <a:ext cx="27927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 dirty="0" smtClean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20-25% </a:t>
            </a:r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v</a:t>
            </a:r>
            <a:r>
              <a:rPr lang="en-US" altLang="zh-CN" sz="105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</a:t>
            </a:r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suppression</a:t>
            </a:r>
            <a:endParaRPr lang="zh-CN" altLang="en-US" dirty="0"/>
          </a:p>
        </p:txBody>
      </p:sp>
      <p:sp>
        <p:nvSpPr>
          <p:cNvPr id="21" name="Right Brace 20"/>
          <p:cNvSpPr/>
          <p:nvPr/>
        </p:nvSpPr>
        <p:spPr bwMode="auto">
          <a:xfrm>
            <a:off x="4876800" y="1447800"/>
            <a:ext cx="152400" cy="685800"/>
          </a:xfrm>
          <a:prstGeom prst="rightBrac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graphicFrame>
        <p:nvGraphicFramePr>
          <p:cNvPr id="26" name="Object 5"/>
          <p:cNvGraphicFramePr>
            <a:graphicFrameLocks noChangeAspect="1"/>
          </p:cNvGraphicFramePr>
          <p:nvPr/>
        </p:nvGraphicFramePr>
        <p:xfrm>
          <a:off x="7772400" y="1524000"/>
          <a:ext cx="838200" cy="590550"/>
        </p:xfrm>
        <a:graphic>
          <a:graphicData uri="http://schemas.openxmlformats.org/presentationml/2006/ole">
            <p:oleObj spid="_x0000_s1854466" name="Equation" r:id="rId5" imgW="520560" imgH="406080" progId="Equation.3">
              <p:embed/>
            </p:oleObj>
          </a:graphicData>
        </a:graphic>
      </p:graphicFrame>
      <p:sp>
        <p:nvSpPr>
          <p:cNvPr id="14" name="Rectangle 13"/>
          <p:cNvSpPr/>
          <p:nvPr/>
        </p:nvSpPr>
        <p:spPr>
          <a:xfrm>
            <a:off x="2831251" y="838200"/>
            <a:ext cx="202331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Elliptic flow v</a:t>
            </a:r>
            <a:r>
              <a:rPr lang="en-US" altLang="zh-CN" sz="105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zh-CN" altLang="en-US" sz="105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77338" cy="719138"/>
          </a:xfrm>
          <a:solidFill>
            <a:srgbClr val="A4BBFA"/>
          </a:solidFill>
        </p:spPr>
        <p:txBody>
          <a:bodyPr/>
          <a:lstStyle/>
          <a:p>
            <a:r>
              <a:rPr lang="en-US" altLang="zh-CN" sz="4000" dirty="0" smtClean="0"/>
              <a:t>Shear viscosity     &amp; elliptic flow </a:t>
            </a:r>
            <a:r>
              <a:rPr lang="en-US" altLang="zh-CN" sz="3200" dirty="0" smtClean="0"/>
              <a:t>V</a:t>
            </a:r>
            <a:r>
              <a:rPr lang="en-US" altLang="zh-CN" sz="2000" dirty="0" smtClean="0"/>
              <a:t>2</a:t>
            </a:r>
          </a:p>
        </p:txBody>
      </p:sp>
      <p:graphicFrame>
        <p:nvGraphicFramePr>
          <p:cNvPr id="1548295" name="Object 2052"/>
          <p:cNvGraphicFramePr>
            <a:graphicFrameLocks noChangeAspect="1"/>
          </p:cNvGraphicFramePr>
          <p:nvPr/>
        </p:nvGraphicFramePr>
        <p:xfrm>
          <a:off x="4038600" y="152400"/>
          <a:ext cx="457200" cy="554038"/>
        </p:xfrm>
        <a:graphic>
          <a:graphicData uri="http://schemas.openxmlformats.org/presentationml/2006/ole">
            <p:oleObj spid="_x0000_s1854467" name="Equation" r:id="rId6" imgW="139680" imgH="164880" progId="Equation.3">
              <p:embed/>
            </p:oleObj>
          </a:graphicData>
        </a:graphic>
      </p:graphicFrame>
      <p:sp>
        <p:nvSpPr>
          <p:cNvPr id="15" name="Rectangle 14"/>
          <p:cNvSpPr/>
          <p:nvPr/>
        </p:nvSpPr>
        <p:spPr>
          <a:xfrm>
            <a:off x="228600" y="5867400"/>
            <a:ext cx="891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800" dirty="0" smtClean="0">
                <a:solidFill>
                  <a:srgbClr val="0066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-For an </a:t>
            </a:r>
            <a:r>
              <a:rPr lang="en-US" altLang="zh-CN" sz="1800" dirty="0" err="1" smtClean="0">
                <a:solidFill>
                  <a:srgbClr val="0066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acurrate</a:t>
            </a:r>
            <a:r>
              <a:rPr lang="en-US" altLang="zh-CN" sz="1800" dirty="0" smtClean="0">
                <a:solidFill>
                  <a:srgbClr val="0066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 extraction of QGP viscosity, one needs very precise </a:t>
            </a:r>
            <a:r>
              <a:rPr lang="en-US" altLang="zh-CN" sz="1600" b="1" dirty="0" smtClean="0">
                <a:solidFill>
                  <a:srgbClr val="0066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V</a:t>
            </a:r>
            <a:r>
              <a:rPr lang="en-US" altLang="zh-CN" sz="1050" b="1" dirty="0" smtClean="0">
                <a:solidFill>
                  <a:srgbClr val="0066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2</a:t>
            </a:r>
            <a:r>
              <a:rPr lang="en-US" altLang="zh-CN" sz="1800" dirty="0" smtClean="0">
                <a:solidFill>
                  <a:srgbClr val="0066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 (</a:t>
            </a:r>
            <a:r>
              <a:rPr lang="en-US" altLang="zh-CN" sz="1800" dirty="0" smtClean="0">
                <a:solidFill>
                  <a:srgbClr val="7030A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experimental data</a:t>
            </a:r>
            <a:r>
              <a:rPr lang="en-US" altLang="zh-CN" sz="1800" dirty="0" smtClean="0">
                <a:solidFill>
                  <a:srgbClr val="0066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 &amp; </a:t>
            </a:r>
            <a:r>
              <a:rPr lang="en-US" altLang="zh-CN" sz="1800" dirty="0" smtClean="0">
                <a:solidFill>
                  <a:srgbClr val="7030A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theoretical results</a:t>
            </a:r>
            <a:r>
              <a:rPr lang="en-US" altLang="zh-CN" sz="1800" dirty="0" smtClean="0">
                <a:solidFill>
                  <a:srgbClr val="0066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) </a:t>
            </a:r>
            <a:r>
              <a:rPr lang="en-US" altLang="zh-CN" sz="1050" dirty="0" smtClean="0">
                <a:solidFill>
                  <a:srgbClr val="0066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  </a:t>
            </a:r>
            <a:r>
              <a:rPr lang="en-US" altLang="zh-CN" sz="1800" dirty="0" smtClean="0">
                <a:solidFill>
                  <a:srgbClr val="0066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      </a:t>
            </a:r>
            <a:endParaRPr lang="zh-CN" altLang="en-US" sz="18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v2-2err2.png"/>
          <p:cNvPicPr>
            <a:picLocks noChangeAspect="1"/>
          </p:cNvPicPr>
          <p:nvPr/>
        </p:nvPicPr>
        <p:blipFill>
          <a:blip r:embed="rId4" cstate="print"/>
          <a:srcRect l="3651" t="15565" r="10524" b="4447"/>
          <a:stretch>
            <a:fillRect/>
          </a:stretch>
        </p:blipFill>
        <p:spPr>
          <a:xfrm>
            <a:off x="151201" y="838800"/>
            <a:ext cx="4725599" cy="4114800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228600" y="5486400"/>
            <a:ext cx="632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800" dirty="0" smtClean="0">
                <a:solidFill>
                  <a:srgbClr val="C00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-</a:t>
            </a:r>
            <a:r>
              <a:rPr lang="en-US" altLang="zh-CN" sz="1600" b="1" dirty="0" smtClean="0">
                <a:solidFill>
                  <a:srgbClr val="C00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V</a:t>
            </a:r>
            <a:r>
              <a:rPr lang="en-US" altLang="zh-CN" sz="1050" b="1" dirty="0" smtClean="0">
                <a:solidFill>
                  <a:srgbClr val="C00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2</a:t>
            </a:r>
            <a:r>
              <a:rPr lang="en-US" altLang="zh-CN" sz="1800" b="1" dirty="0" smtClean="0">
                <a:solidFill>
                  <a:srgbClr val="C00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 </a:t>
            </a:r>
            <a:r>
              <a:rPr lang="en-US" altLang="zh-CN" sz="1800" dirty="0" smtClean="0">
                <a:solidFill>
                  <a:srgbClr val="C00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can be used to extract the QGP shear viscosity </a:t>
            </a:r>
            <a:endParaRPr lang="zh-CN" altLang="en-US" sz="1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876800" y="1600200"/>
            <a:ext cx="27927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 dirty="0" smtClean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20-25% </a:t>
            </a:r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v</a:t>
            </a:r>
            <a:r>
              <a:rPr lang="en-US" altLang="zh-CN" sz="105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</a:t>
            </a:r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suppression</a:t>
            </a:r>
            <a:endParaRPr lang="zh-CN" altLang="en-US" dirty="0"/>
          </a:p>
        </p:txBody>
      </p:sp>
      <p:sp>
        <p:nvSpPr>
          <p:cNvPr id="21" name="Right Brace 20"/>
          <p:cNvSpPr/>
          <p:nvPr/>
        </p:nvSpPr>
        <p:spPr bwMode="auto">
          <a:xfrm>
            <a:off x="4876800" y="1447800"/>
            <a:ext cx="152400" cy="685800"/>
          </a:xfrm>
          <a:prstGeom prst="rightBrac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029200" y="3581400"/>
            <a:ext cx="3962400" cy="1323439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l"/>
            <a:endParaRPr lang="en-US" altLang="zh-CN" dirty="0" smtClean="0">
              <a:solidFill>
                <a:srgbClr val="C00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algn="l"/>
            <a:r>
              <a:rPr lang="en-US" altLang="zh-CN" dirty="0" smtClean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-</a:t>
            </a:r>
            <a:r>
              <a:rPr lang="en-US" altLang="zh-CN" sz="1800" b="1" dirty="0" smtClean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10%</a:t>
            </a:r>
            <a:r>
              <a:rPr lang="en-US" altLang="zh-CN" b="1" dirty="0" smtClean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en-US" altLang="zh-CN" dirty="0" smtClean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uncertainties in </a:t>
            </a:r>
            <a:r>
              <a:rPr lang="en-US" altLang="zh-CN" sz="1800" b="1" dirty="0" smtClean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V</a:t>
            </a:r>
            <a:r>
              <a:rPr lang="en-US" altLang="zh-CN" sz="1050" b="1" dirty="0" smtClean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</a:t>
            </a:r>
            <a:r>
              <a:rPr lang="en-US" altLang="zh-CN" dirty="0" smtClean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translate into </a:t>
            </a:r>
            <a:r>
              <a:rPr lang="en-US" altLang="zh-CN" sz="1800" b="1" dirty="0" smtClean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50%</a:t>
            </a:r>
            <a:r>
              <a:rPr lang="en-US" altLang="zh-CN" dirty="0" smtClean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uncertainties for the extracted value of</a:t>
            </a:r>
            <a:endParaRPr lang="zh-CN" altLang="en-US" dirty="0">
              <a:solidFill>
                <a:srgbClr val="C00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graphicFrame>
        <p:nvGraphicFramePr>
          <p:cNvPr id="23" name="Object 4"/>
          <p:cNvGraphicFramePr>
            <a:graphicFrameLocks noChangeAspect="1"/>
          </p:cNvGraphicFramePr>
          <p:nvPr/>
        </p:nvGraphicFramePr>
        <p:xfrm>
          <a:off x="7239000" y="4572000"/>
          <a:ext cx="533400" cy="328731"/>
        </p:xfrm>
        <a:graphic>
          <a:graphicData uri="http://schemas.openxmlformats.org/presentationml/2006/ole">
            <p:oleObj spid="_x0000_s1855490" name="Equation" r:id="rId5" imgW="291960" imgH="203040" progId="Equation.3">
              <p:embed/>
            </p:oleObj>
          </a:graphicData>
        </a:graphic>
      </p:graphicFrame>
      <p:graphicFrame>
        <p:nvGraphicFramePr>
          <p:cNvPr id="26" name="Object 5"/>
          <p:cNvGraphicFramePr>
            <a:graphicFrameLocks noChangeAspect="1"/>
          </p:cNvGraphicFramePr>
          <p:nvPr/>
        </p:nvGraphicFramePr>
        <p:xfrm>
          <a:off x="7772400" y="1524000"/>
          <a:ext cx="838200" cy="590550"/>
        </p:xfrm>
        <a:graphic>
          <a:graphicData uri="http://schemas.openxmlformats.org/presentationml/2006/ole">
            <p:oleObj spid="_x0000_s1855491" name="Equation" r:id="rId6" imgW="520560" imgH="406080" progId="Equation.3">
              <p:embed/>
            </p:oleObj>
          </a:graphicData>
        </a:graphic>
      </p:graphicFrame>
      <p:sp>
        <p:nvSpPr>
          <p:cNvPr id="14" name="Rectangle 13"/>
          <p:cNvSpPr/>
          <p:nvPr/>
        </p:nvSpPr>
        <p:spPr>
          <a:xfrm>
            <a:off x="2831251" y="838200"/>
            <a:ext cx="202331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Elliptic flow v</a:t>
            </a:r>
            <a:r>
              <a:rPr lang="en-US" altLang="zh-CN" sz="105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zh-CN" altLang="en-US" sz="105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Multiply 27"/>
          <p:cNvSpPr/>
          <p:nvPr/>
        </p:nvSpPr>
        <p:spPr bwMode="auto">
          <a:xfrm>
            <a:off x="4191000" y="2209800"/>
            <a:ext cx="304800" cy="381000"/>
          </a:xfrm>
          <a:prstGeom prst="mathMultiply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2" name="Multiply 31"/>
          <p:cNvSpPr/>
          <p:nvPr/>
        </p:nvSpPr>
        <p:spPr bwMode="auto">
          <a:xfrm>
            <a:off x="1676400" y="3429000"/>
            <a:ext cx="304800" cy="381000"/>
          </a:xfrm>
          <a:prstGeom prst="mathMultiply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3" name="Multiply 32"/>
          <p:cNvSpPr/>
          <p:nvPr/>
        </p:nvSpPr>
        <p:spPr bwMode="auto">
          <a:xfrm>
            <a:off x="2514600" y="2971800"/>
            <a:ext cx="304800" cy="381000"/>
          </a:xfrm>
          <a:prstGeom prst="mathMultiply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4" name="Multiply 33"/>
          <p:cNvSpPr/>
          <p:nvPr/>
        </p:nvSpPr>
        <p:spPr bwMode="auto">
          <a:xfrm>
            <a:off x="3505200" y="2514600"/>
            <a:ext cx="304800" cy="381000"/>
          </a:xfrm>
          <a:prstGeom prst="mathMultiply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5" name="Multiply 34"/>
          <p:cNvSpPr/>
          <p:nvPr/>
        </p:nvSpPr>
        <p:spPr bwMode="auto">
          <a:xfrm>
            <a:off x="990600" y="3886200"/>
            <a:ext cx="304800" cy="381000"/>
          </a:xfrm>
          <a:prstGeom prst="mathMultiply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029200" y="2209800"/>
            <a:ext cx="3962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b="1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Arial Unicode MS" pitchFamily="34" charset="-122"/>
                <a:cs typeface="Arial Unicode MS" pitchFamily="34" charset="-122"/>
              </a:rPr>
              <a:t>Example:</a:t>
            </a:r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en-US" altLang="zh-CN" dirty="0" smtClean="0">
                <a:latin typeface="+mn-lt"/>
                <a:ea typeface="Arial Unicode MS" pitchFamily="34" charset="-122"/>
                <a:cs typeface="Arial Unicode MS" pitchFamily="34" charset="-122"/>
              </a:rPr>
              <a:t>If v</a:t>
            </a:r>
            <a:r>
              <a:rPr lang="en-US" altLang="zh-CN" sz="1050" dirty="0" smtClean="0">
                <a:latin typeface="+mn-lt"/>
                <a:ea typeface="Arial Unicode MS" pitchFamily="34" charset="-122"/>
                <a:cs typeface="Arial Unicode MS" pitchFamily="34" charset="-122"/>
              </a:rPr>
              <a:t>2 </a:t>
            </a:r>
            <a:r>
              <a:rPr lang="en-US" altLang="zh-CN" sz="1800" dirty="0" smtClean="0">
                <a:latin typeface="+mn-lt"/>
                <a:ea typeface="Arial Unicode MS" pitchFamily="34" charset="-122"/>
                <a:cs typeface="Arial Unicode MS" pitchFamily="34" charset="-122"/>
              </a:rPr>
              <a:t>is increased by 10%, one need to increase         by                  in order to describe the same exp. data     </a:t>
            </a:r>
            <a:endParaRPr lang="zh-CN" altLang="en-US" dirty="0">
              <a:latin typeface="+mn-lt"/>
            </a:endParaRPr>
          </a:p>
        </p:txBody>
      </p:sp>
      <p:graphicFrame>
        <p:nvGraphicFramePr>
          <p:cNvPr id="1660934" name="Object 6"/>
          <p:cNvGraphicFramePr>
            <a:graphicFrameLocks noChangeAspect="1"/>
          </p:cNvGraphicFramePr>
          <p:nvPr/>
        </p:nvGraphicFramePr>
        <p:xfrm>
          <a:off x="7010400" y="2590800"/>
          <a:ext cx="444897" cy="281915"/>
        </p:xfrm>
        <a:graphic>
          <a:graphicData uri="http://schemas.openxmlformats.org/presentationml/2006/ole">
            <p:oleObj spid="_x0000_s1855492" name="Equation" r:id="rId7" imgW="291960" imgH="203040" progId="Equation.3">
              <p:embed/>
            </p:oleObj>
          </a:graphicData>
        </a:graphic>
      </p:graphicFrame>
      <p:graphicFrame>
        <p:nvGraphicFramePr>
          <p:cNvPr id="1660935" name="Object 7"/>
          <p:cNvGraphicFramePr>
            <a:graphicFrameLocks noChangeAspect="1"/>
          </p:cNvGraphicFramePr>
          <p:nvPr/>
        </p:nvGraphicFramePr>
        <p:xfrm>
          <a:off x="7848600" y="2590800"/>
          <a:ext cx="889000" cy="282575"/>
        </p:xfrm>
        <a:graphic>
          <a:graphicData uri="http://schemas.openxmlformats.org/presentationml/2006/ole">
            <p:oleObj spid="_x0000_s1855493" name="Equation" r:id="rId8" imgW="583920" imgH="203040" progId="Equation.3">
              <p:embed/>
            </p:oleObj>
          </a:graphicData>
        </a:graphic>
      </p:graphicFrame>
      <p:sp>
        <p:nvSpPr>
          <p:cNvPr id="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77338" cy="719138"/>
          </a:xfrm>
          <a:solidFill>
            <a:srgbClr val="A4BBFA"/>
          </a:solidFill>
        </p:spPr>
        <p:txBody>
          <a:bodyPr/>
          <a:lstStyle/>
          <a:p>
            <a:r>
              <a:rPr lang="en-US" altLang="zh-CN" sz="4000" dirty="0" smtClean="0"/>
              <a:t>Shear viscosity     &amp; elliptic flow </a:t>
            </a:r>
            <a:r>
              <a:rPr lang="en-US" altLang="zh-CN" sz="3200" dirty="0" smtClean="0"/>
              <a:t>V</a:t>
            </a:r>
            <a:r>
              <a:rPr lang="en-US" altLang="zh-CN" sz="2000" dirty="0" smtClean="0"/>
              <a:t>2</a:t>
            </a:r>
          </a:p>
        </p:txBody>
      </p:sp>
      <p:graphicFrame>
        <p:nvGraphicFramePr>
          <p:cNvPr id="1660936" name="Object 2052"/>
          <p:cNvGraphicFramePr>
            <a:graphicFrameLocks noChangeAspect="1"/>
          </p:cNvGraphicFramePr>
          <p:nvPr/>
        </p:nvGraphicFramePr>
        <p:xfrm>
          <a:off x="4038600" y="152400"/>
          <a:ext cx="457200" cy="554038"/>
        </p:xfrm>
        <a:graphic>
          <a:graphicData uri="http://schemas.openxmlformats.org/presentationml/2006/ole">
            <p:oleObj spid="_x0000_s1855494" name="Equation" r:id="rId9" imgW="139680" imgH="164880" progId="Equation.3">
              <p:embed/>
            </p:oleObj>
          </a:graphicData>
        </a:graphic>
      </p:graphicFrame>
      <p:sp>
        <p:nvSpPr>
          <p:cNvPr id="31" name="Rectangle 30"/>
          <p:cNvSpPr/>
          <p:nvPr/>
        </p:nvSpPr>
        <p:spPr>
          <a:xfrm>
            <a:off x="228600" y="5867400"/>
            <a:ext cx="891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800" dirty="0" smtClean="0">
                <a:solidFill>
                  <a:srgbClr val="0066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-For an </a:t>
            </a:r>
            <a:r>
              <a:rPr lang="en-US" altLang="zh-CN" sz="1800" dirty="0" err="1" smtClean="0">
                <a:solidFill>
                  <a:srgbClr val="0066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acurrate</a:t>
            </a:r>
            <a:r>
              <a:rPr lang="en-US" altLang="zh-CN" sz="1800" dirty="0" smtClean="0">
                <a:solidFill>
                  <a:srgbClr val="0066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 extraction of QGP viscosity, one needs very precise </a:t>
            </a:r>
            <a:r>
              <a:rPr lang="en-US" altLang="zh-CN" sz="1600" b="1" dirty="0" smtClean="0">
                <a:solidFill>
                  <a:srgbClr val="0066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V</a:t>
            </a:r>
            <a:r>
              <a:rPr lang="en-US" altLang="zh-CN" sz="1050" b="1" dirty="0" smtClean="0">
                <a:solidFill>
                  <a:srgbClr val="0066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2</a:t>
            </a:r>
            <a:r>
              <a:rPr lang="en-US" altLang="zh-CN" sz="1800" dirty="0" smtClean="0">
                <a:solidFill>
                  <a:srgbClr val="0066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 (</a:t>
            </a:r>
            <a:r>
              <a:rPr lang="en-US" altLang="zh-CN" sz="1800" dirty="0" smtClean="0">
                <a:solidFill>
                  <a:srgbClr val="7030A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experimental data</a:t>
            </a:r>
            <a:r>
              <a:rPr lang="en-US" altLang="zh-CN" sz="1800" dirty="0" smtClean="0">
                <a:solidFill>
                  <a:srgbClr val="0066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 &amp; </a:t>
            </a:r>
            <a:r>
              <a:rPr lang="en-US" altLang="zh-CN" sz="1800" dirty="0" smtClean="0">
                <a:solidFill>
                  <a:srgbClr val="7030A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theoretical results</a:t>
            </a:r>
            <a:r>
              <a:rPr lang="en-US" altLang="zh-CN" sz="1800" dirty="0" smtClean="0">
                <a:solidFill>
                  <a:srgbClr val="0066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) </a:t>
            </a:r>
            <a:r>
              <a:rPr lang="en-US" altLang="zh-CN" sz="1050" dirty="0" smtClean="0">
                <a:solidFill>
                  <a:srgbClr val="0066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  </a:t>
            </a:r>
            <a:r>
              <a:rPr lang="en-US" altLang="zh-CN" sz="1800" dirty="0" smtClean="0">
                <a:solidFill>
                  <a:srgbClr val="0066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      </a:t>
            </a:r>
            <a:endParaRPr lang="zh-CN" altLang="en-US" sz="18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60937" name="Object 9"/>
          <p:cNvGraphicFramePr>
            <a:graphicFrameLocks noChangeAspect="1"/>
          </p:cNvGraphicFramePr>
          <p:nvPr/>
        </p:nvGraphicFramePr>
        <p:xfrm>
          <a:off x="5210175" y="3657600"/>
          <a:ext cx="1989138" cy="300038"/>
        </p:xfrm>
        <a:graphic>
          <a:graphicData uri="http://schemas.openxmlformats.org/presentationml/2006/ole">
            <p:oleObj spid="_x0000_s1855495" name="Equation" r:id="rId10" imgW="130788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0" y="990600"/>
            <a:ext cx="4572000" cy="3962400"/>
            <a:chOff x="4800600" y="1371600"/>
            <a:chExt cx="4114800" cy="4225262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4800600" y="1371600"/>
              <a:ext cx="4114800" cy="4225262"/>
              <a:chOff x="4800600" y="1371600"/>
              <a:chExt cx="4114800" cy="4225262"/>
            </a:xfrm>
          </p:grpSpPr>
          <p:pic>
            <p:nvPicPr>
              <p:cNvPr id="841731" name="Picture 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5000" b="54800"/>
              <a:stretch>
                <a:fillRect/>
              </a:stretch>
            </p:blipFill>
            <p:spPr bwMode="auto">
              <a:xfrm>
                <a:off x="4800600" y="1371600"/>
                <a:ext cx="3962400" cy="3810000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noFill/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graphicFrame>
            <p:nvGraphicFramePr>
              <p:cNvPr id="6146" name="Object 3"/>
              <p:cNvGraphicFramePr>
                <a:graphicFrameLocks noChangeAspect="1"/>
              </p:cNvGraphicFramePr>
              <p:nvPr/>
            </p:nvGraphicFramePr>
            <p:xfrm>
              <a:off x="7924800" y="5257800"/>
              <a:ext cx="990600" cy="339062"/>
            </p:xfrm>
            <a:graphic>
              <a:graphicData uri="http://schemas.openxmlformats.org/presentationml/2006/ole">
                <p:oleObj spid="_x0000_s1518594" name="Equation" r:id="rId5" imgW="609480" imgH="215640" progId="Equation.3">
                  <p:embed/>
                </p:oleObj>
              </a:graphicData>
            </a:graphic>
          </p:graphicFrame>
          <p:graphicFrame>
            <p:nvGraphicFramePr>
              <p:cNvPr id="6147" name="Object 4"/>
              <p:cNvGraphicFramePr>
                <a:graphicFrameLocks noChangeAspect="1"/>
              </p:cNvGraphicFramePr>
              <p:nvPr/>
            </p:nvGraphicFramePr>
            <p:xfrm>
              <a:off x="5345113" y="5287963"/>
              <a:ext cx="206375" cy="279400"/>
            </p:xfrm>
            <a:graphic>
              <a:graphicData uri="http://schemas.openxmlformats.org/presentationml/2006/ole">
                <p:oleObj spid="_x0000_s1518595" name="Equation" r:id="rId6" imgW="126720" imgH="177480" progId="Equation.3">
                  <p:embed/>
                </p:oleObj>
              </a:graphicData>
            </a:graphic>
          </p:graphicFrame>
          <p:graphicFrame>
            <p:nvGraphicFramePr>
              <p:cNvPr id="6148" name="Object 5"/>
              <p:cNvGraphicFramePr>
                <a:graphicFrameLocks noChangeAspect="1"/>
              </p:cNvGraphicFramePr>
              <p:nvPr/>
            </p:nvGraphicFramePr>
            <p:xfrm>
              <a:off x="7010400" y="5334000"/>
              <a:ext cx="185738" cy="219075"/>
            </p:xfrm>
            <a:graphic>
              <a:graphicData uri="http://schemas.openxmlformats.org/presentationml/2006/ole">
                <p:oleObj spid="_x0000_s1518596" name="Equation" r:id="rId7" imgW="114120" imgH="164880" progId="Equation.3">
                  <p:embed/>
                </p:oleObj>
              </a:graphicData>
            </a:graphic>
          </p:graphicFrame>
        </p:grpSp>
        <p:sp>
          <p:nvSpPr>
            <p:cNvPr id="6163" name="Rectangle 33"/>
            <p:cNvSpPr>
              <a:spLocks noChangeArrowheads="1"/>
            </p:cNvSpPr>
            <p:nvPr/>
          </p:nvSpPr>
          <p:spPr bwMode="auto">
            <a:xfrm>
              <a:off x="7543800" y="2209800"/>
              <a:ext cx="762036" cy="4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b="1" dirty="0">
                  <a:solidFill>
                    <a:srgbClr val="FF0000"/>
                  </a:solidFill>
                  <a:latin typeface="Arial" charset="0"/>
                </a:rPr>
                <a:t>~30%</a:t>
              </a:r>
            </a:p>
          </p:txBody>
        </p:sp>
        <p:sp>
          <p:nvSpPr>
            <p:cNvPr id="6164" name="AutoShape 4"/>
            <p:cNvSpPr>
              <a:spLocks noChangeArrowheads="1"/>
            </p:cNvSpPr>
            <p:nvPr/>
          </p:nvSpPr>
          <p:spPr bwMode="auto">
            <a:xfrm rot="10800000">
              <a:off x="7696200" y="1905000"/>
              <a:ext cx="228600" cy="914400"/>
            </a:xfrm>
            <a:prstGeom prst="downArrow">
              <a:avLst>
                <a:gd name="adj1" fmla="val 50000"/>
                <a:gd name="adj2" fmla="val 112500"/>
              </a:avLst>
            </a:prstGeom>
            <a:solidFill>
              <a:srgbClr val="969696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zh-CN" sz="2400"/>
            </a:p>
          </p:txBody>
        </p:sp>
      </p:grpSp>
      <p:pic>
        <p:nvPicPr>
          <p:cNvPr id="6153" name="Picture 6" descr="v2npart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43400" y="990600"/>
            <a:ext cx="4800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609600" y="685800"/>
            <a:ext cx="3603649" cy="3653131"/>
            <a:chOff x="5349241" y="838200"/>
            <a:chExt cx="3243284" cy="4224754"/>
          </a:xfrm>
        </p:grpSpPr>
        <p:sp>
          <p:nvSpPr>
            <p:cNvPr id="6159" name="TextBox 10"/>
            <p:cNvSpPr txBox="1">
              <a:spLocks noChangeArrowheads="1"/>
            </p:cNvSpPr>
            <p:nvPr/>
          </p:nvSpPr>
          <p:spPr bwMode="auto">
            <a:xfrm>
              <a:off x="5349241" y="838200"/>
              <a:ext cx="3223259" cy="462717"/>
            </a:xfrm>
            <a:prstGeom prst="rect">
              <a:avLst/>
            </a:prstGeom>
            <a:blipFill dpi="0" rotWithShape="1">
              <a:blip r:embed="rId9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rgbClr val="D60093"/>
                  </a:solidFill>
                  <a:latin typeface="+mj-lt"/>
                  <a:cs typeface="Arial" charset="0"/>
                </a:rPr>
                <a:t>Partially Chemical  </a:t>
              </a:r>
              <a:r>
                <a:rPr lang="en-US" altLang="zh-CN" b="1" dirty="0" err="1" smtClean="0">
                  <a:solidFill>
                    <a:srgbClr val="D60093"/>
                  </a:solidFill>
                  <a:latin typeface="+mj-lt"/>
                  <a:cs typeface="Arial" charset="0"/>
                </a:rPr>
                <a:t>equil</a:t>
              </a:r>
              <a:r>
                <a:rPr lang="en-US" altLang="zh-CN" b="1" dirty="0" smtClean="0">
                  <a:solidFill>
                    <a:srgbClr val="D60093"/>
                  </a:solidFill>
                  <a:latin typeface="+mj-lt"/>
                  <a:cs typeface="Arial" charset="0"/>
                </a:rPr>
                <a:t>.</a:t>
              </a:r>
              <a:endParaRPr lang="zh-CN" altLang="en-US" b="1" dirty="0">
                <a:solidFill>
                  <a:srgbClr val="D60093"/>
                </a:solidFill>
                <a:latin typeface="+mj-lt"/>
                <a:cs typeface="Arial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639277" y="1752473"/>
              <a:ext cx="1447323" cy="39999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en-US" altLang="zh-CN" b="1" dirty="0">
                  <a:solidFill>
                    <a:schemeClr val="accent6"/>
                  </a:solidFill>
                  <a:ea typeface="宋体" pitchFamily="2" charset="-122"/>
                </a:rPr>
                <a:t>Ideal hydro</a:t>
              </a:r>
              <a:endParaRPr lang="zh-CN" altLang="en-US" b="1" dirty="0">
                <a:solidFill>
                  <a:schemeClr val="accent6"/>
                </a:solidFill>
                <a:ea typeface="宋体" pitchFamily="2" charset="-122"/>
              </a:endParaRPr>
            </a:p>
          </p:txBody>
        </p:sp>
        <p:sp>
          <p:nvSpPr>
            <p:cNvPr id="6161" name="Rectangle 12"/>
            <p:cNvSpPr>
              <a:spLocks noChangeArrowheads="1"/>
            </p:cNvSpPr>
            <p:nvPr/>
          </p:nvSpPr>
          <p:spPr bwMode="auto">
            <a:xfrm>
              <a:off x="7086600" y="4724400"/>
              <a:ext cx="150592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600" b="1" dirty="0">
                  <a:solidFill>
                    <a:srgbClr val="D60093"/>
                  </a:solidFill>
                </a:rPr>
                <a:t>P. </a:t>
              </a:r>
              <a:r>
                <a:rPr lang="en-US" altLang="zh-CN" sz="1600" b="1" dirty="0" err="1">
                  <a:solidFill>
                    <a:srgbClr val="D60093"/>
                  </a:solidFill>
                </a:rPr>
                <a:t>Huovinen</a:t>
              </a:r>
              <a:r>
                <a:rPr lang="en-US" altLang="zh-CN" sz="1600" b="1" dirty="0">
                  <a:solidFill>
                    <a:srgbClr val="D60093"/>
                  </a:solidFill>
                </a:rPr>
                <a:t> 07</a:t>
              </a:r>
              <a:endParaRPr lang="zh-CN" altLang="en-US" sz="1600" b="1" dirty="0">
                <a:solidFill>
                  <a:srgbClr val="D60093"/>
                </a:solidFill>
              </a:endParaRPr>
            </a:p>
          </p:txBody>
        </p:sp>
      </p:grp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77338" cy="719138"/>
          </a:xfrm>
          <a:solidFill>
            <a:srgbClr val="A4BBFA"/>
          </a:solidFill>
        </p:spPr>
        <p:txBody>
          <a:bodyPr/>
          <a:lstStyle/>
          <a:p>
            <a:r>
              <a:rPr lang="en-US" altLang="zh-CN" sz="3200" dirty="0" err="1" smtClean="0">
                <a:cs typeface="Arial" pitchFamily="34" charset="0"/>
              </a:rPr>
              <a:t>Hadronic</a:t>
            </a:r>
            <a:r>
              <a:rPr lang="en-US" altLang="zh-CN" sz="3200" dirty="0" smtClean="0">
                <a:cs typeface="Arial" pitchFamily="34" charset="0"/>
              </a:rPr>
              <a:t> effects on elliptic flow </a:t>
            </a:r>
            <a:r>
              <a:rPr lang="en-US" altLang="zh-CN" sz="2800" dirty="0" smtClean="0">
                <a:cs typeface="Arial" pitchFamily="34" charset="0"/>
              </a:rPr>
              <a:t>V</a:t>
            </a:r>
            <a:r>
              <a:rPr lang="en-US" altLang="zh-CN" sz="2000" dirty="0" smtClean="0">
                <a:cs typeface="Arial" pitchFamily="34" charset="0"/>
              </a:rPr>
              <a:t>2</a:t>
            </a:r>
            <a:r>
              <a:rPr lang="en-US" altLang="zh-CN" sz="3200" dirty="0" smtClean="0"/>
              <a:t>  </a:t>
            </a:r>
            <a:endParaRPr lang="en-US" altLang="zh-CN" sz="3200" dirty="0" smtClean="0">
              <a:solidFill>
                <a:schemeClr val="tx1"/>
              </a:solidFill>
            </a:endParaRPr>
          </a:p>
        </p:txBody>
      </p:sp>
      <p:sp>
        <p:nvSpPr>
          <p:cNvPr id="6150" name="Text Box 3"/>
          <p:cNvSpPr txBox="1">
            <a:spLocks noChangeArrowheads="1"/>
          </p:cNvSpPr>
          <p:nvPr/>
        </p:nvSpPr>
        <p:spPr bwMode="auto">
          <a:xfrm>
            <a:off x="4953000" y="1447800"/>
            <a:ext cx="251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kumimoji="0" lang="zh-CN" altLang="en-US">
              <a:latin typeface="Arial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181600" y="685800"/>
            <a:ext cx="3581400" cy="400110"/>
          </a:xfrm>
          <a:prstGeom prst="rect">
            <a:avLst/>
          </a:prstGeom>
          <a:blipFill>
            <a:blip r:embed="rId10" cstate="print"/>
            <a:tile tx="0" ty="0" sx="100000" sy="100000" flip="none" algn="tl"/>
          </a:blip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 err="1" smtClean="0">
                <a:solidFill>
                  <a:srgbClr val="C00000"/>
                </a:solidFill>
              </a:rPr>
              <a:t>hadronic</a:t>
            </a:r>
            <a:r>
              <a:rPr lang="en-US" b="1" dirty="0" smtClean="0">
                <a:solidFill>
                  <a:srgbClr val="C00000"/>
                </a:solidFill>
              </a:rPr>
              <a:t> dissipative effects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6155" name="AutoShape 4"/>
          <p:cNvSpPr>
            <a:spLocks noChangeArrowheads="1"/>
          </p:cNvSpPr>
          <p:nvPr/>
        </p:nvSpPr>
        <p:spPr bwMode="auto">
          <a:xfrm>
            <a:off x="5486400" y="2362200"/>
            <a:ext cx="254000" cy="914400"/>
          </a:xfrm>
          <a:prstGeom prst="downArrow">
            <a:avLst>
              <a:gd name="adj1" fmla="val 50000"/>
              <a:gd name="adj2" fmla="val 112483"/>
            </a:avLst>
          </a:prstGeom>
          <a:solidFill>
            <a:srgbClr val="969696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400"/>
          </a:p>
        </p:txBody>
      </p:sp>
      <p:sp>
        <p:nvSpPr>
          <p:cNvPr id="6156" name="Rectangle 33"/>
          <p:cNvSpPr>
            <a:spLocks noChangeArrowheads="1"/>
          </p:cNvSpPr>
          <p:nvPr/>
        </p:nvSpPr>
        <p:spPr bwMode="auto">
          <a:xfrm>
            <a:off x="5181600" y="2667000"/>
            <a:ext cx="1219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Arial" charset="0"/>
              </a:rPr>
              <a:t>~</a:t>
            </a:r>
            <a:r>
              <a:rPr lang="en-US" altLang="zh-CN" b="1" dirty="0" smtClean="0">
                <a:solidFill>
                  <a:srgbClr val="FF0000"/>
                </a:solidFill>
                <a:latin typeface="Arial" charset="0"/>
              </a:rPr>
              <a:t>30-50%</a:t>
            </a:r>
            <a:endParaRPr lang="en-US" altLang="zh-CN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0" y="5410200"/>
            <a:ext cx="8763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 smtClean="0"/>
              <a:t>  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-These two HRG effects are not included in early viscous hydro calculations   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5257800" y="4114800"/>
            <a:ext cx="1447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600" b="1" dirty="0" smtClean="0">
                <a:solidFill>
                  <a:srgbClr val="D60093"/>
                </a:solidFill>
              </a:rPr>
              <a:t>T. Hirano 06</a:t>
            </a:r>
            <a:endParaRPr lang="zh-CN" altLang="en-US" sz="1600" b="1" dirty="0">
              <a:solidFill>
                <a:srgbClr val="D60093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90600" y="5867400"/>
            <a:ext cx="8153400" cy="400110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l"/>
            <a:r>
              <a:rPr lang="en-US" altLang="zh-CN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viscous hydro</a:t>
            </a:r>
            <a:r>
              <a:rPr lang="en-US" altLang="zh-CN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altLang="zh-CN" b="1" dirty="0" smtClean="0">
                <a:latin typeface="Arial" pitchFamily="34" charset="0"/>
                <a:cs typeface="Arial" pitchFamily="34" charset="0"/>
              </a:rPr>
              <a:t>+  </a:t>
            </a:r>
            <a:r>
              <a:rPr lang="en-US" altLang="zh-CN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hadron</a:t>
            </a:r>
            <a:r>
              <a:rPr lang="en-US" altLang="zh-CN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cascade (URQMD)  </a:t>
            </a:r>
            <a:r>
              <a:rPr lang="en-US" altLang="zh-CN" b="1" dirty="0" smtClean="0">
                <a:latin typeface="Arial" pitchFamily="34" charset="0"/>
                <a:cs typeface="Arial" pitchFamily="34" charset="0"/>
              </a:rPr>
              <a:t>hybrid approach </a:t>
            </a:r>
            <a:endParaRPr lang="zh-CN" altLang="en-US" dirty="0"/>
          </a:p>
        </p:txBody>
      </p:sp>
      <p:sp>
        <p:nvSpPr>
          <p:cNvPr id="27" name="Right Arrow 26"/>
          <p:cNvSpPr/>
          <p:nvPr/>
        </p:nvSpPr>
        <p:spPr bwMode="auto">
          <a:xfrm>
            <a:off x="381000" y="5943600"/>
            <a:ext cx="685800" cy="2286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6400800"/>
            <a:ext cx="914400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l"/>
            <a:r>
              <a:rPr lang="en-US" altLang="zh-CN" sz="18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URQMD </a:t>
            </a:r>
            <a:r>
              <a:rPr lang="en-US" altLang="zh-CN" sz="1800" dirty="0" smtClean="0">
                <a:latin typeface="Arial" pitchFamily="34" charset="0"/>
                <a:cs typeface="Arial" pitchFamily="34" charset="0"/>
              </a:rPr>
              <a:t> includes the </a:t>
            </a:r>
            <a:r>
              <a:rPr lang="en-US" altLang="zh-CN" sz="1800" dirty="0" smtClean="0">
                <a:solidFill>
                  <a:srgbClr val="D60093"/>
                </a:solidFill>
                <a:latin typeface="Arial" pitchFamily="34" charset="0"/>
                <a:cs typeface="Arial" pitchFamily="34" charset="0"/>
              </a:rPr>
              <a:t>partially chemical equilibrium </a:t>
            </a:r>
            <a:r>
              <a:rPr lang="en-US" altLang="zh-CN" sz="1800" dirty="0" smtClean="0">
                <a:latin typeface="Arial" pitchFamily="34" charset="0"/>
                <a:cs typeface="Arial" pitchFamily="34" charset="0"/>
              </a:rPr>
              <a:t>nature</a:t>
            </a:r>
            <a:r>
              <a:rPr lang="en-US" altLang="zh-CN" sz="1800" dirty="0" smtClean="0">
                <a:solidFill>
                  <a:srgbClr val="D6009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1800" dirty="0" smtClean="0">
                <a:latin typeface="Arial" pitchFamily="34" charset="0"/>
                <a:cs typeface="Arial" pitchFamily="34" charset="0"/>
              </a:rPr>
              <a:t>&amp; </a:t>
            </a:r>
            <a:r>
              <a:rPr lang="en-US" altLang="zh-CN" sz="18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hadronic</a:t>
            </a:r>
            <a:r>
              <a:rPr lang="en-US" altLang="zh-CN" sz="1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dissipative </a:t>
            </a:r>
            <a:r>
              <a:rPr lang="en-US" altLang="zh-CN" sz="1800" dirty="0" smtClean="0">
                <a:latin typeface="Arial" pitchFamily="34" charset="0"/>
                <a:cs typeface="Arial" pitchFamily="34" charset="0"/>
              </a:rPr>
              <a:t>effects  </a:t>
            </a:r>
            <a:endParaRPr lang="en-US" sz="1800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086600" y="6248400"/>
            <a:ext cx="1905000" cy="457200"/>
          </a:xfrm>
        </p:spPr>
        <p:txBody>
          <a:bodyPr/>
          <a:lstStyle/>
          <a:p>
            <a:fld id="{1BF3A9AB-A3B6-4FC6-91B8-05319890BC98}" type="slidenum">
              <a:rPr lang="en-US" altLang="zh-CN" sz="1800" b="1" smtClean="0">
                <a:solidFill>
                  <a:srgbClr val="FF0000"/>
                </a:solidFill>
              </a:rPr>
              <a:pPr/>
              <a:t>18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33800"/>
            <a:ext cx="9144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914400" y="6248400"/>
            <a:ext cx="8229600" cy="400110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l"/>
            <a:r>
              <a:rPr lang="en-US" altLang="zh-CN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Initial conditions  </a:t>
            </a:r>
            <a:r>
              <a:rPr lang="en-US" altLang="zh-CN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altLang="zh-CN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viscous hydro </a:t>
            </a:r>
            <a:r>
              <a:rPr lang="en-US" altLang="zh-CN" b="1" dirty="0" smtClean="0">
                <a:latin typeface="+mj-lt"/>
                <a:cs typeface="Arial" pitchFamily="34" charset="0"/>
              </a:rPr>
              <a:t>               </a:t>
            </a:r>
            <a:r>
              <a:rPr lang="en-US" altLang="zh-CN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hadron</a:t>
            </a:r>
            <a:r>
              <a:rPr lang="en-US" altLang="zh-CN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cascade  </a:t>
            </a:r>
            <a:endParaRPr lang="zh-CN" altLang="en-US" dirty="0"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14400" y="2514600"/>
            <a:ext cx="8229600" cy="400110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l"/>
            <a:r>
              <a:rPr lang="en-US" altLang="zh-CN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Initial conditions  </a:t>
            </a:r>
            <a:r>
              <a:rPr lang="en-US" altLang="zh-CN" b="1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en-US" altLang="zh-CN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viscous hydro</a:t>
            </a:r>
            <a:r>
              <a:rPr lang="en-US" altLang="zh-CN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altLang="zh-CN" b="1" dirty="0" smtClean="0">
                <a:latin typeface="+mn-lt"/>
                <a:cs typeface="Arial" pitchFamily="34" charset="0"/>
              </a:rPr>
              <a:t>        </a:t>
            </a:r>
            <a:r>
              <a:rPr lang="en-US" altLang="zh-CN" b="1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en-US" altLang="zh-CN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final conditions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12" name="Left Brace 11"/>
          <p:cNvSpPr/>
          <p:nvPr/>
        </p:nvSpPr>
        <p:spPr bwMode="auto">
          <a:xfrm rot="-5400000">
            <a:off x="4610100" y="800100"/>
            <a:ext cx="457200" cy="2971800"/>
          </a:xfrm>
          <a:prstGeom prst="leftBrace">
            <a:avLst>
              <a:gd name="adj1" fmla="val 49286"/>
              <a:gd name="adj2" fmla="val 50476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4" name="Left Brace 13"/>
          <p:cNvSpPr/>
          <p:nvPr/>
        </p:nvSpPr>
        <p:spPr bwMode="auto">
          <a:xfrm rot="-5400000">
            <a:off x="1866900" y="1333500"/>
            <a:ext cx="457200" cy="1905000"/>
          </a:xfrm>
          <a:prstGeom prst="leftBrace">
            <a:avLst>
              <a:gd name="adj1" fmla="val 49286"/>
              <a:gd name="adj2" fmla="val 50476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5" name="Left Brace 14"/>
          <p:cNvSpPr/>
          <p:nvPr/>
        </p:nvSpPr>
        <p:spPr bwMode="auto">
          <a:xfrm rot="-5400000">
            <a:off x="7467600" y="1295400"/>
            <a:ext cx="457200" cy="1981200"/>
          </a:xfrm>
          <a:prstGeom prst="leftBrace">
            <a:avLst>
              <a:gd name="adj1" fmla="val 49286"/>
              <a:gd name="adj2" fmla="val 50476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76600" y="914400"/>
            <a:ext cx="1465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FF0000"/>
                </a:solidFill>
              </a:rPr>
              <a:t>QGP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685800"/>
            <a:ext cx="1465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err="1" smtClean="0">
                <a:solidFill>
                  <a:schemeClr val="accent1">
                    <a:lumMod val="50000"/>
                  </a:schemeClr>
                </a:solidFill>
              </a:rPr>
              <a:t>Hadron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</a:rPr>
              <a:t>Gas</a:t>
            </a:r>
            <a:endParaRPr lang="zh-CN" altLang="en-US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Left Brace 17"/>
          <p:cNvSpPr/>
          <p:nvPr/>
        </p:nvSpPr>
        <p:spPr bwMode="auto">
          <a:xfrm rot="-5400000">
            <a:off x="1866900" y="5143500"/>
            <a:ext cx="457200" cy="1905000"/>
          </a:xfrm>
          <a:prstGeom prst="leftBrace">
            <a:avLst>
              <a:gd name="adj1" fmla="val 49286"/>
              <a:gd name="adj2" fmla="val 50476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9" name="Left Brace 18"/>
          <p:cNvSpPr/>
          <p:nvPr/>
        </p:nvSpPr>
        <p:spPr bwMode="auto">
          <a:xfrm rot="-5400000">
            <a:off x="3771900" y="5372100"/>
            <a:ext cx="457200" cy="1447800"/>
          </a:xfrm>
          <a:prstGeom prst="leftBrace">
            <a:avLst>
              <a:gd name="adj1" fmla="val 49286"/>
              <a:gd name="adj2" fmla="val 50476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0" name="Left Brace 19"/>
          <p:cNvSpPr/>
          <p:nvPr/>
        </p:nvSpPr>
        <p:spPr bwMode="auto">
          <a:xfrm rot="-5400000">
            <a:off x="6629400" y="4267200"/>
            <a:ext cx="457200" cy="3657600"/>
          </a:xfrm>
          <a:prstGeom prst="leftBrace">
            <a:avLst>
              <a:gd name="adj1" fmla="val 49286"/>
              <a:gd name="adj2" fmla="val 50476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76600" y="4648200"/>
            <a:ext cx="1465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FF0000"/>
                </a:solidFill>
              </a:rPr>
              <a:t>QGP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76800" y="4495800"/>
            <a:ext cx="1465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err="1" smtClean="0">
                <a:solidFill>
                  <a:schemeClr val="accent1">
                    <a:lumMod val="50000"/>
                  </a:schemeClr>
                </a:solidFill>
              </a:rPr>
              <a:t>Hadron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</a:rPr>
              <a:t>Gas</a:t>
            </a:r>
            <a:endParaRPr lang="zh-CN" altLang="en-US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4350" y="2667000"/>
            <a:ext cx="481965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TextBox 19"/>
          <p:cNvSpPr txBox="1"/>
          <p:nvPr/>
        </p:nvSpPr>
        <p:spPr>
          <a:xfrm>
            <a:off x="6553200" y="39624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STAR  DATA 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4800" y="4495800"/>
            <a:ext cx="3962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~20% </a:t>
            </a:r>
            <a:r>
              <a:rPr lang="en-US" altLang="zh-CN" dirty="0" smtClean="0">
                <a:solidFill>
                  <a:schemeClr val="accent6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uncertainties in EXP </a:t>
            </a:r>
            <a:r>
              <a:rPr lang="en-US" altLang="zh-CN" sz="1600" b="1" dirty="0" smtClean="0">
                <a:solidFill>
                  <a:schemeClr val="accent6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V</a:t>
            </a:r>
            <a:r>
              <a:rPr lang="en-US" altLang="zh-CN" sz="1100" b="1" dirty="0" smtClean="0">
                <a:solidFill>
                  <a:schemeClr val="accent6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2</a:t>
            </a:r>
            <a:r>
              <a:rPr lang="en-US" altLang="zh-CN" dirty="0" smtClean="0">
                <a:solidFill>
                  <a:schemeClr val="accent6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 </a:t>
            </a:r>
            <a:endParaRPr lang="zh-CN" altLang="en-US" sz="1600" dirty="0">
              <a:solidFill>
                <a:schemeClr val="accent6"/>
              </a:solidFill>
              <a:latin typeface="Arial" pitchFamily="34" charset="0"/>
              <a:ea typeface="Arial Unicode MS" pitchFamily="34" charset="-122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14400" y="4876800"/>
            <a:ext cx="3352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~100% </a:t>
            </a:r>
            <a:r>
              <a:rPr lang="en-US" altLang="zh-CN" dirty="0" smtClean="0">
                <a:solidFill>
                  <a:schemeClr val="accent6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uncertainties for the </a:t>
            </a:r>
          </a:p>
          <a:p>
            <a:pPr algn="l"/>
            <a:r>
              <a:rPr lang="en-US" altLang="zh-CN" dirty="0" smtClean="0">
                <a:solidFill>
                  <a:schemeClr val="accent6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 extracted QGP viscosity </a:t>
            </a:r>
            <a:endParaRPr lang="zh-CN" altLang="en-US" sz="1600" dirty="0">
              <a:solidFill>
                <a:schemeClr val="accent6"/>
              </a:solidFill>
              <a:latin typeface="Arial" pitchFamily="34" charset="0"/>
              <a:ea typeface="Arial Unicode MS" pitchFamily="34" charset="-122"/>
              <a:cs typeface="Arial" pitchFamily="34" charset="0"/>
            </a:endParaRPr>
          </a:p>
        </p:txBody>
      </p:sp>
      <p:sp>
        <p:nvSpPr>
          <p:cNvPr id="18" name="Right Arrow 17"/>
          <p:cNvSpPr/>
          <p:nvPr/>
        </p:nvSpPr>
        <p:spPr bwMode="auto">
          <a:xfrm>
            <a:off x="381000" y="5029200"/>
            <a:ext cx="533400" cy="1524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04800" y="3048000"/>
            <a:ext cx="3810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600" b="1" dirty="0" smtClean="0">
                <a:solidFill>
                  <a:srgbClr val="008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V</a:t>
            </a:r>
            <a:r>
              <a:rPr lang="en-US" altLang="zh-CN" sz="1100" b="1" dirty="0" smtClean="0">
                <a:solidFill>
                  <a:srgbClr val="008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2</a:t>
            </a:r>
            <a:r>
              <a:rPr lang="en-US" altLang="zh-CN" dirty="0" smtClean="0">
                <a:solidFill>
                  <a:srgbClr val="008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 from different exp methods are affected by non-flow and fluctuations</a:t>
            </a:r>
            <a:endParaRPr lang="en-US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33"/>
          <p:cNvSpPr>
            <a:spLocks noChangeArrowheads="1"/>
          </p:cNvSpPr>
          <p:nvPr/>
        </p:nvSpPr>
        <p:spPr bwMode="auto">
          <a:xfrm>
            <a:off x="6858000" y="2971800"/>
            <a:ext cx="84670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 dirty="0" smtClean="0">
                <a:solidFill>
                  <a:srgbClr val="FF0000"/>
                </a:solidFill>
                <a:latin typeface="Arial" charset="0"/>
              </a:rPr>
              <a:t>~20</a:t>
            </a:r>
            <a:r>
              <a:rPr lang="en-US" altLang="zh-CN" b="1" dirty="0">
                <a:solidFill>
                  <a:srgbClr val="FF0000"/>
                </a:solidFill>
                <a:latin typeface="Arial" charset="0"/>
              </a:rPr>
              <a:t>%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609600" y="1447800"/>
            <a:ext cx="8153400" cy="584200"/>
          </a:xfrm>
          <a:prstGeom prst="rect">
            <a:avLst/>
          </a:prstGeom>
          <a:solidFill>
            <a:srgbClr val="FFFF79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200" dirty="0" smtClean="0">
                <a:solidFill>
                  <a:srgbClr val="C00000"/>
                </a:solidFill>
                <a:latin typeface="Arial" charset="0"/>
              </a:rPr>
              <a:t>Extracting QGP viscosity from RHIC data</a:t>
            </a:r>
            <a:endParaRPr lang="en-US" altLang="zh-CN" sz="3200" dirty="0">
              <a:solidFill>
                <a:srgbClr val="C00000"/>
              </a:solidFill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9200" y="22860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/>
              <a:t>EXP.</a:t>
            </a:r>
            <a:endParaRPr lang="en-US" sz="2400" b="1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1905000" cy="457200"/>
          </a:xfrm>
        </p:spPr>
        <p:txBody>
          <a:bodyPr/>
          <a:lstStyle/>
          <a:p>
            <a:fld id="{195B0841-21C4-42A5-8FFD-1A1ED8796B51}" type="slidenum">
              <a:rPr lang="en-US" altLang="zh-CN" sz="1800" b="1" smtClean="0">
                <a:solidFill>
                  <a:srgbClr val="FF0000"/>
                </a:solidFill>
              </a:rPr>
              <a:pPr/>
              <a:t>20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667000"/>
            <a:ext cx="4800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Rectangle 24"/>
          <p:cNvSpPr/>
          <p:nvPr/>
        </p:nvSpPr>
        <p:spPr>
          <a:xfrm>
            <a:off x="381000" y="3352800"/>
            <a:ext cx="3581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600" dirty="0" err="1" smtClean="0">
                <a:solidFill>
                  <a:srgbClr val="D60093"/>
                </a:solidFill>
              </a:rPr>
              <a:t>Ollitrault</a:t>
            </a:r>
            <a:r>
              <a:rPr lang="en-US" sz="1600" dirty="0" smtClean="0">
                <a:solidFill>
                  <a:srgbClr val="D60093"/>
                </a:solidFill>
              </a:rPr>
              <a:t>, </a:t>
            </a:r>
            <a:r>
              <a:rPr lang="en-US" sz="1600" dirty="0" err="1" smtClean="0">
                <a:solidFill>
                  <a:srgbClr val="D60093"/>
                </a:solidFill>
              </a:rPr>
              <a:t>Poskanzer</a:t>
            </a:r>
            <a:r>
              <a:rPr lang="en-US" sz="1600" dirty="0" smtClean="0">
                <a:solidFill>
                  <a:srgbClr val="D60093"/>
                </a:solidFill>
              </a:rPr>
              <a:t> &amp; </a:t>
            </a:r>
            <a:r>
              <a:rPr lang="en-US" sz="1600" dirty="0" err="1" smtClean="0">
                <a:solidFill>
                  <a:srgbClr val="D60093"/>
                </a:solidFill>
              </a:rPr>
              <a:t>Voloshin</a:t>
            </a:r>
            <a:r>
              <a:rPr lang="en-US" sz="1600" dirty="0" smtClean="0">
                <a:solidFill>
                  <a:srgbClr val="D60093"/>
                </a:solidFill>
              </a:rPr>
              <a:t>, PRC09</a:t>
            </a:r>
            <a:endParaRPr lang="en-US" sz="1600" dirty="0">
              <a:solidFill>
                <a:srgbClr val="D60093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81000" y="3048000"/>
            <a:ext cx="42671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dirty="0" smtClean="0">
                <a:solidFill>
                  <a:srgbClr val="008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Corrected v2:   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381000" y="3886200"/>
            <a:ext cx="4419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800" b="1" dirty="0" smtClean="0"/>
              <a:t>with assumptions on fluctuations and non flow, all corrected v2  in participant / reaction plan converge to  unique  curves</a:t>
            </a:r>
            <a:endParaRPr lang="en-US" sz="1800" b="1" dirty="0"/>
          </a:p>
        </p:txBody>
      </p:sp>
      <p:sp>
        <p:nvSpPr>
          <p:cNvPr id="29" name="Right Arrow 28"/>
          <p:cNvSpPr/>
          <p:nvPr/>
        </p:nvSpPr>
        <p:spPr bwMode="auto">
          <a:xfrm>
            <a:off x="533400" y="5181600"/>
            <a:ext cx="533400" cy="2286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143000" y="4953000"/>
            <a:ext cx="373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800" dirty="0" smtClean="0">
                <a:solidFill>
                  <a:schemeClr val="accent6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greatly reduces uncertainties  from </a:t>
            </a:r>
          </a:p>
          <a:p>
            <a:pPr algn="l"/>
            <a:r>
              <a:rPr lang="en-US" altLang="zh-CN" sz="1800" dirty="0" smtClean="0">
                <a:solidFill>
                  <a:schemeClr val="accent6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EXP data for the extracted    </a:t>
            </a:r>
            <a:endParaRPr lang="en-US" sz="1800" dirty="0"/>
          </a:p>
        </p:txBody>
      </p:sp>
      <p:graphicFrame>
        <p:nvGraphicFramePr>
          <p:cNvPr id="1771521" name="Object 2049"/>
          <p:cNvGraphicFramePr>
            <a:graphicFrameLocks noChangeAspect="1"/>
          </p:cNvGraphicFramePr>
          <p:nvPr/>
        </p:nvGraphicFramePr>
        <p:xfrm>
          <a:off x="3962400" y="5257800"/>
          <a:ext cx="381000" cy="381000"/>
        </p:xfrm>
        <a:graphic>
          <a:graphicData uri="http://schemas.openxmlformats.org/presentationml/2006/ole">
            <p:oleObj spid="_x0000_s1521666" name="Equation" r:id="rId4" imgW="291960" imgH="203040" progId="Equation.3">
              <p:embed/>
            </p:oleObj>
          </a:graphicData>
        </a:graphic>
      </p:graphicFrame>
      <p:sp>
        <p:nvSpPr>
          <p:cNvPr id="34" name="Rectangle 33"/>
          <p:cNvSpPr/>
          <p:nvPr/>
        </p:nvSpPr>
        <p:spPr>
          <a:xfrm>
            <a:off x="6462344" y="3810000"/>
            <a:ext cx="16722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008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Corrected </a:t>
            </a:r>
            <a:r>
              <a:rPr lang="en-US" altLang="zh-CN" sz="1600" b="1" dirty="0" smtClean="0">
                <a:solidFill>
                  <a:srgbClr val="008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V</a:t>
            </a:r>
            <a:r>
              <a:rPr lang="en-US" altLang="zh-CN" sz="1200" b="1" dirty="0" smtClean="0">
                <a:solidFill>
                  <a:srgbClr val="008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2</a:t>
            </a:r>
            <a:r>
              <a:rPr lang="en-US" altLang="zh-CN" dirty="0" smtClean="0">
                <a:solidFill>
                  <a:srgbClr val="008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609600" y="1447800"/>
            <a:ext cx="8153400" cy="584200"/>
          </a:xfrm>
          <a:prstGeom prst="rect">
            <a:avLst/>
          </a:prstGeom>
          <a:solidFill>
            <a:srgbClr val="FFFF79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200" dirty="0" smtClean="0">
                <a:solidFill>
                  <a:srgbClr val="C00000"/>
                </a:solidFill>
                <a:latin typeface="Arial" charset="0"/>
              </a:rPr>
              <a:t>Extracting QGP viscosity from RHIC data</a:t>
            </a:r>
            <a:endParaRPr lang="en-US" altLang="zh-CN" sz="3200" dirty="0">
              <a:solidFill>
                <a:srgbClr val="C00000"/>
              </a:solidFill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9200" y="22860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/>
              <a:t>EXP.</a:t>
            </a:r>
            <a:endParaRPr lang="en-US" sz="2400" b="1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629400" y="6400800"/>
            <a:ext cx="2133600" cy="457200"/>
          </a:xfrm>
        </p:spPr>
        <p:txBody>
          <a:bodyPr/>
          <a:lstStyle/>
          <a:p>
            <a:fld id="{195B0841-21C4-42A5-8FFD-1A1ED8796B51}" type="slidenum">
              <a:rPr lang="en-US" altLang="zh-CN" sz="1800" b="1" smtClean="0">
                <a:solidFill>
                  <a:srgbClr val="FF0000"/>
                </a:solidFill>
              </a:rPr>
              <a:pPr/>
              <a:t>21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/>
          <p:nvPr/>
        </p:nvGrpSpPr>
        <p:grpSpPr>
          <a:xfrm>
            <a:off x="0" y="2971800"/>
            <a:ext cx="4876800" cy="2819400"/>
            <a:chOff x="228600" y="3733800"/>
            <a:chExt cx="4876800" cy="2819400"/>
          </a:xfrm>
        </p:grpSpPr>
        <p:grpSp>
          <p:nvGrpSpPr>
            <p:cNvPr id="3" name="Group 12"/>
            <p:cNvGrpSpPr/>
            <p:nvPr/>
          </p:nvGrpSpPr>
          <p:grpSpPr>
            <a:xfrm>
              <a:off x="228600" y="3733800"/>
              <a:ext cx="4876800" cy="2819400"/>
              <a:chOff x="0" y="990600"/>
              <a:chExt cx="4876800" cy="2819400"/>
            </a:xfrm>
          </p:grpSpPr>
          <p:sp>
            <p:nvSpPr>
              <p:cNvPr id="15" name="Rounded Rectangle 14"/>
              <p:cNvSpPr/>
              <p:nvPr/>
            </p:nvSpPr>
            <p:spPr bwMode="auto">
              <a:xfrm>
                <a:off x="0" y="990600"/>
                <a:ext cx="4419600" cy="281940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宋体" pitchFamily="2" charset="-122"/>
                </a:endParaRPr>
              </a:p>
            </p:txBody>
          </p:sp>
          <p:grpSp>
            <p:nvGrpSpPr>
              <p:cNvPr id="4" name="Group 35"/>
              <p:cNvGrpSpPr/>
              <p:nvPr/>
            </p:nvGrpSpPr>
            <p:grpSpPr>
              <a:xfrm>
                <a:off x="152400" y="1676400"/>
                <a:ext cx="4724400" cy="1924110"/>
                <a:chOff x="380998" y="2590800"/>
                <a:chExt cx="8881872" cy="1924110"/>
              </a:xfrm>
            </p:grpSpPr>
            <p:sp>
              <p:nvSpPr>
                <p:cNvPr id="24" name="TextBox 23"/>
                <p:cNvSpPr txBox="1"/>
                <p:nvPr/>
              </p:nvSpPr>
              <p:spPr>
                <a:xfrm>
                  <a:off x="381000" y="2590800"/>
                  <a:ext cx="486833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:r>
                    <a:rPr lang="en-US" altLang="zh-CN" b="1" dirty="0" smtClean="0">
                      <a:solidFill>
                        <a:schemeClr val="accent6"/>
                      </a:solidFill>
                      <a:latin typeface="Arial Unicode MS" pitchFamily="34" charset="-122"/>
                      <a:ea typeface="Arial Unicode MS" pitchFamily="34" charset="-122"/>
                      <a:cs typeface="Arial Unicode MS" pitchFamily="34" charset="-122"/>
                    </a:rPr>
                    <a:t>-initial conditions</a:t>
                  </a:r>
                  <a:endParaRPr lang="zh-CN" altLang="en-US" sz="1600" b="1" dirty="0">
                    <a:solidFill>
                      <a:srgbClr val="008000"/>
                    </a:solidFill>
                    <a:latin typeface="Arial" pitchFamily="34" charset="0"/>
                    <a:ea typeface="Arial Unicode MS" pitchFamily="34" charset="-122"/>
                    <a:cs typeface="Arial" pitchFamily="34" charset="0"/>
                  </a:endParaRPr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381000" y="2971800"/>
                  <a:ext cx="8881870" cy="4001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l"/>
                  <a:r>
                    <a:rPr lang="en-US" altLang="zh-CN" b="1" dirty="0" smtClean="0">
                      <a:solidFill>
                        <a:schemeClr val="accent6"/>
                      </a:solidFill>
                      <a:latin typeface="Arial Unicode MS" pitchFamily="34" charset="-122"/>
                      <a:ea typeface="Arial Unicode MS" pitchFamily="34" charset="-122"/>
                      <a:cs typeface="Arial Unicode MS" pitchFamily="34" charset="-122"/>
                    </a:rPr>
                    <a:t>-</a:t>
                  </a:r>
                  <a:r>
                    <a:rPr lang="en-US" altLang="zh-CN" b="1" dirty="0" err="1" smtClean="0">
                      <a:solidFill>
                        <a:schemeClr val="accent6"/>
                      </a:solidFill>
                      <a:latin typeface="Arial Unicode MS" pitchFamily="34" charset="-122"/>
                      <a:ea typeface="Arial Unicode MS" pitchFamily="34" charset="-122"/>
                      <a:cs typeface="Arial Unicode MS" pitchFamily="34" charset="-122"/>
                    </a:rPr>
                    <a:t>EoS</a:t>
                  </a:r>
                  <a:r>
                    <a:rPr lang="en-US" altLang="zh-CN" b="1" dirty="0" smtClean="0">
                      <a:solidFill>
                        <a:schemeClr val="accent6"/>
                      </a:solidFill>
                      <a:latin typeface="Arial Unicode MS" pitchFamily="34" charset="-122"/>
                      <a:ea typeface="Arial Unicode MS" pitchFamily="34" charset="-122"/>
                      <a:cs typeface="Arial Unicode MS" pitchFamily="34" charset="-122"/>
                    </a:rPr>
                    <a:t>:  </a:t>
                  </a:r>
                  <a:r>
                    <a:rPr lang="en-US" altLang="zh-CN" sz="1800" dirty="0" smtClean="0">
                      <a:latin typeface="+mj-lt"/>
                      <a:ea typeface="Arial Unicode MS" pitchFamily="34" charset="-122"/>
                      <a:cs typeface="Arial Unicode MS" pitchFamily="34" charset="-122"/>
                    </a:rPr>
                    <a:t>s95p-PCE           </a:t>
                  </a:r>
                  <a:r>
                    <a:rPr lang="en-US" altLang="zh-CN" sz="1400" dirty="0" err="1" smtClean="0">
                      <a:solidFill>
                        <a:srgbClr val="D60093"/>
                      </a:solidFill>
                      <a:latin typeface="+mj-lt"/>
                      <a:ea typeface="Arial Unicode MS" pitchFamily="34" charset="-122"/>
                      <a:cs typeface="Arial Unicode MS" pitchFamily="34" charset="-122"/>
                    </a:rPr>
                    <a:t>Huovinen</a:t>
                  </a:r>
                  <a:r>
                    <a:rPr lang="en-US" altLang="zh-CN" sz="1400" dirty="0" smtClean="0">
                      <a:solidFill>
                        <a:srgbClr val="D60093"/>
                      </a:solidFill>
                      <a:latin typeface="+mj-lt"/>
                      <a:ea typeface="Arial Unicode MS" pitchFamily="34" charset="-122"/>
                      <a:cs typeface="Arial Unicode MS" pitchFamily="34" charset="-122"/>
                    </a:rPr>
                    <a:t> &amp; Petreczky10</a:t>
                  </a:r>
                  <a:endParaRPr lang="zh-CN" altLang="en-US" sz="1400" b="1" dirty="0">
                    <a:solidFill>
                      <a:srgbClr val="D60093"/>
                    </a:solidFill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endParaRPr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381000" y="3352800"/>
                  <a:ext cx="7162800" cy="4001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l"/>
                  <a:r>
                    <a:rPr lang="en-US" altLang="zh-CN" b="1" dirty="0" smtClean="0">
                      <a:solidFill>
                        <a:schemeClr val="accent6"/>
                      </a:solidFill>
                      <a:latin typeface="Arial Unicode MS" pitchFamily="34" charset="-122"/>
                      <a:ea typeface="Arial Unicode MS" pitchFamily="34" charset="-122"/>
                      <a:cs typeface="Arial Unicode MS" pitchFamily="34" charset="-122"/>
                    </a:rPr>
                    <a:t>-chemical composition of HRG </a:t>
                  </a:r>
                  <a:endParaRPr lang="zh-CN" altLang="en-US" b="1" dirty="0">
                    <a:solidFill>
                      <a:srgbClr val="FF0000"/>
                    </a:solidFill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endParaRPr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>
                  <a:off x="381002" y="3733800"/>
                  <a:ext cx="4451047" cy="4001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l"/>
                  <a:r>
                    <a:rPr lang="en-US" altLang="zh-CN" b="1" dirty="0" smtClean="0">
                      <a:solidFill>
                        <a:schemeClr val="accent6"/>
                      </a:solidFill>
                      <a:latin typeface="Arial Unicode MS" pitchFamily="34" charset="-122"/>
                      <a:ea typeface="Arial Unicode MS" pitchFamily="34" charset="-122"/>
                      <a:cs typeface="Arial Unicode MS" pitchFamily="34" charset="-122"/>
                    </a:rPr>
                    <a:t>-viscosity of HRG</a:t>
                  </a:r>
                  <a:endParaRPr lang="zh-CN" altLang="en-US" b="1" dirty="0">
                    <a:solidFill>
                      <a:srgbClr val="FF0000"/>
                    </a:solidFill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endParaRPr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>
                  <a:off x="380998" y="4114800"/>
                  <a:ext cx="6324600" cy="4001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l"/>
                  <a:r>
                    <a:rPr lang="en-US" altLang="zh-CN" b="1" dirty="0" smtClean="0">
                      <a:solidFill>
                        <a:schemeClr val="accent6"/>
                      </a:solidFill>
                      <a:latin typeface="Arial Unicode MS" pitchFamily="34" charset="-122"/>
                      <a:ea typeface="Arial Unicode MS" pitchFamily="34" charset="-122"/>
                      <a:cs typeface="Arial Unicode MS" pitchFamily="34" charset="-122"/>
                    </a:rPr>
                    <a:t>-bulk viscosity: </a:t>
                  </a:r>
                  <a:r>
                    <a:rPr lang="en-US" altLang="zh-CN" dirty="0" smtClean="0">
                      <a:solidFill>
                        <a:srgbClr val="FF0000"/>
                      </a:solidFill>
                      <a:latin typeface="Arial Unicode MS" pitchFamily="34" charset="-122"/>
                      <a:ea typeface="Arial Unicode MS" pitchFamily="34" charset="-122"/>
                      <a:cs typeface="Arial Unicode MS" pitchFamily="34" charset="-122"/>
                    </a:rPr>
                    <a:t>&lt;</a:t>
                  </a:r>
                  <a:r>
                    <a:rPr lang="en-US" altLang="zh-CN" b="1" dirty="0" smtClean="0">
                      <a:solidFill>
                        <a:srgbClr val="FF0000"/>
                      </a:solidFill>
                      <a:latin typeface="Arial Unicode MS" pitchFamily="34" charset="-122"/>
                      <a:ea typeface="Arial Unicode MS" pitchFamily="34" charset="-122"/>
                      <a:cs typeface="Arial Unicode MS" pitchFamily="34" charset="-122"/>
                    </a:rPr>
                    <a:t>20%</a:t>
                  </a:r>
                  <a:endParaRPr lang="zh-CN" altLang="en-US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17" name="Freeform 16"/>
              <p:cNvSpPr/>
              <p:nvPr/>
            </p:nvSpPr>
            <p:spPr bwMode="auto">
              <a:xfrm>
                <a:off x="3962400" y="2438400"/>
                <a:ext cx="345583" cy="258651"/>
              </a:xfrm>
              <a:custGeom>
                <a:avLst/>
                <a:gdLst>
                  <a:gd name="connsiteX0" fmla="*/ 0 w 781318"/>
                  <a:gd name="connsiteY0" fmla="*/ 261870 h 613893"/>
                  <a:gd name="connsiteX1" fmla="*/ 154546 w 781318"/>
                  <a:gd name="connsiteY1" fmla="*/ 583842 h 613893"/>
                  <a:gd name="connsiteX2" fmla="*/ 695459 w 781318"/>
                  <a:gd name="connsiteY2" fmla="*/ 81566 h 613893"/>
                  <a:gd name="connsiteX3" fmla="*/ 669701 w 781318"/>
                  <a:gd name="connsiteY3" fmla="*/ 94445 h 613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1318" h="613893">
                    <a:moveTo>
                      <a:pt x="0" y="261870"/>
                    </a:moveTo>
                    <a:cubicBezTo>
                      <a:pt x="19318" y="437881"/>
                      <a:pt x="38636" y="613893"/>
                      <a:pt x="154546" y="583842"/>
                    </a:cubicBezTo>
                    <a:cubicBezTo>
                      <a:pt x="270456" y="553791"/>
                      <a:pt x="609600" y="163132"/>
                      <a:pt x="695459" y="81566"/>
                    </a:cubicBezTo>
                    <a:cubicBezTo>
                      <a:pt x="781318" y="0"/>
                      <a:pt x="725509" y="47222"/>
                      <a:pt x="669701" y="94445"/>
                    </a:cubicBezTo>
                  </a:path>
                </a:pathLst>
              </a:custGeom>
              <a:noFill/>
              <a:ln w="571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zh-CN" alt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18" name="Freeform 17"/>
              <p:cNvSpPr/>
              <p:nvPr/>
            </p:nvSpPr>
            <p:spPr bwMode="auto">
              <a:xfrm>
                <a:off x="2133600" y="2057400"/>
                <a:ext cx="345583" cy="258651"/>
              </a:xfrm>
              <a:custGeom>
                <a:avLst/>
                <a:gdLst>
                  <a:gd name="connsiteX0" fmla="*/ 0 w 781318"/>
                  <a:gd name="connsiteY0" fmla="*/ 261870 h 613893"/>
                  <a:gd name="connsiteX1" fmla="*/ 154546 w 781318"/>
                  <a:gd name="connsiteY1" fmla="*/ 583842 h 613893"/>
                  <a:gd name="connsiteX2" fmla="*/ 695459 w 781318"/>
                  <a:gd name="connsiteY2" fmla="*/ 81566 h 613893"/>
                  <a:gd name="connsiteX3" fmla="*/ 669701 w 781318"/>
                  <a:gd name="connsiteY3" fmla="*/ 94445 h 613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1318" h="613893">
                    <a:moveTo>
                      <a:pt x="0" y="261870"/>
                    </a:moveTo>
                    <a:cubicBezTo>
                      <a:pt x="19318" y="437881"/>
                      <a:pt x="38636" y="613893"/>
                      <a:pt x="154546" y="583842"/>
                    </a:cubicBezTo>
                    <a:cubicBezTo>
                      <a:pt x="270456" y="553791"/>
                      <a:pt x="609600" y="163132"/>
                      <a:pt x="695459" y="81566"/>
                    </a:cubicBezTo>
                    <a:cubicBezTo>
                      <a:pt x="781318" y="0"/>
                      <a:pt x="725509" y="47222"/>
                      <a:pt x="669701" y="94445"/>
                    </a:cubicBezTo>
                  </a:path>
                </a:pathLst>
              </a:custGeom>
              <a:noFill/>
              <a:ln w="571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zh-CN" alt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20" name="Freeform 19"/>
              <p:cNvSpPr/>
              <p:nvPr/>
            </p:nvSpPr>
            <p:spPr bwMode="auto">
              <a:xfrm>
                <a:off x="2743200" y="2819400"/>
                <a:ext cx="345583" cy="258651"/>
              </a:xfrm>
              <a:custGeom>
                <a:avLst/>
                <a:gdLst>
                  <a:gd name="connsiteX0" fmla="*/ 0 w 781318"/>
                  <a:gd name="connsiteY0" fmla="*/ 261870 h 613893"/>
                  <a:gd name="connsiteX1" fmla="*/ 154546 w 781318"/>
                  <a:gd name="connsiteY1" fmla="*/ 583842 h 613893"/>
                  <a:gd name="connsiteX2" fmla="*/ 695459 w 781318"/>
                  <a:gd name="connsiteY2" fmla="*/ 81566 h 613893"/>
                  <a:gd name="connsiteX3" fmla="*/ 669701 w 781318"/>
                  <a:gd name="connsiteY3" fmla="*/ 94445 h 613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1318" h="613893">
                    <a:moveTo>
                      <a:pt x="0" y="261870"/>
                    </a:moveTo>
                    <a:cubicBezTo>
                      <a:pt x="19318" y="437881"/>
                      <a:pt x="38636" y="613893"/>
                      <a:pt x="154546" y="583842"/>
                    </a:cubicBezTo>
                    <a:cubicBezTo>
                      <a:pt x="270456" y="553791"/>
                      <a:pt x="609600" y="163132"/>
                      <a:pt x="695459" y="81566"/>
                    </a:cubicBezTo>
                    <a:cubicBezTo>
                      <a:pt x="781318" y="0"/>
                      <a:pt x="725509" y="47222"/>
                      <a:pt x="669701" y="94445"/>
                    </a:cubicBezTo>
                  </a:path>
                </a:pathLst>
              </a:custGeom>
              <a:noFill/>
              <a:ln w="571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zh-CN" alt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21" name="Freeform 20"/>
              <p:cNvSpPr/>
              <p:nvPr/>
            </p:nvSpPr>
            <p:spPr bwMode="auto">
              <a:xfrm>
                <a:off x="2743200" y="3276600"/>
                <a:ext cx="345583" cy="258651"/>
              </a:xfrm>
              <a:custGeom>
                <a:avLst/>
                <a:gdLst>
                  <a:gd name="connsiteX0" fmla="*/ 0 w 781318"/>
                  <a:gd name="connsiteY0" fmla="*/ 261870 h 613893"/>
                  <a:gd name="connsiteX1" fmla="*/ 154546 w 781318"/>
                  <a:gd name="connsiteY1" fmla="*/ 583842 h 613893"/>
                  <a:gd name="connsiteX2" fmla="*/ 695459 w 781318"/>
                  <a:gd name="connsiteY2" fmla="*/ 81566 h 613893"/>
                  <a:gd name="connsiteX3" fmla="*/ 669701 w 781318"/>
                  <a:gd name="connsiteY3" fmla="*/ 94445 h 613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1318" h="613893">
                    <a:moveTo>
                      <a:pt x="0" y="261870"/>
                    </a:moveTo>
                    <a:cubicBezTo>
                      <a:pt x="19318" y="437881"/>
                      <a:pt x="38636" y="613893"/>
                      <a:pt x="154546" y="583842"/>
                    </a:cubicBezTo>
                    <a:cubicBezTo>
                      <a:pt x="270456" y="553791"/>
                      <a:pt x="609600" y="163132"/>
                      <a:pt x="695459" y="81566"/>
                    </a:cubicBezTo>
                    <a:cubicBezTo>
                      <a:pt x="781318" y="0"/>
                      <a:pt x="725509" y="47222"/>
                      <a:pt x="669701" y="94445"/>
                    </a:cubicBezTo>
                  </a:path>
                </a:pathLst>
              </a:custGeom>
              <a:noFill/>
              <a:ln w="571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zh-CN" alt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宋体" pitchFamily="2" charset="-122"/>
                </a:endParaRPr>
              </a:p>
            </p:txBody>
          </p:sp>
        </p:grpSp>
        <p:sp>
          <p:nvSpPr>
            <p:cNvPr id="14" name="Rectangle 13"/>
            <p:cNvSpPr/>
            <p:nvPr/>
          </p:nvSpPr>
          <p:spPr>
            <a:xfrm>
              <a:off x="861501" y="3886200"/>
              <a:ext cx="32369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rgbClr val="990033"/>
                  </a:solidFill>
                  <a:latin typeface="Arial" pitchFamily="34" charset="0"/>
                  <a:cs typeface="Arial" pitchFamily="34" charset="0"/>
                </a:rPr>
                <a:t>Viscous Hydro + URQMD</a:t>
              </a:r>
              <a:endParaRPr lang="en-US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2" name="Rectangle 8"/>
          <p:cNvSpPr>
            <a:spLocks noChangeArrowheads="1"/>
          </p:cNvSpPr>
          <p:nvPr/>
        </p:nvSpPr>
        <p:spPr bwMode="auto">
          <a:xfrm>
            <a:off x="609600" y="1447800"/>
            <a:ext cx="8153400" cy="584200"/>
          </a:xfrm>
          <a:prstGeom prst="rect">
            <a:avLst/>
          </a:prstGeom>
          <a:solidFill>
            <a:srgbClr val="FFFF79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200" dirty="0" smtClean="0">
                <a:solidFill>
                  <a:srgbClr val="C00000"/>
                </a:solidFill>
                <a:latin typeface="Arial" charset="0"/>
              </a:rPr>
              <a:t>Extracting QGP viscosity from RHIC data</a:t>
            </a:r>
            <a:endParaRPr lang="en-US" altLang="zh-CN" sz="3200" dirty="0">
              <a:solidFill>
                <a:srgbClr val="C00000"/>
              </a:solidFill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048000" y="5181600"/>
            <a:ext cx="13019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 smtClean="0">
                <a:solidFill>
                  <a:srgbClr val="D60093"/>
                </a:solidFill>
                <a:ea typeface="Arial Unicode MS" pitchFamily="34" charset="-122"/>
                <a:cs typeface="Arial Unicode MS" pitchFamily="34" charset="-122"/>
              </a:rPr>
              <a:t>Song &amp; Heinz, </a:t>
            </a:r>
          </a:p>
          <a:p>
            <a:pPr algn="l"/>
            <a:r>
              <a:rPr lang="en-US" altLang="zh-CN" sz="1400" dirty="0" smtClean="0">
                <a:solidFill>
                  <a:srgbClr val="D60093"/>
                </a:solidFill>
                <a:ea typeface="Arial Unicode MS" pitchFamily="34" charset="-122"/>
                <a:cs typeface="Arial Unicode MS" pitchFamily="34" charset="-122"/>
              </a:rPr>
              <a:t>PRC 09 </a:t>
            </a:r>
            <a:endParaRPr lang="zh-CN" altLang="en-US" sz="1400" dirty="0">
              <a:solidFill>
                <a:srgbClr val="D60093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1000" y="2286000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/>
              <a:t>Theoretical Modeling  </a:t>
            </a:r>
            <a:endParaRPr lang="en-US" sz="2400" b="1" dirty="0"/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1905000" cy="457200"/>
          </a:xfrm>
        </p:spPr>
        <p:txBody>
          <a:bodyPr/>
          <a:lstStyle/>
          <a:p>
            <a:fld id="{195B0841-21C4-42A5-8FFD-1A1ED8796B51}" type="slidenum">
              <a:rPr lang="en-US" altLang="zh-CN" sz="1800" b="1" smtClean="0">
                <a:solidFill>
                  <a:srgbClr val="FF0000"/>
                </a:solidFill>
              </a:rPr>
              <a:pPr/>
              <a:t>22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276600" y="4648200"/>
            <a:ext cx="18480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 smtClean="0">
                <a:solidFill>
                  <a:srgbClr val="D60093"/>
                </a:solidFill>
                <a:ea typeface="Arial Unicode MS" pitchFamily="34" charset="-122"/>
                <a:cs typeface="Arial Unicode MS" pitchFamily="34" charset="-122"/>
              </a:rPr>
              <a:t>Song, Bass </a:t>
            </a:r>
          </a:p>
          <a:p>
            <a:pPr algn="l"/>
            <a:r>
              <a:rPr lang="en-US" altLang="zh-CN" sz="1400" dirty="0" smtClean="0">
                <a:solidFill>
                  <a:srgbClr val="D60093"/>
                </a:solidFill>
                <a:ea typeface="Arial Unicode MS" pitchFamily="34" charset="-122"/>
                <a:cs typeface="Arial Unicode MS" pitchFamily="34" charset="-122"/>
              </a:rPr>
              <a:t>&amp; Heinz, PRC2011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152401" y="3657600"/>
            <a:ext cx="2362199" cy="400110"/>
          </a:xfrm>
          <a:prstGeom prst="rect">
            <a:avLst/>
          </a:prstGeom>
          <a:solidFill>
            <a:srgbClr val="FF9BE7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b="1" dirty="0" smtClean="0">
                <a:solidFill>
                  <a:schemeClr val="accent6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-initial conditions</a:t>
            </a:r>
            <a:endParaRPr lang="zh-CN" altLang="en-US" sz="1600" b="1" dirty="0">
              <a:solidFill>
                <a:srgbClr val="008000"/>
              </a:solidFill>
              <a:latin typeface="Arial" pitchFamily="34" charset="0"/>
              <a:ea typeface="Arial Unicode MS" pitchFamily="34" charset="-12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77338" cy="719138"/>
          </a:xfrm>
          <a:solidFill>
            <a:srgbClr val="A4BBFA"/>
          </a:solidFill>
        </p:spPr>
        <p:txBody>
          <a:bodyPr/>
          <a:lstStyle/>
          <a:p>
            <a:pPr algn="l"/>
            <a:r>
              <a:rPr lang="en-US" altLang="zh-CN" sz="3200" dirty="0" smtClean="0"/>
              <a:t>                QGP viscosity from </a:t>
            </a:r>
            <a:endParaRPr lang="en-US" altLang="zh-CN" sz="3200" b="1" dirty="0" smtClean="0">
              <a:solidFill>
                <a:srgbClr val="C00000"/>
              </a:solidFill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53000" y="1447800"/>
            <a:ext cx="251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kumimoji="0" lang="zh-CN" altLang="en-US">
              <a:latin typeface="Arial" charset="0"/>
            </a:endParaRPr>
          </a:p>
        </p:txBody>
      </p:sp>
      <p:graphicFrame>
        <p:nvGraphicFramePr>
          <p:cNvPr id="15362" name="Object 9"/>
          <p:cNvGraphicFramePr>
            <a:graphicFrameLocks noChangeAspect="1"/>
          </p:cNvGraphicFramePr>
          <p:nvPr/>
        </p:nvGraphicFramePr>
        <p:xfrm>
          <a:off x="5105400" y="152400"/>
          <a:ext cx="2362200" cy="457200"/>
        </p:xfrm>
        <a:graphic>
          <a:graphicData uri="http://schemas.openxmlformats.org/presentationml/2006/ole">
            <p:oleObj spid="_x0000_s1530882" name="Equation" r:id="rId4" imgW="1307880" imgH="215640" progId="Equation.3">
              <p:embed/>
            </p:oleObj>
          </a:graphicData>
        </a:graphic>
      </p:graphicFrame>
      <p:pic>
        <p:nvPicPr>
          <p:cNvPr id="5" name="Picture 4" descr="v2-ecc3a-1.png"/>
          <p:cNvPicPr preferRelativeResize="0">
            <a:picLocks/>
          </p:cNvPicPr>
          <p:nvPr/>
        </p:nvPicPr>
        <p:blipFill>
          <a:blip r:embed="rId5" cstate="print"/>
          <a:srcRect l="2728" t="4706" r="9092" b="52948"/>
          <a:stretch>
            <a:fillRect/>
          </a:stretch>
        </p:blipFill>
        <p:spPr>
          <a:xfrm>
            <a:off x="0" y="685800"/>
            <a:ext cx="9144000" cy="4114800"/>
          </a:xfrm>
          <a:prstGeom prst="rect">
            <a:avLst/>
          </a:prstGeom>
        </p:spPr>
      </p:pic>
      <p:graphicFrame>
        <p:nvGraphicFramePr>
          <p:cNvPr id="1806339" name="Object 9"/>
          <p:cNvGraphicFramePr>
            <a:graphicFrameLocks noChangeAspect="1"/>
          </p:cNvGraphicFramePr>
          <p:nvPr/>
        </p:nvGraphicFramePr>
        <p:xfrm>
          <a:off x="457200" y="5251644"/>
          <a:ext cx="2209800" cy="442615"/>
        </p:xfrm>
        <a:graphic>
          <a:graphicData uri="http://schemas.openxmlformats.org/presentationml/2006/ole">
            <p:oleObj spid="_x0000_s1530883" name="Equation" r:id="rId6" imgW="1117440" imgH="203040" progId="Equation.3">
              <p:embed/>
            </p:oleObj>
          </a:graphicData>
        </a:graphic>
      </p:graphicFrame>
      <p:sp>
        <p:nvSpPr>
          <p:cNvPr id="8" name="Rectangle 7"/>
          <p:cNvSpPr/>
          <p:nvPr/>
        </p:nvSpPr>
        <p:spPr>
          <a:xfrm>
            <a:off x="2667000" y="5257800"/>
            <a:ext cx="3657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for MC-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KLN</a:t>
            </a:r>
            <a:r>
              <a:rPr lang="en-US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initial conditions 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667000" y="5791200"/>
            <a:ext cx="3962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for MC-</a:t>
            </a:r>
            <a:r>
              <a:rPr lang="en-US" b="1" dirty="0" err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Glauber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initial conditions  </a:t>
            </a:r>
            <a:endParaRPr lang="en-US" dirty="0"/>
          </a:p>
        </p:txBody>
      </p:sp>
      <p:graphicFrame>
        <p:nvGraphicFramePr>
          <p:cNvPr id="1806342" name="Object 6"/>
          <p:cNvGraphicFramePr>
            <a:graphicFrameLocks noChangeAspect="1"/>
          </p:cNvGraphicFramePr>
          <p:nvPr/>
        </p:nvGraphicFramePr>
        <p:xfrm>
          <a:off x="457200" y="5791200"/>
          <a:ext cx="2209800" cy="442913"/>
        </p:xfrm>
        <a:graphic>
          <a:graphicData uri="http://schemas.openxmlformats.org/presentationml/2006/ole">
            <p:oleObj spid="_x0000_s1530884" name="Equation" r:id="rId7" imgW="1117440" imgH="203040" progId="Equation.3">
              <p:embed/>
            </p:oleObj>
          </a:graphicData>
        </a:graphic>
      </p:graphicFrame>
      <p:sp>
        <p:nvSpPr>
          <p:cNvPr id="12" name="Rectangle 11"/>
          <p:cNvSpPr/>
          <p:nvPr/>
        </p:nvSpPr>
        <p:spPr>
          <a:xfrm>
            <a:off x="914400" y="685800"/>
            <a:ext cx="1371600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MC-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KLN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53000" y="685800"/>
            <a:ext cx="1828800" cy="400110"/>
          </a:xfrm>
          <a:prstGeom prst="rect">
            <a:avLst/>
          </a:prstGeom>
          <a:solidFill>
            <a:srgbClr val="FFE5F9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MC-</a:t>
            </a:r>
            <a:r>
              <a:rPr lang="en-US" b="1" dirty="0" err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Glauber</a:t>
            </a:r>
            <a:endParaRPr lang="en-US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66800" y="990600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/>
              <a:t>(Part. Plan)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5029200" y="990600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/>
              <a:t> (Part. Plan)</a:t>
            </a:r>
            <a:endParaRPr lang="en-US" sz="1600" dirty="0"/>
          </a:p>
        </p:txBody>
      </p:sp>
      <p:sp>
        <p:nvSpPr>
          <p:cNvPr id="17" name="Rectangle 16"/>
          <p:cNvSpPr/>
          <p:nvPr/>
        </p:nvSpPr>
        <p:spPr bwMode="auto">
          <a:xfrm>
            <a:off x="6934200" y="3733800"/>
            <a:ext cx="1981200" cy="304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/>
          <a:p>
            <a:fld id="{1BF3A9AB-A3B6-4FC6-91B8-05319890BC98}" type="slidenum">
              <a:rPr lang="en-US" altLang="zh-CN" sz="1800" b="1" smtClean="0">
                <a:solidFill>
                  <a:srgbClr val="FF0000"/>
                </a:solidFill>
              </a:rPr>
              <a:pPr/>
              <a:t>23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81000" y="6519446"/>
            <a:ext cx="8610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600" dirty="0" smtClean="0">
                <a:solidFill>
                  <a:srgbClr val="D60093"/>
                </a:solidFill>
                <a:latin typeface="+mn-lt"/>
              </a:rPr>
              <a:t>H. Song, S. Bass, U. Heinz, T. Hirano, and  C. </a:t>
            </a:r>
            <a:r>
              <a:rPr lang="en-US" sz="1600" dirty="0" err="1" smtClean="0">
                <a:solidFill>
                  <a:srgbClr val="D60093"/>
                </a:solidFill>
                <a:latin typeface="+mn-lt"/>
              </a:rPr>
              <a:t>Shen</a:t>
            </a:r>
            <a:r>
              <a:rPr lang="en-US" sz="1600" dirty="0" smtClean="0">
                <a:solidFill>
                  <a:srgbClr val="D60093"/>
                </a:solidFill>
                <a:latin typeface="+mn-lt"/>
              </a:rPr>
              <a:t>, PRL2011</a:t>
            </a:r>
            <a:endParaRPr lang="en-US" sz="1600" dirty="0">
              <a:solidFill>
                <a:srgbClr val="D60093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4953000" y="1447800"/>
            <a:ext cx="251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kumimoji="0" lang="zh-CN" altLang="en-US" sz="2000"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" y="6019800"/>
            <a:ext cx="8458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-a nice fit for both </a:t>
            </a:r>
            <a:r>
              <a:rPr lang="en-US" altLang="zh-CN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pion</a:t>
            </a:r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and proton spectra, insensitive to QGP viscosity  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86000" y="0"/>
            <a:ext cx="685800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n-US" sz="1600" dirty="0" smtClean="0">
                <a:solidFill>
                  <a:srgbClr val="D60093"/>
                </a:solidFill>
                <a:latin typeface="+mn-lt"/>
              </a:rPr>
              <a:t>H. Song, S. Bass, U. Heinz, T. Hirano, and  C. Shen,PRC2011 </a:t>
            </a:r>
            <a:endParaRPr lang="en-US" sz="1600" dirty="0">
              <a:solidFill>
                <a:srgbClr val="D60093"/>
              </a:solidFill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3A9AB-A3B6-4FC6-91B8-05319890BC98}" type="slidenum">
              <a:rPr lang="en-US" altLang="zh-CN" sz="1800" b="1" smtClean="0">
                <a:solidFill>
                  <a:srgbClr val="FF0000"/>
                </a:solidFill>
              </a:rPr>
              <a:pPr/>
              <a:t>24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  <p:pic>
        <p:nvPicPr>
          <p:cNvPr id="8" name="Picture 7" descr="fig.png"/>
          <p:cNvPicPr>
            <a:picLocks noChangeAspect="1"/>
          </p:cNvPicPr>
          <p:nvPr/>
        </p:nvPicPr>
        <p:blipFill>
          <a:blip r:embed="rId3" cstate="print"/>
          <a:srcRect l="5357" t="40803" r="3571" b="4592"/>
          <a:stretch>
            <a:fillRect/>
          </a:stretch>
        </p:blipFill>
        <p:spPr>
          <a:xfrm>
            <a:off x="152400" y="304800"/>
            <a:ext cx="8839200" cy="571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56"/>
          <p:cNvGrpSpPr/>
          <p:nvPr/>
        </p:nvGrpSpPr>
        <p:grpSpPr>
          <a:xfrm>
            <a:off x="0" y="304800"/>
            <a:ext cx="9144000" cy="5257800"/>
            <a:chOff x="0" y="152400"/>
            <a:chExt cx="9144000" cy="5257800"/>
          </a:xfrm>
        </p:grpSpPr>
        <p:pic>
          <p:nvPicPr>
            <p:cNvPr id="5" name="Picture 4" descr="123.png"/>
            <p:cNvPicPr>
              <a:picLocks noChangeAspect="1"/>
            </p:cNvPicPr>
            <p:nvPr/>
          </p:nvPicPr>
          <p:blipFill>
            <a:blip r:embed="rId4" cstate="print"/>
            <a:srcRect l="4819" t="47258" r="6024" b="4249"/>
            <a:stretch>
              <a:fillRect/>
            </a:stretch>
          </p:blipFill>
          <p:spPr>
            <a:xfrm>
              <a:off x="0" y="152400"/>
              <a:ext cx="9144000" cy="5257800"/>
            </a:xfrm>
            <a:prstGeom prst="rect">
              <a:avLst/>
            </a:prstGeom>
          </p:spPr>
        </p:pic>
        <p:sp>
          <p:nvSpPr>
            <p:cNvPr id="20" name="Rounded Rectangle 19"/>
            <p:cNvSpPr/>
            <p:nvPr/>
          </p:nvSpPr>
          <p:spPr bwMode="auto">
            <a:xfrm>
              <a:off x="1752600" y="533400"/>
              <a:ext cx="990600" cy="30480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1676400" y="2743200"/>
              <a:ext cx="1066800" cy="38100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47" name="Rounded Rectangle 46"/>
            <p:cNvSpPr/>
            <p:nvPr/>
          </p:nvSpPr>
          <p:spPr bwMode="auto">
            <a:xfrm>
              <a:off x="2819400" y="2209800"/>
              <a:ext cx="838200" cy="22860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48" name="Rounded Rectangle 47"/>
            <p:cNvSpPr/>
            <p:nvPr/>
          </p:nvSpPr>
          <p:spPr bwMode="auto">
            <a:xfrm>
              <a:off x="6781800" y="2209800"/>
              <a:ext cx="838200" cy="22860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49" name="Rounded Rectangle 48"/>
            <p:cNvSpPr/>
            <p:nvPr/>
          </p:nvSpPr>
          <p:spPr bwMode="auto">
            <a:xfrm>
              <a:off x="2895600" y="4419600"/>
              <a:ext cx="609600" cy="30480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50" name="Rounded Rectangle 49"/>
            <p:cNvSpPr/>
            <p:nvPr/>
          </p:nvSpPr>
          <p:spPr bwMode="auto">
            <a:xfrm>
              <a:off x="6934200" y="4495800"/>
              <a:ext cx="609600" cy="22860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</p:grpSp>
      <p:sp>
        <p:nvSpPr>
          <p:cNvPr id="15" name="Rounded Rectangle 14"/>
          <p:cNvSpPr/>
          <p:nvPr/>
        </p:nvSpPr>
        <p:spPr bwMode="auto">
          <a:xfrm>
            <a:off x="0" y="6477000"/>
            <a:ext cx="9144000" cy="381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4953000" y="1447800"/>
            <a:ext cx="251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kumimoji="0" lang="zh-CN" altLang="en-US" sz="2000">
              <a:latin typeface="Arial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953000" y="6488668"/>
            <a:ext cx="4191000" cy="369332"/>
            <a:chOff x="0" y="6488668"/>
            <a:chExt cx="4191000" cy="369332"/>
          </a:xfrm>
        </p:grpSpPr>
        <p:graphicFrame>
          <p:nvGraphicFramePr>
            <p:cNvPr id="9" name="Object 9"/>
            <p:cNvGraphicFramePr>
              <a:graphicFrameLocks noChangeAspect="1"/>
            </p:cNvGraphicFramePr>
            <p:nvPr/>
          </p:nvGraphicFramePr>
          <p:xfrm>
            <a:off x="0" y="6553200"/>
            <a:ext cx="1828800" cy="304800"/>
          </p:xfrm>
          <a:graphic>
            <a:graphicData uri="http://schemas.openxmlformats.org/presentationml/2006/ole">
              <p:oleObj spid="_x0000_s1552385" name="Equation" r:id="rId5" imgW="1117440" imgH="203040" progId="Equation.3">
                <p:embed/>
              </p:oleObj>
            </a:graphicData>
          </a:graphic>
        </p:graphicFrame>
        <p:sp>
          <p:nvSpPr>
            <p:cNvPr id="10" name="Rectangle 9"/>
            <p:cNvSpPr/>
            <p:nvPr/>
          </p:nvSpPr>
          <p:spPr>
            <a:xfrm>
              <a:off x="1828800" y="6488668"/>
              <a:ext cx="23622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sz="1800" dirty="0" smtClean="0">
                  <a:latin typeface="Arial" pitchFamily="34" charset="0"/>
                  <a:cs typeface="Arial" pitchFamily="34" charset="0"/>
                </a:rPr>
                <a:t>for </a:t>
              </a:r>
              <a:r>
                <a:rPr lang="en-US" sz="1800" b="1" dirty="0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KLN </a:t>
              </a:r>
              <a:r>
                <a:rPr lang="en-US" sz="1800" dirty="0" smtClean="0">
                  <a:latin typeface="Arial" pitchFamily="34" charset="0"/>
                  <a:cs typeface="Arial" pitchFamily="34" charset="0"/>
                </a:rPr>
                <a:t>initial </a:t>
              </a:r>
              <a:r>
                <a:rPr lang="en-US" sz="1800" dirty="0" err="1" smtClean="0">
                  <a:latin typeface="Arial" pitchFamily="34" charset="0"/>
                  <a:cs typeface="Arial" pitchFamily="34" charset="0"/>
                </a:rPr>
                <a:t>condi</a:t>
              </a:r>
              <a:r>
                <a:rPr lang="en-US" sz="1800" dirty="0" smtClean="0">
                  <a:latin typeface="Arial" pitchFamily="34" charset="0"/>
                  <a:cs typeface="Arial" pitchFamily="34" charset="0"/>
                </a:rPr>
                <a:t>.</a:t>
              </a:r>
              <a:endParaRPr lang="en-US" sz="1800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0" y="6488668"/>
            <a:ext cx="4648200" cy="369332"/>
            <a:chOff x="4495800" y="6488668"/>
            <a:chExt cx="4648200" cy="369332"/>
          </a:xfrm>
        </p:grpSpPr>
        <p:sp>
          <p:nvSpPr>
            <p:cNvPr id="11" name="Rectangle 10"/>
            <p:cNvSpPr/>
            <p:nvPr/>
          </p:nvSpPr>
          <p:spPr>
            <a:xfrm>
              <a:off x="6400800" y="6488668"/>
              <a:ext cx="27432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sz="1800" dirty="0" smtClean="0">
                  <a:latin typeface="Arial" pitchFamily="34" charset="0"/>
                  <a:cs typeface="Arial" pitchFamily="34" charset="0"/>
                </a:rPr>
                <a:t>for </a:t>
              </a:r>
              <a:r>
                <a:rPr lang="en-US" sz="1800" b="1" dirty="0" err="1" smtClean="0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Glauber</a:t>
              </a:r>
              <a:r>
                <a:rPr lang="en-US" sz="1800" b="1" dirty="0" smtClean="0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800" dirty="0" smtClean="0">
                  <a:latin typeface="Arial" pitchFamily="34" charset="0"/>
                  <a:cs typeface="Arial" pitchFamily="34" charset="0"/>
                </a:rPr>
                <a:t>initial </a:t>
              </a:r>
              <a:r>
                <a:rPr lang="en-US" sz="1800" dirty="0" err="1" smtClean="0">
                  <a:latin typeface="Arial" pitchFamily="34" charset="0"/>
                  <a:cs typeface="Arial" pitchFamily="34" charset="0"/>
                </a:rPr>
                <a:t>condi</a:t>
              </a:r>
              <a:r>
                <a:rPr lang="en-US" sz="1800" dirty="0" smtClean="0">
                  <a:latin typeface="Arial" pitchFamily="34" charset="0"/>
                  <a:cs typeface="Arial" pitchFamily="34" charset="0"/>
                </a:rPr>
                <a:t>.</a:t>
              </a:r>
              <a:endParaRPr lang="en-US" sz="1800" dirty="0"/>
            </a:p>
          </p:txBody>
        </p:sp>
        <p:graphicFrame>
          <p:nvGraphicFramePr>
            <p:cNvPr id="12" name="Object 6"/>
            <p:cNvGraphicFramePr>
              <a:graphicFrameLocks noChangeAspect="1"/>
            </p:cNvGraphicFramePr>
            <p:nvPr/>
          </p:nvGraphicFramePr>
          <p:xfrm>
            <a:off x="4495800" y="6553200"/>
            <a:ext cx="1900896" cy="304800"/>
          </p:xfrm>
          <a:graphic>
            <a:graphicData uri="http://schemas.openxmlformats.org/presentationml/2006/ole">
              <p:oleObj spid="_x0000_s1552386" name="Equation" r:id="rId6" imgW="1117440" imgH="203040" progId="Equation.3">
                <p:embed/>
              </p:oleObj>
            </a:graphicData>
          </a:graphic>
        </p:graphicFrame>
      </p:grpSp>
      <p:grpSp>
        <p:nvGrpSpPr>
          <p:cNvPr id="65" name="Group 64"/>
          <p:cNvGrpSpPr/>
          <p:nvPr/>
        </p:nvGrpSpPr>
        <p:grpSpPr>
          <a:xfrm>
            <a:off x="0" y="6096000"/>
            <a:ext cx="8610600" cy="369332"/>
            <a:chOff x="0" y="5989320"/>
            <a:chExt cx="8610600" cy="369332"/>
          </a:xfrm>
        </p:grpSpPr>
        <p:sp>
          <p:nvSpPr>
            <p:cNvPr id="8" name="Rectangle 7"/>
            <p:cNvSpPr/>
            <p:nvPr/>
          </p:nvSpPr>
          <p:spPr>
            <a:xfrm>
              <a:off x="0" y="5989320"/>
              <a:ext cx="86106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zh-CN" sz="1800" dirty="0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 -hit the lower-bound of        extracted from                                (non flow effects) </a:t>
              </a:r>
              <a:endParaRPr lang="en-US" sz="1800" dirty="0"/>
            </a:p>
          </p:txBody>
        </p:sp>
        <p:graphicFrame>
          <p:nvGraphicFramePr>
            <p:cNvPr id="1552387" name="Object 9"/>
            <p:cNvGraphicFramePr>
              <a:graphicFrameLocks noChangeAspect="1"/>
            </p:cNvGraphicFramePr>
            <p:nvPr/>
          </p:nvGraphicFramePr>
          <p:xfrm>
            <a:off x="4572000" y="6019800"/>
            <a:ext cx="1752600" cy="329871"/>
          </p:xfrm>
          <a:graphic>
            <a:graphicData uri="http://schemas.openxmlformats.org/presentationml/2006/ole">
              <p:oleObj spid="_x0000_s1552387" name="Equation" r:id="rId7" imgW="1307880" imgH="215640" progId="Equation.3">
                <p:embed/>
              </p:oleObj>
            </a:graphicData>
          </a:graphic>
        </p:graphicFrame>
        <p:graphicFrame>
          <p:nvGraphicFramePr>
            <p:cNvPr id="1552388" name="Object 9"/>
            <p:cNvGraphicFramePr>
              <a:graphicFrameLocks noChangeAspect="1"/>
            </p:cNvGraphicFramePr>
            <p:nvPr/>
          </p:nvGraphicFramePr>
          <p:xfrm>
            <a:off x="2514600" y="6019800"/>
            <a:ext cx="381000" cy="302881"/>
          </p:xfrm>
          <a:graphic>
            <a:graphicData uri="http://schemas.openxmlformats.org/presentationml/2006/ole">
              <p:oleObj spid="_x0000_s1552388" name="Equation" r:id="rId8" imgW="291960" imgH="203040" progId="Equation.3">
                <p:embed/>
              </p:oleObj>
            </a:graphicData>
          </a:graphic>
        </p:graphicFrame>
      </p:grpSp>
      <p:grpSp>
        <p:nvGrpSpPr>
          <p:cNvPr id="66" name="Group 65"/>
          <p:cNvGrpSpPr/>
          <p:nvPr/>
        </p:nvGrpSpPr>
        <p:grpSpPr>
          <a:xfrm>
            <a:off x="0" y="5715000"/>
            <a:ext cx="8915400" cy="412750"/>
            <a:chOff x="0" y="5602288"/>
            <a:chExt cx="8915400" cy="412750"/>
          </a:xfrm>
        </p:grpSpPr>
        <p:sp>
          <p:nvSpPr>
            <p:cNvPr id="7" name="Rectangle 6"/>
            <p:cNvSpPr/>
            <p:nvPr/>
          </p:nvSpPr>
          <p:spPr>
            <a:xfrm>
              <a:off x="0" y="5638800"/>
              <a:ext cx="89154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zh-CN" sz="1800" dirty="0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 -fluctuating effects is reduced by comparing    </a:t>
              </a:r>
              <a:r>
                <a:rPr lang="en-US" altLang="zh-CN" sz="1600" b="1" dirty="0" smtClean="0">
                  <a:latin typeface="Arial" pitchFamily="34" charset="0"/>
                  <a:cs typeface="Arial" pitchFamily="34" charset="0"/>
                </a:rPr>
                <a:t>theory            &amp;  EXP.  </a:t>
              </a:r>
              <a:r>
                <a:rPr lang="en-US" altLang="zh-CN" sz="1800" dirty="0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  </a:t>
              </a:r>
              <a:endParaRPr lang="en-US" sz="1800" dirty="0"/>
            </a:p>
          </p:txBody>
        </p:sp>
        <p:graphicFrame>
          <p:nvGraphicFramePr>
            <p:cNvPr id="1552392" name="Object 9"/>
            <p:cNvGraphicFramePr>
              <a:graphicFrameLocks noChangeAspect="1"/>
            </p:cNvGraphicFramePr>
            <p:nvPr/>
          </p:nvGraphicFramePr>
          <p:xfrm>
            <a:off x="5486400" y="5684838"/>
            <a:ext cx="477838" cy="330200"/>
          </p:xfrm>
          <a:graphic>
            <a:graphicData uri="http://schemas.openxmlformats.org/presentationml/2006/ole">
              <p:oleObj spid="_x0000_s1552392" name="Equation" r:id="rId9" imgW="355320" imgH="215640" progId="Equation.3">
                <p:embed/>
              </p:oleObj>
            </a:graphicData>
          </a:graphic>
        </p:graphicFrame>
        <p:graphicFrame>
          <p:nvGraphicFramePr>
            <p:cNvPr id="1552393" name="Object 9"/>
            <p:cNvGraphicFramePr>
              <a:graphicFrameLocks noChangeAspect="1"/>
            </p:cNvGraphicFramePr>
            <p:nvPr/>
          </p:nvGraphicFramePr>
          <p:xfrm>
            <a:off x="6845300" y="5602288"/>
            <a:ext cx="973138" cy="407987"/>
          </p:xfrm>
          <a:graphic>
            <a:graphicData uri="http://schemas.openxmlformats.org/presentationml/2006/ole">
              <p:oleObj spid="_x0000_s1552393" name="Equation" r:id="rId10" imgW="723600" imgH="266400" progId="Equation.3">
                <p:embed/>
              </p:oleObj>
            </a:graphicData>
          </a:graphic>
        </p:graphicFrame>
      </p:grpSp>
      <p:grpSp>
        <p:nvGrpSpPr>
          <p:cNvPr id="30" name="Group 29"/>
          <p:cNvGrpSpPr/>
          <p:nvPr/>
        </p:nvGrpSpPr>
        <p:grpSpPr>
          <a:xfrm>
            <a:off x="4191000" y="457200"/>
            <a:ext cx="914400" cy="1481554"/>
            <a:chOff x="4191000" y="152400"/>
            <a:chExt cx="914400" cy="1481554"/>
          </a:xfrm>
        </p:grpSpPr>
        <p:sp>
          <p:nvSpPr>
            <p:cNvPr id="26" name="TextBox 25"/>
            <p:cNvSpPr txBox="1"/>
            <p:nvPr/>
          </p:nvSpPr>
          <p:spPr>
            <a:xfrm>
              <a:off x="4267200" y="152400"/>
              <a:ext cx="838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/>
                <a:t>5-10%</a:t>
              </a:r>
              <a:endParaRPr lang="en-US" sz="1600" b="1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191000" y="457200"/>
              <a:ext cx="914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/>
                <a:t>20-30%</a:t>
              </a:r>
              <a:endParaRPr lang="en-US" sz="16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191000" y="838200"/>
              <a:ext cx="914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/>
                <a:t>30-40%</a:t>
              </a:r>
              <a:endParaRPr lang="en-US" sz="1600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191000" y="1295400"/>
              <a:ext cx="914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/>
                <a:t>40-50%</a:t>
              </a:r>
              <a:endParaRPr lang="en-US" sz="1600" b="1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267200" y="2819400"/>
            <a:ext cx="914400" cy="1481554"/>
            <a:chOff x="4191000" y="152400"/>
            <a:chExt cx="914400" cy="1481554"/>
          </a:xfrm>
        </p:grpSpPr>
        <p:sp>
          <p:nvSpPr>
            <p:cNvPr id="32" name="TextBox 31"/>
            <p:cNvSpPr txBox="1"/>
            <p:nvPr/>
          </p:nvSpPr>
          <p:spPr>
            <a:xfrm>
              <a:off x="4267200" y="152400"/>
              <a:ext cx="838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/>
                <a:t>5-10%</a:t>
              </a:r>
              <a:endParaRPr lang="en-US" sz="1600" b="1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191000" y="457200"/>
              <a:ext cx="914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/>
                <a:t>20-30%</a:t>
              </a:r>
              <a:endParaRPr lang="en-US" sz="1600" b="1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191000" y="838200"/>
              <a:ext cx="914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/>
                <a:t>30-40%</a:t>
              </a:r>
              <a:endParaRPr lang="en-US" sz="1600" b="1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191000" y="1295400"/>
              <a:ext cx="914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/>
                <a:t>40-50%</a:t>
              </a:r>
              <a:endParaRPr lang="en-US" sz="1600" b="1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229600" y="685800"/>
            <a:ext cx="914400" cy="1100554"/>
            <a:chOff x="4191000" y="457200"/>
            <a:chExt cx="914400" cy="1176754"/>
          </a:xfrm>
        </p:grpSpPr>
        <p:sp>
          <p:nvSpPr>
            <p:cNvPr id="38" name="TextBox 37"/>
            <p:cNvSpPr txBox="1"/>
            <p:nvPr/>
          </p:nvSpPr>
          <p:spPr>
            <a:xfrm>
              <a:off x="4191000" y="457200"/>
              <a:ext cx="914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/>
                <a:t>20-30%</a:t>
              </a:r>
              <a:endParaRPr lang="en-US" sz="1600" b="1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191000" y="838200"/>
              <a:ext cx="914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/>
                <a:t>30-40%</a:t>
              </a:r>
              <a:endParaRPr lang="en-US" sz="1600" b="1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191000" y="1295400"/>
              <a:ext cx="914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/>
                <a:t>40-50%</a:t>
              </a:r>
              <a:endParaRPr lang="en-US" sz="1600" b="1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229600" y="3200400"/>
            <a:ext cx="914400" cy="1100554"/>
            <a:chOff x="4191000" y="457200"/>
            <a:chExt cx="914400" cy="1176754"/>
          </a:xfrm>
        </p:grpSpPr>
        <p:sp>
          <p:nvSpPr>
            <p:cNvPr id="42" name="TextBox 41"/>
            <p:cNvSpPr txBox="1"/>
            <p:nvPr/>
          </p:nvSpPr>
          <p:spPr>
            <a:xfrm>
              <a:off x="4191000" y="457200"/>
              <a:ext cx="914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/>
                <a:t>20-30%</a:t>
              </a:r>
              <a:endParaRPr lang="en-US" sz="1600" b="1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191000" y="838200"/>
              <a:ext cx="914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/>
                <a:t>30-40%</a:t>
              </a:r>
              <a:endParaRPr lang="en-US" sz="1600" b="1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191000" y="1295400"/>
              <a:ext cx="914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/>
                <a:t>40-50%</a:t>
              </a:r>
              <a:endParaRPr lang="en-US" sz="1600" b="1" dirty="0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752600" y="685800"/>
            <a:ext cx="6123627" cy="4224754"/>
            <a:chOff x="1752600" y="381000"/>
            <a:chExt cx="6123627" cy="4377154"/>
          </a:xfrm>
        </p:grpSpPr>
        <p:graphicFrame>
          <p:nvGraphicFramePr>
            <p:cNvPr id="59" name="Object 6"/>
            <p:cNvGraphicFramePr>
              <a:graphicFrameLocks noChangeAspect="1"/>
            </p:cNvGraphicFramePr>
            <p:nvPr/>
          </p:nvGraphicFramePr>
          <p:xfrm>
            <a:off x="1752600" y="381000"/>
            <a:ext cx="938213" cy="290513"/>
          </p:xfrm>
          <a:graphic>
            <a:graphicData uri="http://schemas.openxmlformats.org/presentationml/2006/ole">
              <p:oleObj spid="_x0000_s1552394" name="Equation" r:id="rId11" imgW="723600" imgH="203040" progId="Equation.3">
                <p:embed/>
              </p:oleObj>
            </a:graphicData>
          </a:graphic>
        </p:graphicFrame>
        <p:graphicFrame>
          <p:nvGraphicFramePr>
            <p:cNvPr id="60" name="Object 7"/>
            <p:cNvGraphicFramePr>
              <a:graphicFrameLocks noChangeAspect="1"/>
            </p:cNvGraphicFramePr>
            <p:nvPr/>
          </p:nvGraphicFramePr>
          <p:xfrm>
            <a:off x="1752600" y="2743200"/>
            <a:ext cx="990600" cy="306331"/>
          </p:xfrm>
          <a:graphic>
            <a:graphicData uri="http://schemas.openxmlformats.org/presentationml/2006/ole">
              <p:oleObj spid="_x0000_s1552395" name="Equation" r:id="rId12" imgW="723600" imgH="203040" progId="Equation.3">
                <p:embed/>
              </p:oleObj>
            </a:graphicData>
          </a:graphic>
        </p:graphicFrame>
        <p:sp>
          <p:nvSpPr>
            <p:cNvPr id="61" name="Rectangle 60"/>
            <p:cNvSpPr/>
            <p:nvPr/>
          </p:nvSpPr>
          <p:spPr>
            <a:xfrm>
              <a:off x="2743200" y="2057400"/>
              <a:ext cx="109442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sz="1600" b="1" dirty="0" err="1" smtClean="0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Glauber</a:t>
              </a:r>
              <a:r>
                <a:rPr lang="en-US" sz="1600" b="1" dirty="0" smtClean="0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en-US" sz="1600" dirty="0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6781800" y="2103120"/>
              <a:ext cx="109442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sz="1600" b="1" dirty="0" err="1" smtClean="0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Glauber</a:t>
              </a:r>
              <a:r>
                <a:rPr lang="en-US" sz="1600" b="1" dirty="0" smtClean="0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en-US" sz="1600" dirty="0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2895600" y="4419600"/>
              <a:ext cx="60465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KLN</a:t>
              </a:r>
              <a:endParaRPr lang="en-US" sz="1600" dirty="0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934200" y="4419600"/>
              <a:ext cx="60465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KLN</a:t>
              </a:r>
              <a:endParaRPr lang="en-US" sz="1600" dirty="0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2286000" y="0"/>
            <a:ext cx="685800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n-US" sz="1600" dirty="0" err="1" smtClean="0">
                <a:solidFill>
                  <a:srgbClr val="D60093"/>
                </a:solidFill>
                <a:latin typeface="+mn-lt"/>
              </a:rPr>
              <a:t>H.Song</a:t>
            </a:r>
            <a:r>
              <a:rPr lang="en-US" sz="1600" dirty="0" smtClean="0">
                <a:solidFill>
                  <a:srgbClr val="D60093"/>
                </a:solidFill>
                <a:latin typeface="+mn-lt"/>
              </a:rPr>
              <a:t>, S. Bass , U. Heinz, T. Hirano, and  C. </a:t>
            </a:r>
            <a:r>
              <a:rPr lang="en-US" sz="1600" dirty="0" err="1" smtClean="0">
                <a:solidFill>
                  <a:srgbClr val="D60093"/>
                </a:solidFill>
                <a:latin typeface="+mn-lt"/>
              </a:rPr>
              <a:t>Shen</a:t>
            </a:r>
            <a:r>
              <a:rPr lang="en-US" sz="1600" dirty="0" smtClean="0">
                <a:solidFill>
                  <a:srgbClr val="D60093"/>
                </a:solidFill>
                <a:latin typeface="+mn-lt"/>
              </a:rPr>
              <a:t>, PRC2011</a:t>
            </a:r>
            <a:endParaRPr lang="en-US" sz="1600" dirty="0">
              <a:solidFill>
                <a:srgbClr val="D60093"/>
              </a:solidFill>
              <a:latin typeface="+mn-lt"/>
            </a:endParaRPr>
          </a:p>
        </p:txBody>
      </p:sp>
      <p:sp>
        <p:nvSpPr>
          <p:cNvPr id="52" name="Slide Number Placeholder 51"/>
          <p:cNvSpPr>
            <a:spLocks noGrp="1"/>
          </p:cNvSpPr>
          <p:nvPr>
            <p:ph type="sldNum" sz="quarter" idx="12"/>
          </p:nvPr>
        </p:nvSpPr>
        <p:spPr>
          <a:xfrm>
            <a:off x="7239000" y="6248400"/>
            <a:ext cx="1905000" cy="457200"/>
          </a:xfrm>
        </p:spPr>
        <p:txBody>
          <a:bodyPr/>
          <a:lstStyle/>
          <a:p>
            <a:fld id="{1BF3A9AB-A3B6-4FC6-91B8-05319890BC98}" type="slidenum">
              <a:rPr lang="en-US" altLang="zh-CN" sz="1800" b="1" smtClean="0">
                <a:solidFill>
                  <a:srgbClr val="FF0000"/>
                </a:solidFill>
              </a:rPr>
              <a:pPr/>
              <a:t>25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609600" y="2286000"/>
            <a:ext cx="8153400" cy="584200"/>
          </a:xfrm>
          <a:prstGeom prst="rect">
            <a:avLst/>
          </a:prstGeom>
          <a:solidFill>
            <a:srgbClr val="FFFF79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200" dirty="0" smtClean="0">
                <a:solidFill>
                  <a:srgbClr val="C00000"/>
                </a:solidFill>
                <a:latin typeface="Arial" charset="0"/>
              </a:rPr>
              <a:t>QGP viscosity at RHIC &amp; LHC energies</a:t>
            </a:r>
            <a:endParaRPr lang="en-US" altLang="zh-CN" sz="3200" dirty="0">
              <a:solidFill>
                <a:srgbClr val="C00000"/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B0841-21C4-42A5-8FFD-1A1ED8796B51}" type="slidenum">
              <a:rPr lang="en-US" altLang="zh-CN" sz="1800" b="1" smtClean="0">
                <a:solidFill>
                  <a:srgbClr val="FF0000"/>
                </a:solidFill>
              </a:rPr>
              <a:pPr/>
              <a:t>26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33800" y="3124200"/>
            <a:ext cx="5029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1600" dirty="0" smtClean="0">
                <a:solidFill>
                  <a:srgbClr val="CC00CC"/>
                </a:solidFill>
              </a:rPr>
              <a:t>-- H. Song,  S. Bass,  U. Heinz, PRC2011</a:t>
            </a:r>
            <a:endParaRPr lang="en-US" altLang="zh-CN" sz="1600" dirty="0">
              <a:solidFill>
                <a:srgbClr val="CC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123.jpeg"/>
          <p:cNvPicPr>
            <a:picLocks noChangeAspect="1"/>
          </p:cNvPicPr>
          <p:nvPr/>
        </p:nvPicPr>
        <p:blipFill>
          <a:blip r:embed="rId4" cstate="print"/>
          <a:srcRect l="4402" t="51111" r="4401" b="3333"/>
          <a:stretch>
            <a:fillRect/>
          </a:stretch>
        </p:blipFill>
        <p:spPr>
          <a:xfrm>
            <a:off x="4724400" y="762000"/>
            <a:ext cx="4419600" cy="4343400"/>
          </a:xfrm>
          <a:prstGeom prst="rect">
            <a:avLst/>
          </a:prstGeom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77338" cy="719138"/>
          </a:xfrm>
          <a:solidFill>
            <a:srgbClr val="A4BBFA"/>
          </a:solidFill>
        </p:spPr>
        <p:txBody>
          <a:bodyPr/>
          <a:lstStyle/>
          <a:p>
            <a:r>
              <a:rPr lang="en-US" altLang="zh-CN" sz="4000" dirty="0" smtClean="0"/>
              <a:t>V</a:t>
            </a:r>
            <a:r>
              <a:rPr lang="en-US" altLang="zh-CN" sz="2400" dirty="0" smtClean="0"/>
              <a:t>2</a:t>
            </a:r>
            <a:r>
              <a:rPr lang="en-US" altLang="zh-CN" sz="4000" dirty="0" smtClean="0"/>
              <a:t>(P</a:t>
            </a:r>
            <a:r>
              <a:rPr lang="en-US" altLang="zh-CN" sz="2800" dirty="0" smtClean="0"/>
              <a:t>T</a:t>
            </a:r>
            <a:r>
              <a:rPr lang="en-US" altLang="zh-CN" sz="4000" dirty="0" smtClean="0"/>
              <a:t>) at RHIC and LHC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4953000" y="1447800"/>
            <a:ext cx="251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kumimoji="0" lang="zh-CN" altLang="en-US" sz="2000">
              <a:latin typeface="Arial" charset="0"/>
            </a:endParaRPr>
          </a:p>
        </p:txBody>
      </p:sp>
      <p:pic>
        <p:nvPicPr>
          <p:cNvPr id="4" name="Picture 3" descr="v2.png"/>
          <p:cNvPicPr preferRelativeResize="0">
            <a:picLocks/>
          </p:cNvPicPr>
          <p:nvPr/>
        </p:nvPicPr>
        <p:blipFill>
          <a:blip r:embed="rId5" cstate="print"/>
          <a:srcRect l="2728" t="14119" r="26367" b="4706"/>
          <a:stretch>
            <a:fillRect/>
          </a:stretch>
        </p:blipFill>
        <p:spPr>
          <a:xfrm>
            <a:off x="0" y="762000"/>
            <a:ext cx="4724400" cy="4343400"/>
          </a:xfrm>
          <a:prstGeom prst="rect">
            <a:avLst/>
          </a:prstGeom>
        </p:spPr>
      </p:pic>
      <p:grpSp>
        <p:nvGrpSpPr>
          <p:cNvPr id="2" name="Group 4"/>
          <p:cNvGrpSpPr/>
          <p:nvPr/>
        </p:nvGrpSpPr>
        <p:grpSpPr>
          <a:xfrm>
            <a:off x="381000" y="5562600"/>
            <a:ext cx="2667000" cy="457200"/>
            <a:chOff x="6172200" y="1143000"/>
            <a:chExt cx="2667000" cy="457200"/>
          </a:xfrm>
        </p:grpSpPr>
        <p:sp>
          <p:nvSpPr>
            <p:cNvPr id="6" name="Rectangle 5"/>
            <p:cNvSpPr/>
            <p:nvPr/>
          </p:nvSpPr>
          <p:spPr bwMode="auto">
            <a:xfrm>
              <a:off x="6172200" y="1143000"/>
              <a:ext cx="2667000" cy="457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  <p:grpSp>
          <p:nvGrpSpPr>
            <p:cNvPr id="3" name="Group 8"/>
            <p:cNvGrpSpPr/>
            <p:nvPr/>
          </p:nvGrpSpPr>
          <p:grpSpPr>
            <a:xfrm>
              <a:off x="6172200" y="1143000"/>
              <a:ext cx="2473325" cy="407988"/>
              <a:chOff x="6172200" y="1143000"/>
              <a:chExt cx="2473325" cy="407988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6172200" y="1143000"/>
                <a:ext cx="2133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b="1" dirty="0" smtClean="0"/>
                  <a:t>Assuming const.  </a:t>
                </a:r>
                <a:endParaRPr lang="en-US" b="1" dirty="0"/>
              </a:p>
            </p:txBody>
          </p:sp>
          <p:graphicFrame>
            <p:nvGraphicFramePr>
              <p:cNvPr id="9" name="Object 2"/>
              <p:cNvGraphicFramePr>
                <a:graphicFrameLocks noChangeAspect="1"/>
              </p:cNvGraphicFramePr>
              <p:nvPr/>
            </p:nvGraphicFramePr>
            <p:xfrm>
              <a:off x="8172450" y="1169988"/>
              <a:ext cx="473075" cy="381000"/>
            </p:xfrm>
            <a:graphic>
              <a:graphicData uri="http://schemas.openxmlformats.org/presentationml/2006/ole">
                <p:oleObj spid="_x0000_s1813506" name="Equation" r:id="rId6" imgW="291960" imgH="203040" progId="Equation.3">
                  <p:embed/>
                </p:oleObj>
              </a:graphicData>
            </a:graphic>
          </p:graphicFrame>
        </p:grpSp>
      </p:grpSp>
      <p:sp>
        <p:nvSpPr>
          <p:cNvPr id="11" name="TextBox 10"/>
          <p:cNvSpPr txBox="1"/>
          <p:nvPr/>
        </p:nvSpPr>
        <p:spPr>
          <a:xfrm>
            <a:off x="304800" y="6150114"/>
            <a:ext cx="845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This is not aim for extracting QGP viscosity at LHC energy with reliable uncertainty estimates 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5" name="Group 18"/>
          <p:cNvGrpSpPr/>
          <p:nvPr/>
        </p:nvGrpSpPr>
        <p:grpSpPr>
          <a:xfrm>
            <a:off x="3276600" y="5410200"/>
            <a:ext cx="2633662" cy="674132"/>
            <a:chOff x="6324600" y="1676400"/>
            <a:chExt cx="2633662" cy="674132"/>
          </a:xfrm>
        </p:grpSpPr>
        <p:graphicFrame>
          <p:nvGraphicFramePr>
            <p:cNvPr id="16" name="Object 1"/>
            <p:cNvGraphicFramePr>
              <a:graphicFrameLocks noChangeAspect="1"/>
            </p:cNvGraphicFramePr>
            <p:nvPr/>
          </p:nvGraphicFramePr>
          <p:xfrm>
            <a:off x="7162800" y="1676400"/>
            <a:ext cx="1143000" cy="352425"/>
          </p:xfrm>
          <a:graphic>
            <a:graphicData uri="http://schemas.openxmlformats.org/presentationml/2006/ole">
              <p:oleObj spid="_x0000_s1813507" name="Equation" r:id="rId7" imgW="711000" imgH="203040" progId="Equation.3">
                <p:embed/>
              </p:oleObj>
            </a:graphicData>
          </a:graphic>
        </p:graphicFrame>
        <p:graphicFrame>
          <p:nvGraphicFramePr>
            <p:cNvPr id="1566725" name="Object 5"/>
            <p:cNvGraphicFramePr>
              <a:graphicFrameLocks noChangeAspect="1"/>
            </p:cNvGraphicFramePr>
            <p:nvPr/>
          </p:nvGraphicFramePr>
          <p:xfrm>
            <a:off x="7162800" y="1981200"/>
            <a:ext cx="1795462" cy="352425"/>
          </p:xfrm>
          <a:graphic>
            <a:graphicData uri="http://schemas.openxmlformats.org/presentationml/2006/ole">
              <p:oleObj spid="_x0000_s1813508" name="Equation" r:id="rId8" imgW="1117440" imgH="203040" progId="Equation.3">
                <p:embed/>
              </p:oleObj>
            </a:graphicData>
          </a:graphic>
        </p:graphicFrame>
        <p:sp>
          <p:nvSpPr>
            <p:cNvPr id="17" name="Rectangle 16"/>
            <p:cNvSpPr/>
            <p:nvPr/>
          </p:nvSpPr>
          <p:spPr>
            <a:xfrm>
              <a:off x="6324600" y="1676400"/>
              <a:ext cx="9144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sz="1800" b="1" dirty="0" smtClean="0"/>
                <a:t>RHIC:</a:t>
              </a:r>
              <a:endParaRPr lang="en-US" sz="1800" b="1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324600" y="1981200"/>
              <a:ext cx="9144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sz="1800" b="1" dirty="0" smtClean="0"/>
                <a:t>LHC:</a:t>
              </a:r>
              <a:endParaRPr lang="en-US" sz="1800" b="1" dirty="0"/>
            </a:p>
          </p:txBody>
        </p:sp>
      </p:grp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3A9AB-A3B6-4FC6-91B8-05319890BC98}" type="slidenum">
              <a:rPr lang="en-US" altLang="zh-CN" sz="1800" b="1" smtClean="0">
                <a:solidFill>
                  <a:srgbClr val="FF0000"/>
                </a:solidFill>
              </a:rPr>
              <a:pPr/>
              <a:t>27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172200" y="685800"/>
            <a:ext cx="29718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solidFill>
                  <a:srgbClr val="CC00CC"/>
                </a:solidFill>
              </a:rPr>
              <a:t>Song,  Bass &amp; Heinz, PRC 2011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8"/>
          <p:cNvSpPr>
            <a:spLocks noChangeArrowheads="1"/>
          </p:cNvSpPr>
          <p:nvPr/>
        </p:nvSpPr>
        <p:spPr bwMode="auto">
          <a:xfrm>
            <a:off x="3124200" y="3048000"/>
            <a:ext cx="5105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3200" dirty="0" smtClean="0">
                <a:solidFill>
                  <a:srgbClr val="CC0000"/>
                </a:solidFill>
                <a:latin typeface="Arial" charset="0"/>
              </a:rPr>
              <a:t>-- past, current and future </a:t>
            </a:r>
            <a:endParaRPr lang="en-US" altLang="zh-CN" sz="3200" dirty="0">
              <a:solidFill>
                <a:srgbClr val="CC0000"/>
              </a:solidFill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43000" y="3886200"/>
            <a:ext cx="64375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219200" y="2133600"/>
            <a:ext cx="6477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3600" dirty="0" smtClean="0">
                <a:solidFill>
                  <a:srgbClr val="CC0000"/>
                </a:solidFill>
                <a:latin typeface="Arial" charset="0"/>
              </a:rPr>
              <a:t>QGP viscosity from RHIC data </a:t>
            </a:r>
            <a:endParaRPr lang="en-US" altLang="zh-CN" sz="3600" dirty="0">
              <a:solidFill>
                <a:srgbClr val="CC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B0841-21C4-42A5-8FFD-1A1ED8796B51}" type="slidenum">
              <a:rPr lang="en-US" altLang="zh-CN" sz="1800" b="1" smtClean="0">
                <a:solidFill>
                  <a:srgbClr val="FF0000"/>
                </a:solidFill>
              </a:rPr>
              <a:pPr/>
              <a:t>28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Curved Connector 31"/>
          <p:cNvCxnSpPr/>
          <p:nvPr/>
        </p:nvCxnSpPr>
        <p:spPr bwMode="auto">
          <a:xfrm flipV="1">
            <a:off x="2971800" y="6019800"/>
            <a:ext cx="1295400" cy="228600"/>
          </a:xfrm>
          <a:prstGeom prst="curvedConnector3">
            <a:avLst>
              <a:gd name="adj1" fmla="val 33099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Curved Connector 36"/>
          <p:cNvCxnSpPr/>
          <p:nvPr/>
        </p:nvCxnSpPr>
        <p:spPr bwMode="auto">
          <a:xfrm flipV="1">
            <a:off x="4343400" y="6324600"/>
            <a:ext cx="990600" cy="152400"/>
          </a:xfrm>
          <a:prstGeom prst="curvedConnector3">
            <a:avLst>
              <a:gd name="adj1" fmla="val 33099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Rectangle 2"/>
          <p:cNvSpPr txBox="1">
            <a:spLocks noChangeArrowheads="1"/>
          </p:cNvSpPr>
          <p:nvPr/>
        </p:nvSpPr>
        <p:spPr>
          <a:xfrm>
            <a:off x="0" y="0"/>
            <a:ext cx="9177338" cy="719138"/>
          </a:xfrm>
          <a:prstGeom prst="rect">
            <a:avLst/>
          </a:prstGeom>
          <a:solidFill>
            <a:srgbClr val="A4BBFA"/>
          </a:solidFill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Viscous Hydrodynamics Modeling -- a brief history   </a:t>
            </a:r>
            <a:r>
              <a:rPr kumimoji="1" lang="en-US" altLang="zh-CN" sz="2800" b="1" i="0" u="none" strike="noStrike" kern="0" cap="none" spc="0" normalizeH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endParaRPr kumimoji="1" lang="en-US" altLang="zh-CN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49A7-93C0-4342-A9C9-23BF5F52A7C7}" type="slidenum">
              <a:rPr lang="en-US" altLang="zh-CN" sz="1800" b="1" smtClean="0">
                <a:solidFill>
                  <a:srgbClr val="FF0000"/>
                </a:solidFill>
              </a:rPr>
              <a:pPr/>
              <a:t>29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74320" y="731520"/>
            <a:ext cx="7239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Causal Viscous hydrodynamics:  I-S formulism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74320" y="1554480"/>
            <a:ext cx="8077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Viscous hydrodynamics in 1+1, 2+1 &amp; 3+1-d for RHIC physics 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74320" y="2651760"/>
            <a:ext cx="7467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Numerical Simulations and implication to RHIC  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274320" y="4389120"/>
            <a:ext cx="784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Viscous hydro + </a:t>
            </a:r>
            <a:r>
              <a:rPr lang="en-US" altLang="zh-CN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hadron</a:t>
            </a:r>
            <a:r>
              <a:rPr lang="en-US" altLang="zh-CN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cascade hybrid model  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74320" y="5212080"/>
            <a:ext cx="7924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Extracting QGP viscosity from RHIC data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74320" y="3017520"/>
            <a:ext cx="899160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200"/>
              </a:spcBef>
            </a:pPr>
            <a:r>
              <a:rPr lang="en-US" sz="1800" b="1" dirty="0" smtClean="0"/>
              <a:t>H. Song </a:t>
            </a:r>
            <a:r>
              <a:rPr lang="en-US" sz="1800" dirty="0" smtClean="0"/>
              <a:t>and U. Heinz, Phys. </a:t>
            </a:r>
            <a:r>
              <a:rPr lang="en-US" sz="1800" dirty="0" err="1" smtClean="0"/>
              <a:t>Lett</a:t>
            </a:r>
            <a:r>
              <a:rPr lang="en-US" sz="1800" dirty="0" smtClean="0"/>
              <a:t>. B 658, 279 (2008) ; Phys. Rev.C77, 064901 (2008) </a:t>
            </a:r>
          </a:p>
          <a:p>
            <a:pPr algn="l">
              <a:spcBef>
                <a:spcPts val="200"/>
              </a:spcBef>
            </a:pPr>
            <a:r>
              <a:rPr lang="en-US" sz="1800" dirty="0" smtClean="0"/>
              <a:t>P. </a:t>
            </a:r>
            <a:r>
              <a:rPr lang="en-US" sz="1800" dirty="0" err="1" smtClean="0"/>
              <a:t>Romatschke</a:t>
            </a:r>
            <a:r>
              <a:rPr lang="en-US" sz="1800" dirty="0" smtClean="0"/>
              <a:t> and U. </a:t>
            </a:r>
            <a:r>
              <a:rPr lang="en-US" sz="1800" dirty="0" err="1" smtClean="0"/>
              <a:t>Romatschke</a:t>
            </a:r>
            <a:r>
              <a:rPr lang="en-US" sz="1800" dirty="0" smtClean="0"/>
              <a:t>, Phys. Rev. </a:t>
            </a:r>
            <a:r>
              <a:rPr lang="en-US" sz="1800" dirty="0" err="1" smtClean="0"/>
              <a:t>Lett</a:t>
            </a:r>
            <a:r>
              <a:rPr lang="en-US" sz="1800" dirty="0" smtClean="0"/>
              <a:t>. 99, 172301 (2007).</a:t>
            </a:r>
          </a:p>
          <a:p>
            <a:pPr algn="l">
              <a:spcBef>
                <a:spcPts val="200"/>
              </a:spcBef>
            </a:pPr>
            <a:r>
              <a:rPr lang="en-US" sz="1800" dirty="0" smtClean="0"/>
              <a:t>K. </a:t>
            </a:r>
            <a:r>
              <a:rPr lang="en-US" sz="1800" dirty="0" err="1" smtClean="0"/>
              <a:t>Dusling</a:t>
            </a:r>
            <a:r>
              <a:rPr lang="en-US" sz="1800" dirty="0" smtClean="0"/>
              <a:t> and D. </a:t>
            </a:r>
            <a:r>
              <a:rPr lang="en-US" sz="1800" dirty="0" err="1" smtClean="0"/>
              <a:t>Teaney</a:t>
            </a:r>
            <a:r>
              <a:rPr lang="en-US" sz="1800" dirty="0" smtClean="0"/>
              <a:t>, Phys. Rev. C </a:t>
            </a:r>
            <a:r>
              <a:rPr lang="en-US" sz="1800" b="1" dirty="0" smtClean="0"/>
              <a:t>77</a:t>
            </a:r>
            <a:r>
              <a:rPr lang="en-US" sz="1800" dirty="0" smtClean="0"/>
              <a:t>, 034905 (2008) </a:t>
            </a:r>
          </a:p>
          <a:p>
            <a:pPr algn="l">
              <a:spcBef>
                <a:spcPts val="200"/>
              </a:spcBef>
            </a:pPr>
            <a:r>
              <a:rPr lang="en-US" sz="1800" dirty="0" smtClean="0"/>
              <a:t>D. Molnar and P. </a:t>
            </a:r>
            <a:r>
              <a:rPr lang="en-US" sz="1800" dirty="0" err="1" smtClean="0"/>
              <a:t>Huovinen</a:t>
            </a:r>
            <a:r>
              <a:rPr lang="en-US" sz="1800" dirty="0" smtClean="0"/>
              <a:t>, J. Phys. G 35, 104125 (2008).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74320" y="4754880"/>
            <a:ext cx="8458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200"/>
              </a:spcBef>
            </a:pPr>
            <a:r>
              <a:rPr lang="en-US" altLang="zh-CN" sz="1800" b="1" dirty="0" smtClean="0"/>
              <a:t>H. Song </a:t>
            </a:r>
            <a:r>
              <a:rPr lang="en-US" altLang="zh-CN" sz="1800" dirty="0" smtClean="0"/>
              <a:t>, S. Bass  and  U. Heinz, Phys. Rev. C83, 024912 (2011)</a:t>
            </a:r>
            <a:endParaRPr lang="en-US" altLang="zh-CN" sz="1800" dirty="0"/>
          </a:p>
        </p:txBody>
      </p:sp>
      <p:sp>
        <p:nvSpPr>
          <p:cNvPr id="20" name="Rectangle 19"/>
          <p:cNvSpPr/>
          <p:nvPr/>
        </p:nvSpPr>
        <p:spPr>
          <a:xfrm>
            <a:off x="274320" y="5577840"/>
            <a:ext cx="8610600" cy="9746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200"/>
              </a:spcBef>
            </a:pPr>
            <a:r>
              <a:rPr lang="en-US" sz="1800" dirty="0" err="1" smtClean="0"/>
              <a:t>M.Luzum</a:t>
            </a:r>
            <a:r>
              <a:rPr lang="en-US" sz="1800" dirty="0" smtClean="0"/>
              <a:t> and P. </a:t>
            </a:r>
            <a:r>
              <a:rPr lang="en-US" sz="1800" dirty="0" err="1" smtClean="0"/>
              <a:t>Romatschke</a:t>
            </a:r>
            <a:r>
              <a:rPr lang="en-US" sz="1800" dirty="0" smtClean="0"/>
              <a:t>, Phys. Rev. C78, 034915 (2008).</a:t>
            </a:r>
          </a:p>
          <a:p>
            <a:pPr algn="l">
              <a:spcBef>
                <a:spcPts val="200"/>
              </a:spcBef>
            </a:pPr>
            <a:r>
              <a:rPr lang="en-US" altLang="zh-CN" sz="1800" b="1" dirty="0" err="1" smtClean="0"/>
              <a:t>H.Song</a:t>
            </a:r>
            <a:r>
              <a:rPr lang="en-US" altLang="zh-CN" sz="1800" b="1" dirty="0" smtClean="0"/>
              <a:t>,  </a:t>
            </a:r>
            <a:r>
              <a:rPr lang="en-US" altLang="zh-CN" sz="1800" dirty="0" smtClean="0"/>
              <a:t>S. Bass,  U. Heinz, T. Hirano and C. </a:t>
            </a:r>
            <a:r>
              <a:rPr lang="en-US" altLang="zh-CN" sz="1800" dirty="0" err="1" smtClean="0"/>
              <a:t>Shen</a:t>
            </a:r>
            <a:r>
              <a:rPr lang="en-US" altLang="zh-CN" sz="1800" dirty="0" smtClean="0"/>
              <a:t>, Phys. Rev. </a:t>
            </a:r>
            <a:r>
              <a:rPr lang="en-US" altLang="zh-CN" sz="1800" dirty="0" err="1" smtClean="0"/>
              <a:t>Lett</a:t>
            </a:r>
            <a:r>
              <a:rPr lang="en-US" altLang="zh-CN" sz="1800" dirty="0" smtClean="0"/>
              <a:t>. 106, 192301(2011).  </a:t>
            </a:r>
          </a:p>
          <a:p>
            <a:pPr algn="l">
              <a:spcBef>
                <a:spcPts val="200"/>
              </a:spcBef>
            </a:pPr>
            <a:r>
              <a:rPr lang="en-US" altLang="zh-CN" sz="1800" b="1" dirty="0" smtClean="0"/>
              <a:t>H. Song</a:t>
            </a:r>
            <a:r>
              <a:rPr lang="en-US" altLang="zh-CN" sz="1800" dirty="0" smtClean="0"/>
              <a:t>,  S. Bass,  U. Heinz, T. Hirano and C. </a:t>
            </a:r>
            <a:r>
              <a:rPr lang="en-US" altLang="zh-CN" sz="1800" dirty="0" err="1" smtClean="0"/>
              <a:t>Shen</a:t>
            </a:r>
            <a:r>
              <a:rPr lang="en-US" altLang="zh-CN" sz="1800" dirty="0" smtClean="0"/>
              <a:t>, Phys. Rev. C83, 054910(2011).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74320" y="1920240"/>
            <a:ext cx="8412480" cy="671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l">
              <a:spcBef>
                <a:spcPts val="200"/>
              </a:spcBef>
            </a:pPr>
            <a:r>
              <a:rPr lang="en-US" sz="1800" dirty="0" err="1" smtClean="0"/>
              <a:t>A.Muronga</a:t>
            </a:r>
            <a:r>
              <a:rPr lang="en-US" sz="1800" dirty="0" smtClean="0"/>
              <a:t>, Phys. Rev. </a:t>
            </a:r>
            <a:r>
              <a:rPr lang="en-US" sz="1800" dirty="0" err="1" smtClean="0"/>
              <a:t>Lett</a:t>
            </a:r>
            <a:r>
              <a:rPr lang="en-US" sz="1800" dirty="0" smtClean="0"/>
              <a:t>. 88, 062302 (2002);</a:t>
            </a:r>
            <a:r>
              <a:rPr lang="en-US" sz="1800" i="1" dirty="0" smtClean="0"/>
              <a:t> Phys. </a:t>
            </a:r>
            <a:r>
              <a:rPr lang="en-US" sz="1800" i="1" dirty="0" err="1" smtClean="0"/>
              <a:t>Rev.</a:t>
            </a:r>
            <a:r>
              <a:rPr lang="en-US" sz="1800" dirty="0" err="1" smtClean="0"/>
              <a:t>C</a:t>
            </a:r>
            <a:r>
              <a:rPr lang="en-US" sz="1800" dirty="0" smtClean="0"/>
              <a:t> 69, 034903 (2004).</a:t>
            </a:r>
          </a:p>
          <a:p>
            <a:pPr marL="457200" indent="-457200" algn="l">
              <a:spcBef>
                <a:spcPts val="200"/>
              </a:spcBef>
            </a:pPr>
            <a:r>
              <a:rPr lang="en-US" sz="1800" dirty="0" smtClean="0"/>
              <a:t>U. Heinz, </a:t>
            </a:r>
            <a:r>
              <a:rPr lang="en-US" sz="1800" b="1" dirty="0" smtClean="0"/>
              <a:t>H. Song </a:t>
            </a:r>
            <a:r>
              <a:rPr lang="en-US" sz="1800" dirty="0" smtClean="0"/>
              <a:t>and A. K. </a:t>
            </a:r>
            <a:r>
              <a:rPr lang="en-US" sz="1800" dirty="0" err="1" smtClean="0"/>
              <a:t>Chaudhuri</a:t>
            </a:r>
            <a:r>
              <a:rPr lang="en-US" sz="1800" dirty="0" smtClean="0"/>
              <a:t>, Phys. Rev. C73, 034904 (2006).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74320" y="1097280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200"/>
              </a:spcBef>
            </a:pPr>
            <a:r>
              <a:rPr lang="en-US" sz="1800" dirty="0" smtClean="0"/>
              <a:t>W. Israel and J. M. Stewart, Ann. Phys. (N.Y.) </a:t>
            </a:r>
            <a:r>
              <a:rPr lang="en-US" sz="1800" i="1" dirty="0" smtClean="0"/>
              <a:t>ibid. 118, 341 (1979).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 bwMode="auto">
          <a:xfrm>
            <a:off x="0" y="685800"/>
            <a:ext cx="9144000" cy="2438400"/>
          </a:xfrm>
          <a:prstGeom prst="rect">
            <a:avLst/>
          </a:prstGeom>
          <a:solidFill>
            <a:schemeClr val="accent3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cxnSp>
        <p:nvCxnSpPr>
          <p:cNvPr id="32" name="Curved Connector 31"/>
          <p:cNvCxnSpPr/>
          <p:nvPr/>
        </p:nvCxnSpPr>
        <p:spPr bwMode="auto">
          <a:xfrm flipV="1">
            <a:off x="2971800" y="6019800"/>
            <a:ext cx="1295400" cy="228600"/>
          </a:xfrm>
          <a:prstGeom prst="curvedConnector3">
            <a:avLst>
              <a:gd name="adj1" fmla="val 33099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Curved Connector 36"/>
          <p:cNvCxnSpPr/>
          <p:nvPr/>
        </p:nvCxnSpPr>
        <p:spPr bwMode="auto">
          <a:xfrm flipV="1">
            <a:off x="4343400" y="6324600"/>
            <a:ext cx="990600" cy="152400"/>
          </a:xfrm>
          <a:prstGeom prst="curvedConnector3">
            <a:avLst>
              <a:gd name="adj1" fmla="val 33099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Rectangle 2"/>
          <p:cNvSpPr txBox="1">
            <a:spLocks noChangeArrowheads="1"/>
          </p:cNvSpPr>
          <p:nvPr/>
        </p:nvSpPr>
        <p:spPr>
          <a:xfrm>
            <a:off x="0" y="0"/>
            <a:ext cx="9177338" cy="719138"/>
          </a:xfrm>
          <a:prstGeom prst="rect">
            <a:avLst/>
          </a:prstGeom>
          <a:solidFill>
            <a:srgbClr val="A4BBFA"/>
          </a:solidFill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Viscous hydro  &amp;  QGP viscosity  </a:t>
            </a:r>
            <a:r>
              <a:rPr lang="en-US" altLang="zh-CN" sz="2800" b="1" kern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(2008)</a:t>
            </a:r>
            <a:r>
              <a:rPr kumimoji="1" lang="en-US" altLang="zh-CN" sz="2800" b="1" i="0" u="none" strike="noStrike" kern="0" cap="none" spc="0" normalizeH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endParaRPr kumimoji="1" lang="en-US" altLang="zh-CN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" name="Group 35"/>
          <p:cNvGrpSpPr/>
          <p:nvPr/>
        </p:nvGrpSpPr>
        <p:grpSpPr>
          <a:xfrm>
            <a:off x="152400" y="762000"/>
            <a:ext cx="8763000" cy="2305110"/>
            <a:chOff x="381000" y="2209800"/>
            <a:chExt cx="8763000" cy="2305110"/>
          </a:xfrm>
        </p:grpSpPr>
        <p:sp>
          <p:nvSpPr>
            <p:cNvPr id="23" name="TextBox 22"/>
            <p:cNvSpPr txBox="1"/>
            <p:nvPr/>
          </p:nvSpPr>
          <p:spPr>
            <a:xfrm>
              <a:off x="381000" y="2590800"/>
              <a:ext cx="8763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b="1" dirty="0" smtClean="0">
                  <a:solidFill>
                    <a:schemeClr val="accent6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-initial conditions: </a:t>
              </a:r>
              <a:r>
                <a:rPr lang="en-US" altLang="zh-CN" dirty="0" smtClean="0">
                  <a:ea typeface="Arial Unicode MS" pitchFamily="34" charset="-122"/>
                  <a:cs typeface="Arial Unicode MS" pitchFamily="34" charset="-122"/>
                </a:rPr>
                <a:t> CGC vs. </a:t>
              </a:r>
              <a:r>
                <a:rPr lang="en-US" altLang="zh-CN" dirty="0" err="1" smtClean="0">
                  <a:ea typeface="Arial Unicode MS" pitchFamily="34" charset="-122"/>
                  <a:cs typeface="Arial Unicode MS" pitchFamily="34" charset="-122"/>
                </a:rPr>
                <a:t>Glauber</a:t>
              </a:r>
              <a:r>
                <a:rPr lang="en-US" altLang="zh-CN" b="1" dirty="0" smtClean="0">
                  <a:solidFill>
                    <a:schemeClr val="accent6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 </a:t>
              </a:r>
              <a:r>
                <a:rPr lang="en-US" altLang="zh-CN" b="1" dirty="0" smtClean="0">
                  <a:solidFill>
                    <a:srgbClr val="FF000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~100%</a:t>
              </a:r>
              <a:endParaRPr lang="zh-CN" altLang="en-US" sz="1600" b="1" dirty="0">
                <a:solidFill>
                  <a:srgbClr val="008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81000" y="2971800"/>
              <a:ext cx="40386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zh-CN" b="1" dirty="0" smtClean="0">
                  <a:solidFill>
                    <a:schemeClr val="accent6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-</a:t>
              </a:r>
              <a:r>
                <a:rPr lang="en-US" altLang="zh-CN" b="1" dirty="0" err="1" smtClean="0">
                  <a:solidFill>
                    <a:schemeClr val="accent6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EoS</a:t>
              </a:r>
              <a:r>
                <a:rPr lang="en-US" altLang="zh-CN" b="1" dirty="0" smtClean="0">
                  <a:solidFill>
                    <a:schemeClr val="accent6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:   </a:t>
              </a:r>
              <a:r>
                <a:rPr lang="en-US" altLang="zh-CN" b="1" dirty="0" smtClean="0">
                  <a:solidFill>
                    <a:srgbClr val="FF000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?%</a:t>
              </a:r>
              <a:endParaRPr lang="zh-CN" altLang="en-US" b="1" dirty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81000" y="3352800"/>
              <a:ext cx="71628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zh-CN" b="1" dirty="0" smtClean="0">
                  <a:solidFill>
                    <a:schemeClr val="accent6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-chemical composition of HRG : </a:t>
              </a:r>
              <a:r>
                <a:rPr lang="en-US" altLang="zh-CN" dirty="0" smtClean="0">
                  <a:solidFill>
                    <a:srgbClr val="FF000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 </a:t>
              </a:r>
              <a:r>
                <a:rPr lang="en-US" altLang="zh-CN" b="1" dirty="0" smtClean="0">
                  <a:solidFill>
                    <a:srgbClr val="FF000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?%</a:t>
              </a:r>
              <a:endParaRPr lang="zh-CN" altLang="en-US" b="1" dirty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81000" y="3733800"/>
              <a:ext cx="7620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zh-CN" b="1" dirty="0" smtClean="0">
                  <a:solidFill>
                    <a:schemeClr val="accent6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-viscosity of HRG : </a:t>
              </a:r>
              <a:r>
                <a:rPr lang="en-US" altLang="zh-CN" b="1" dirty="0" smtClean="0">
                  <a:solidFill>
                    <a:srgbClr val="FF000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 ?%</a:t>
              </a:r>
              <a:endParaRPr lang="zh-CN" altLang="en-US" b="1" dirty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81000" y="4114800"/>
              <a:ext cx="63246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zh-CN" b="1" dirty="0" smtClean="0">
                  <a:solidFill>
                    <a:schemeClr val="accent6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-bulk viscosity:  </a:t>
              </a:r>
              <a:r>
                <a:rPr lang="en-US" altLang="zh-CN" b="1" dirty="0" smtClean="0">
                  <a:solidFill>
                    <a:srgbClr val="FF000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?%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343400" y="2209800"/>
              <a:ext cx="2667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zh-CN" dirty="0" smtClean="0">
                  <a:solidFill>
                    <a:srgbClr val="FF0000"/>
                  </a:solidFill>
                  <a:ea typeface="Arial Unicode MS" pitchFamily="34" charset="-122"/>
                  <a:cs typeface="Arial Unicode MS" pitchFamily="34" charset="-122"/>
                </a:rPr>
                <a:t>(</a:t>
              </a:r>
              <a:r>
                <a:rPr lang="en-US" altLang="zh-CN" b="1" dirty="0" smtClean="0">
                  <a:solidFill>
                    <a:srgbClr val="FF0000"/>
                  </a:solidFill>
                  <a:ea typeface="Arial Unicode MS" pitchFamily="34" charset="-122"/>
                  <a:cs typeface="Arial Unicode MS" pitchFamily="34" charset="-122"/>
                </a:rPr>
                <a:t>uncertainties in         </a:t>
              </a:r>
              <a:r>
                <a:rPr lang="en-US" altLang="zh-CN" dirty="0" smtClean="0">
                  <a:solidFill>
                    <a:srgbClr val="FF0000"/>
                  </a:solidFill>
                  <a:ea typeface="Arial Unicode MS" pitchFamily="34" charset="-122"/>
                  <a:cs typeface="Arial Unicode MS" pitchFamily="34" charset="-122"/>
                </a:rPr>
                <a:t>)</a:t>
              </a:r>
              <a:endParaRPr lang="zh-CN" altLang="en-US" dirty="0">
                <a:solidFill>
                  <a:srgbClr val="FF0000"/>
                </a:solidFill>
                <a:ea typeface="Arial Unicode MS" pitchFamily="34" charset="-122"/>
                <a:cs typeface="Arial Unicode MS" pitchFamily="34" charset="-122"/>
              </a:endParaRPr>
            </a:p>
          </p:txBody>
        </p:sp>
      </p:grpSp>
      <p:pic>
        <p:nvPicPr>
          <p:cNvPr id="2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352800"/>
            <a:ext cx="4343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7"/>
          <p:cNvPicPr>
            <a:picLocks noChangeAspect="1" noChangeArrowheads="1"/>
          </p:cNvPicPr>
          <p:nvPr/>
        </p:nvPicPr>
        <p:blipFill>
          <a:blip r:embed="rId4" cstate="print"/>
          <a:srcRect t="5714"/>
          <a:stretch>
            <a:fillRect/>
          </a:stretch>
        </p:blipFill>
        <p:spPr bwMode="auto">
          <a:xfrm>
            <a:off x="4495800" y="3429000"/>
            <a:ext cx="4267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" name="TextBox 44"/>
          <p:cNvSpPr txBox="1"/>
          <p:nvPr/>
        </p:nvSpPr>
        <p:spPr>
          <a:xfrm>
            <a:off x="685800" y="3429000"/>
            <a:ext cx="1143000" cy="369332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 err="1" smtClean="0">
                <a:latin typeface="Arial" pitchFamily="34" charset="0"/>
                <a:cs typeface="Arial" pitchFamily="34" charset="0"/>
              </a:rPr>
              <a:t>Glauber</a:t>
            </a:r>
            <a:endParaRPr lang="zh-CN" alt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876800" y="3429000"/>
            <a:ext cx="762000" cy="369332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b="1" dirty="0" smtClean="0">
                <a:latin typeface="Arial" pitchFamily="34" charset="0"/>
                <a:cs typeface="Arial" pitchFamily="34" charset="0"/>
              </a:rPr>
              <a:t>CGC</a:t>
            </a:r>
            <a:endParaRPr lang="zh-CN" altLang="en-US" sz="1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66758" name="Object 6"/>
          <p:cNvGraphicFramePr>
            <a:graphicFrameLocks noChangeAspect="1"/>
          </p:cNvGraphicFramePr>
          <p:nvPr/>
        </p:nvGraphicFramePr>
        <p:xfrm>
          <a:off x="6019800" y="762000"/>
          <a:ext cx="508000" cy="381000"/>
        </p:xfrm>
        <a:graphic>
          <a:graphicData uri="http://schemas.openxmlformats.org/presentationml/2006/ole">
            <p:oleObj spid="_x0000_s1671170" name="Equation" r:id="rId7" imgW="291960" imgH="203040" progId="Equation.3">
              <p:embed/>
            </p:oleObj>
          </a:graphicData>
        </a:graphic>
      </p:graphicFrame>
      <p:sp>
        <p:nvSpPr>
          <p:cNvPr id="52" name="Rectangle 51"/>
          <p:cNvSpPr/>
          <p:nvPr/>
        </p:nvSpPr>
        <p:spPr>
          <a:xfrm>
            <a:off x="228600" y="731520"/>
            <a:ext cx="2590800" cy="461665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l"/>
            <a:r>
              <a:rPr lang="en-US" altLang="zh-CN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viscous hydro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743200" y="5257800"/>
            <a:ext cx="335280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 err="1" smtClean="0">
                <a:solidFill>
                  <a:srgbClr val="CC3399"/>
                </a:solidFill>
              </a:rPr>
              <a:t>Luzum</a:t>
            </a:r>
            <a:r>
              <a:rPr lang="en-US" sz="1600" b="1" dirty="0" smtClean="0">
                <a:solidFill>
                  <a:srgbClr val="CC3399"/>
                </a:solidFill>
              </a:rPr>
              <a:t> &amp; </a:t>
            </a:r>
            <a:r>
              <a:rPr lang="en-US" sz="1600" b="1" dirty="0" err="1" smtClean="0">
                <a:solidFill>
                  <a:srgbClr val="CC3399"/>
                </a:solidFill>
              </a:rPr>
              <a:t>Romatschke</a:t>
            </a:r>
            <a:r>
              <a:rPr lang="en-US" sz="1600" b="1" dirty="0" smtClean="0">
                <a:solidFill>
                  <a:srgbClr val="CC3399"/>
                </a:solidFill>
              </a:rPr>
              <a:t>, PRC 2008</a:t>
            </a:r>
            <a:r>
              <a:rPr lang="en-US" sz="1600" dirty="0" smtClean="0">
                <a:solidFill>
                  <a:srgbClr val="CC3399"/>
                </a:solidFill>
              </a:rPr>
              <a:t> </a:t>
            </a:r>
            <a:endParaRPr lang="zh-CN" altLang="en-US" sz="1600" dirty="0">
              <a:solidFill>
                <a:srgbClr val="CC3399"/>
              </a:solidFill>
            </a:endParaRP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49A7-93C0-4342-A9C9-23BF5F52A7C7}" type="slidenum">
              <a:rPr lang="en-US" altLang="zh-CN" sz="1800" b="1" smtClean="0">
                <a:solidFill>
                  <a:srgbClr val="FF0000"/>
                </a:solidFill>
              </a:rPr>
              <a:pPr/>
              <a:t>30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 bwMode="auto">
          <a:xfrm>
            <a:off x="0" y="685800"/>
            <a:ext cx="9144000" cy="2438400"/>
          </a:xfrm>
          <a:prstGeom prst="rect">
            <a:avLst/>
          </a:prstGeom>
          <a:solidFill>
            <a:schemeClr val="accent3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cxnSp>
        <p:nvCxnSpPr>
          <p:cNvPr id="32" name="Curved Connector 31"/>
          <p:cNvCxnSpPr/>
          <p:nvPr/>
        </p:nvCxnSpPr>
        <p:spPr bwMode="auto">
          <a:xfrm flipV="1">
            <a:off x="2971800" y="6019800"/>
            <a:ext cx="1295400" cy="228600"/>
          </a:xfrm>
          <a:prstGeom prst="curvedConnector3">
            <a:avLst>
              <a:gd name="adj1" fmla="val 33099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Curved Connector 36"/>
          <p:cNvCxnSpPr/>
          <p:nvPr/>
        </p:nvCxnSpPr>
        <p:spPr bwMode="auto">
          <a:xfrm flipV="1">
            <a:off x="4343400" y="6324600"/>
            <a:ext cx="990600" cy="152400"/>
          </a:xfrm>
          <a:prstGeom prst="curvedConnector3">
            <a:avLst>
              <a:gd name="adj1" fmla="val 33099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Rectangle 2"/>
          <p:cNvSpPr txBox="1">
            <a:spLocks noChangeArrowheads="1"/>
          </p:cNvSpPr>
          <p:nvPr/>
        </p:nvSpPr>
        <p:spPr>
          <a:xfrm>
            <a:off x="0" y="0"/>
            <a:ext cx="9177338" cy="719138"/>
          </a:xfrm>
          <a:prstGeom prst="rect">
            <a:avLst/>
          </a:prstGeom>
          <a:solidFill>
            <a:srgbClr val="A4BBFA"/>
          </a:solidFill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Viscous hydro  &amp;  QGP viscosity  </a:t>
            </a:r>
            <a:r>
              <a:rPr lang="en-US" altLang="zh-CN" sz="2800" b="1" kern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(2008)</a:t>
            </a:r>
            <a:r>
              <a:rPr kumimoji="1" lang="en-US" altLang="zh-CN" sz="2800" b="1" i="0" u="none" strike="noStrike" kern="0" cap="none" spc="0" normalizeH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endParaRPr kumimoji="1" lang="en-US" altLang="zh-CN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" name="Group 35"/>
          <p:cNvGrpSpPr/>
          <p:nvPr/>
        </p:nvGrpSpPr>
        <p:grpSpPr>
          <a:xfrm>
            <a:off x="152400" y="762000"/>
            <a:ext cx="8763000" cy="2305110"/>
            <a:chOff x="381000" y="2209800"/>
            <a:chExt cx="8763000" cy="2305110"/>
          </a:xfrm>
        </p:grpSpPr>
        <p:sp>
          <p:nvSpPr>
            <p:cNvPr id="23" name="TextBox 22"/>
            <p:cNvSpPr txBox="1"/>
            <p:nvPr/>
          </p:nvSpPr>
          <p:spPr>
            <a:xfrm>
              <a:off x="381000" y="2590800"/>
              <a:ext cx="8763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b="1" dirty="0" smtClean="0">
                  <a:solidFill>
                    <a:schemeClr val="accent6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-initial conditions: </a:t>
              </a:r>
              <a:r>
                <a:rPr lang="en-US" altLang="zh-CN" dirty="0" smtClean="0">
                  <a:ea typeface="Arial Unicode MS" pitchFamily="34" charset="-122"/>
                  <a:cs typeface="Arial Unicode MS" pitchFamily="34" charset="-122"/>
                </a:rPr>
                <a:t> CGC vs. </a:t>
              </a:r>
              <a:r>
                <a:rPr lang="en-US" altLang="zh-CN" dirty="0" err="1" smtClean="0">
                  <a:ea typeface="Arial Unicode MS" pitchFamily="34" charset="-122"/>
                  <a:cs typeface="Arial Unicode MS" pitchFamily="34" charset="-122"/>
                </a:rPr>
                <a:t>Glauber</a:t>
              </a:r>
              <a:r>
                <a:rPr lang="en-US" altLang="zh-CN" b="1" dirty="0" smtClean="0">
                  <a:solidFill>
                    <a:schemeClr val="accent6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 </a:t>
              </a:r>
              <a:r>
                <a:rPr lang="en-US" altLang="zh-CN" b="1" dirty="0" smtClean="0">
                  <a:solidFill>
                    <a:srgbClr val="FF000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~100%</a:t>
              </a:r>
              <a:endParaRPr lang="zh-CN" altLang="en-US" sz="1600" b="1" dirty="0">
                <a:solidFill>
                  <a:srgbClr val="008000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81000" y="2971800"/>
              <a:ext cx="40386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zh-CN" b="1" dirty="0" smtClean="0">
                  <a:solidFill>
                    <a:schemeClr val="accent6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-</a:t>
              </a:r>
              <a:r>
                <a:rPr lang="en-US" altLang="zh-CN" b="1" dirty="0" err="1" smtClean="0">
                  <a:solidFill>
                    <a:schemeClr val="accent6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EoS</a:t>
              </a:r>
              <a:r>
                <a:rPr lang="en-US" altLang="zh-CN" b="1" dirty="0" smtClean="0">
                  <a:solidFill>
                    <a:schemeClr val="accent6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:  </a:t>
              </a:r>
              <a:r>
                <a:rPr lang="en-US" altLang="zh-CN" sz="1800" dirty="0" smtClean="0">
                  <a:latin typeface="+mj-lt"/>
                  <a:ea typeface="Arial Unicode MS" pitchFamily="34" charset="-122"/>
                  <a:cs typeface="Arial Unicode MS" pitchFamily="34" charset="-122"/>
                </a:rPr>
                <a:t>EOS Q,  vs. EOS L </a:t>
              </a:r>
              <a:r>
                <a:rPr lang="en-US" altLang="zh-CN" sz="1800" dirty="0" smtClean="0">
                  <a:solidFill>
                    <a:srgbClr val="FF000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~</a:t>
              </a:r>
              <a:r>
                <a:rPr lang="en-US" altLang="zh-CN" b="1" dirty="0" smtClean="0">
                  <a:solidFill>
                    <a:srgbClr val="FF000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25%</a:t>
              </a:r>
              <a:endParaRPr lang="zh-CN" altLang="en-US" b="1" dirty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81000" y="3352800"/>
              <a:ext cx="71628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zh-CN" b="1" dirty="0" smtClean="0">
                  <a:solidFill>
                    <a:schemeClr val="accent6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-chemical composition of HRG : </a:t>
              </a:r>
              <a:r>
                <a:rPr lang="en-US" altLang="zh-CN" dirty="0" smtClean="0">
                  <a:ea typeface="Arial Unicode MS" pitchFamily="34" charset="-122"/>
                  <a:cs typeface="Arial Unicode MS" pitchFamily="34" charset="-122"/>
                </a:rPr>
                <a:t>(PCE vs. CE) </a:t>
              </a:r>
              <a:r>
                <a:rPr lang="en-US" altLang="zh-CN" dirty="0" smtClean="0">
                  <a:solidFill>
                    <a:srgbClr val="FF000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~</a:t>
              </a:r>
              <a:r>
                <a:rPr lang="en-US" altLang="zh-CN" b="1" dirty="0" smtClean="0">
                  <a:solidFill>
                    <a:srgbClr val="FF000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100%</a:t>
              </a:r>
              <a:endParaRPr lang="zh-CN" altLang="en-US" b="1" dirty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81000" y="3733800"/>
              <a:ext cx="7620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zh-CN" b="1" dirty="0" smtClean="0">
                  <a:solidFill>
                    <a:schemeClr val="accent6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-viscosity of HRG </a:t>
              </a:r>
              <a:r>
                <a:rPr lang="en-US" altLang="zh-CN" dirty="0" smtClean="0">
                  <a:ea typeface="Arial Unicode MS" pitchFamily="34" charset="-122"/>
                  <a:cs typeface="Arial Unicode MS" pitchFamily="34" charset="-122"/>
                </a:rPr>
                <a:t>(or </a:t>
              </a:r>
              <a:r>
                <a:rPr lang="en-US" altLang="zh-CN" dirty="0" err="1" smtClean="0">
                  <a:ea typeface="Arial Unicode MS" pitchFamily="34" charset="-122"/>
                  <a:cs typeface="Arial Unicode MS" pitchFamily="34" charset="-122"/>
                </a:rPr>
                <a:t>equil</a:t>
              </a:r>
              <a:r>
                <a:rPr lang="en-US" altLang="zh-CN" dirty="0" smtClean="0">
                  <a:ea typeface="Arial Unicode MS" pitchFamily="34" charset="-122"/>
                  <a:cs typeface="Arial Unicode MS" pitchFamily="34" charset="-122"/>
                </a:rPr>
                <a:t>. </a:t>
              </a:r>
              <a:r>
                <a:rPr lang="en-US" altLang="zh-CN" dirty="0" smtClean="0">
                  <a:latin typeface="+mj-lt"/>
                  <a:ea typeface="Arial Unicode MS" pitchFamily="34" charset="-122"/>
                  <a:cs typeface="Arial Unicode MS" pitchFamily="34" charset="-122"/>
                </a:rPr>
                <a:t>HRG vs. non-</a:t>
              </a:r>
              <a:r>
                <a:rPr lang="en-US" altLang="zh-CN" dirty="0" err="1" smtClean="0">
                  <a:latin typeface="+mj-lt"/>
                  <a:ea typeface="Arial Unicode MS" pitchFamily="34" charset="-122"/>
                  <a:cs typeface="Arial Unicode MS" pitchFamily="34" charset="-122"/>
                </a:rPr>
                <a:t>equil</a:t>
              </a:r>
              <a:r>
                <a:rPr lang="en-US" altLang="zh-CN" dirty="0" smtClean="0">
                  <a:latin typeface="+mj-lt"/>
                  <a:ea typeface="Arial Unicode MS" pitchFamily="34" charset="-122"/>
                  <a:cs typeface="Arial Unicode MS" pitchFamily="34" charset="-122"/>
                </a:rPr>
                <a:t>. </a:t>
              </a:r>
              <a:r>
                <a:rPr lang="en-US" altLang="zh-CN" b="1" dirty="0" smtClean="0">
                  <a:latin typeface="+mj-lt"/>
                  <a:ea typeface="Arial Unicode MS" pitchFamily="34" charset="-122"/>
                  <a:cs typeface="Arial Unicode MS" pitchFamily="34" charset="-122"/>
                </a:rPr>
                <a:t> </a:t>
              </a:r>
              <a:r>
                <a:rPr lang="en-US" altLang="zh-CN" dirty="0" smtClean="0">
                  <a:latin typeface="+mj-lt"/>
                  <a:ea typeface="Arial Unicode MS" pitchFamily="34" charset="-122"/>
                  <a:cs typeface="Arial Unicode MS" pitchFamily="34" charset="-122"/>
                </a:rPr>
                <a:t>HRG)</a:t>
              </a:r>
              <a:r>
                <a:rPr lang="en-US" altLang="zh-CN" b="1" dirty="0" smtClean="0">
                  <a:latin typeface="+mj-lt"/>
                  <a:ea typeface="Arial Unicode MS" pitchFamily="34" charset="-122"/>
                  <a:cs typeface="Arial Unicode MS" pitchFamily="34" charset="-122"/>
                </a:rPr>
                <a:t> </a:t>
              </a:r>
              <a:r>
                <a:rPr lang="en-US" altLang="zh-CN" b="1" dirty="0" smtClean="0">
                  <a:solidFill>
                    <a:schemeClr val="accent6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: </a:t>
              </a:r>
              <a:r>
                <a:rPr lang="en-US" altLang="zh-CN" dirty="0" smtClean="0">
                  <a:solidFill>
                    <a:srgbClr val="FF000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~</a:t>
              </a:r>
              <a:r>
                <a:rPr lang="en-US" altLang="zh-CN" b="1" dirty="0" smtClean="0">
                  <a:solidFill>
                    <a:srgbClr val="FF000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100-150%</a:t>
              </a:r>
              <a:endParaRPr lang="zh-CN" altLang="en-US" b="1" dirty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81000" y="4114800"/>
              <a:ext cx="63246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zh-CN" b="1" dirty="0" smtClean="0">
                  <a:solidFill>
                    <a:schemeClr val="accent6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-bulk viscosity:  </a:t>
              </a:r>
              <a:r>
                <a:rPr lang="en-US" altLang="zh-CN" b="1" dirty="0" smtClean="0">
                  <a:solidFill>
                    <a:srgbClr val="FF000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?%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343400" y="2209800"/>
              <a:ext cx="2667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zh-CN" dirty="0" smtClean="0">
                  <a:solidFill>
                    <a:srgbClr val="FF0000"/>
                  </a:solidFill>
                  <a:ea typeface="Arial Unicode MS" pitchFamily="34" charset="-122"/>
                  <a:cs typeface="Arial Unicode MS" pitchFamily="34" charset="-122"/>
                </a:rPr>
                <a:t>(</a:t>
              </a:r>
              <a:r>
                <a:rPr lang="en-US" altLang="zh-CN" b="1" dirty="0" smtClean="0">
                  <a:solidFill>
                    <a:srgbClr val="FF0000"/>
                  </a:solidFill>
                  <a:ea typeface="Arial Unicode MS" pitchFamily="34" charset="-122"/>
                  <a:cs typeface="Arial Unicode MS" pitchFamily="34" charset="-122"/>
                </a:rPr>
                <a:t>uncertainties in         </a:t>
              </a:r>
              <a:r>
                <a:rPr lang="en-US" altLang="zh-CN" dirty="0" smtClean="0">
                  <a:solidFill>
                    <a:srgbClr val="FF0000"/>
                  </a:solidFill>
                  <a:ea typeface="Arial Unicode MS" pitchFamily="34" charset="-122"/>
                  <a:cs typeface="Arial Unicode MS" pitchFamily="34" charset="-122"/>
                </a:rPr>
                <a:t>)</a:t>
              </a:r>
              <a:endParaRPr lang="zh-CN" altLang="en-US" dirty="0">
                <a:solidFill>
                  <a:srgbClr val="FF0000"/>
                </a:solidFill>
                <a:ea typeface="Arial Unicode MS" pitchFamily="34" charset="-122"/>
                <a:cs typeface="Arial Unicode MS" pitchFamily="34" charset="-122"/>
              </a:endParaRPr>
            </a:p>
          </p:txBody>
        </p:sp>
      </p:grpSp>
      <p:pic>
        <p:nvPicPr>
          <p:cNvPr id="2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352800"/>
            <a:ext cx="4343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7"/>
          <p:cNvPicPr>
            <a:picLocks noChangeAspect="1" noChangeArrowheads="1"/>
          </p:cNvPicPr>
          <p:nvPr/>
        </p:nvPicPr>
        <p:blipFill>
          <a:blip r:embed="rId4" cstate="print"/>
          <a:srcRect t="5714"/>
          <a:stretch>
            <a:fillRect/>
          </a:stretch>
        </p:blipFill>
        <p:spPr bwMode="auto">
          <a:xfrm>
            <a:off x="4495800" y="3429000"/>
            <a:ext cx="4267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866757" name="Object 5"/>
          <p:cNvGraphicFramePr>
            <a:graphicFrameLocks noChangeAspect="1"/>
          </p:cNvGraphicFramePr>
          <p:nvPr/>
        </p:nvGraphicFramePr>
        <p:xfrm>
          <a:off x="3810000" y="6096000"/>
          <a:ext cx="2136775" cy="442913"/>
        </p:xfrm>
        <a:graphic>
          <a:graphicData uri="http://schemas.openxmlformats.org/presentationml/2006/ole">
            <p:oleObj spid="_x0000_s1672194" name="Equation" r:id="rId5" imgW="1079280" imgH="203040" progId="Equation.3">
              <p:embed/>
            </p:oleObj>
          </a:graphicData>
        </a:graphic>
      </p:graphicFrame>
      <p:sp>
        <p:nvSpPr>
          <p:cNvPr id="45" name="TextBox 44"/>
          <p:cNvSpPr txBox="1"/>
          <p:nvPr/>
        </p:nvSpPr>
        <p:spPr>
          <a:xfrm>
            <a:off x="685800" y="3429000"/>
            <a:ext cx="1143000" cy="369332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 err="1" smtClean="0">
                <a:latin typeface="Arial" pitchFamily="34" charset="0"/>
                <a:cs typeface="Arial" pitchFamily="34" charset="0"/>
              </a:rPr>
              <a:t>Glauber</a:t>
            </a:r>
            <a:endParaRPr lang="zh-CN" alt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876800" y="3429000"/>
            <a:ext cx="762000" cy="369332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b="1" dirty="0" smtClean="0">
                <a:latin typeface="Arial" pitchFamily="34" charset="0"/>
                <a:cs typeface="Arial" pitchFamily="34" charset="0"/>
              </a:rPr>
              <a:t>CGC</a:t>
            </a:r>
            <a:endParaRPr lang="zh-CN" altLang="en-US" sz="1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66758" name="Object 6"/>
          <p:cNvGraphicFramePr>
            <a:graphicFrameLocks noChangeAspect="1"/>
          </p:cNvGraphicFramePr>
          <p:nvPr/>
        </p:nvGraphicFramePr>
        <p:xfrm>
          <a:off x="6019800" y="762000"/>
          <a:ext cx="508000" cy="381000"/>
        </p:xfrm>
        <a:graphic>
          <a:graphicData uri="http://schemas.openxmlformats.org/presentationml/2006/ole">
            <p:oleObj spid="_x0000_s1672195" name="Equation" r:id="rId8" imgW="291960" imgH="203040" progId="Equation.3">
              <p:embed/>
            </p:oleObj>
          </a:graphicData>
        </a:graphic>
      </p:graphicFrame>
      <p:sp>
        <p:nvSpPr>
          <p:cNvPr id="52" name="Rectangle 51"/>
          <p:cNvSpPr/>
          <p:nvPr/>
        </p:nvSpPr>
        <p:spPr>
          <a:xfrm>
            <a:off x="228600" y="731520"/>
            <a:ext cx="2590800" cy="461665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l"/>
            <a:r>
              <a:rPr lang="en-US" altLang="zh-CN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viscous hydro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743200" y="5257800"/>
            <a:ext cx="335280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 err="1" smtClean="0">
                <a:solidFill>
                  <a:srgbClr val="CC3399"/>
                </a:solidFill>
              </a:rPr>
              <a:t>Luzum</a:t>
            </a:r>
            <a:r>
              <a:rPr lang="en-US" sz="1600" b="1" dirty="0" smtClean="0">
                <a:solidFill>
                  <a:srgbClr val="CC3399"/>
                </a:solidFill>
              </a:rPr>
              <a:t> &amp; </a:t>
            </a:r>
            <a:r>
              <a:rPr lang="en-US" sz="1600" b="1" dirty="0" err="1" smtClean="0">
                <a:solidFill>
                  <a:srgbClr val="CC3399"/>
                </a:solidFill>
              </a:rPr>
              <a:t>Romatschke</a:t>
            </a:r>
            <a:r>
              <a:rPr lang="en-US" sz="1600" b="1" dirty="0" smtClean="0">
                <a:solidFill>
                  <a:srgbClr val="CC3399"/>
                </a:solidFill>
              </a:rPr>
              <a:t>, PRC 2008</a:t>
            </a:r>
            <a:r>
              <a:rPr lang="en-US" sz="1600" dirty="0" smtClean="0">
                <a:solidFill>
                  <a:srgbClr val="CC3399"/>
                </a:solidFill>
              </a:rPr>
              <a:t> </a:t>
            </a:r>
            <a:endParaRPr lang="zh-CN" altLang="en-US" sz="1600" dirty="0">
              <a:solidFill>
                <a:srgbClr val="CC3399"/>
              </a:solidFill>
            </a:endParaRP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49A7-93C0-4342-A9C9-23BF5F52A7C7}" type="slidenum">
              <a:rPr lang="en-US" altLang="zh-CN" sz="1800" b="1" smtClean="0">
                <a:solidFill>
                  <a:srgbClr val="FF0000"/>
                </a:solidFill>
              </a:rPr>
              <a:pPr/>
              <a:t>31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 bwMode="auto">
          <a:xfrm>
            <a:off x="5791200" y="685800"/>
            <a:ext cx="3352800" cy="2438400"/>
          </a:xfrm>
          <a:prstGeom prst="rect">
            <a:avLst/>
          </a:prstGeom>
          <a:solidFill>
            <a:schemeClr val="accent3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dirty="0" smtClean="0">
              <a:ln>
                <a:noFill/>
              </a:ln>
              <a:solidFill>
                <a:srgbClr val="FFE5F9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0" y="685800"/>
            <a:ext cx="5791200" cy="2438400"/>
          </a:xfrm>
          <a:prstGeom prst="rect">
            <a:avLst/>
          </a:prstGeom>
          <a:solidFill>
            <a:schemeClr val="accent3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cxnSp>
        <p:nvCxnSpPr>
          <p:cNvPr id="32" name="Curved Connector 31"/>
          <p:cNvCxnSpPr/>
          <p:nvPr/>
        </p:nvCxnSpPr>
        <p:spPr bwMode="auto">
          <a:xfrm flipV="1">
            <a:off x="2971800" y="6019800"/>
            <a:ext cx="1295400" cy="228600"/>
          </a:xfrm>
          <a:prstGeom prst="curvedConnector3">
            <a:avLst>
              <a:gd name="adj1" fmla="val 33099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Curved Connector 36"/>
          <p:cNvCxnSpPr/>
          <p:nvPr/>
        </p:nvCxnSpPr>
        <p:spPr bwMode="auto">
          <a:xfrm flipV="1">
            <a:off x="4343400" y="6324600"/>
            <a:ext cx="990600" cy="152400"/>
          </a:xfrm>
          <a:prstGeom prst="curvedConnector3">
            <a:avLst>
              <a:gd name="adj1" fmla="val 33099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" name="Group 45"/>
          <p:cNvGrpSpPr/>
          <p:nvPr/>
        </p:nvGrpSpPr>
        <p:grpSpPr>
          <a:xfrm>
            <a:off x="152400" y="1143000"/>
            <a:ext cx="7620000" cy="1924110"/>
            <a:chOff x="304800" y="3581400"/>
            <a:chExt cx="7620000" cy="1924110"/>
          </a:xfrm>
        </p:grpSpPr>
        <p:grpSp>
          <p:nvGrpSpPr>
            <p:cNvPr id="3" name="Group 35"/>
            <p:cNvGrpSpPr/>
            <p:nvPr/>
          </p:nvGrpSpPr>
          <p:grpSpPr>
            <a:xfrm>
              <a:off x="304800" y="3581400"/>
              <a:ext cx="7620000" cy="1924110"/>
              <a:chOff x="381000" y="2590800"/>
              <a:chExt cx="7620000" cy="1924110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381000" y="2590800"/>
                <a:ext cx="23622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b="1" dirty="0" smtClean="0"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-initial conditions</a:t>
                </a:r>
                <a:endParaRPr lang="zh-CN" altLang="en-US" sz="1600" b="1" dirty="0">
                  <a:latin typeface="Arial" pitchFamily="34" charset="0"/>
                  <a:ea typeface="Arial Unicode MS" pitchFamily="34" charset="-122"/>
                  <a:cs typeface="Arial" pitchFamily="34" charset="0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81000" y="2971800"/>
                <a:ext cx="579120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zh-CN" b="1" dirty="0" smtClean="0">
                    <a:solidFill>
                      <a:schemeClr val="accent6"/>
                    </a:solidFill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-</a:t>
                </a:r>
                <a:r>
                  <a:rPr lang="en-US" altLang="zh-CN" b="1" dirty="0" err="1" smtClean="0">
                    <a:solidFill>
                      <a:schemeClr val="accent6"/>
                    </a:solidFill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EoS</a:t>
                </a:r>
                <a:r>
                  <a:rPr lang="en-US" altLang="zh-CN" b="1" dirty="0" smtClean="0">
                    <a:solidFill>
                      <a:schemeClr val="accent6"/>
                    </a:solidFill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:  </a:t>
                </a:r>
                <a:r>
                  <a:rPr lang="en-US" altLang="zh-CN" sz="1800" dirty="0" smtClean="0">
                    <a:latin typeface="+mj-lt"/>
                    <a:ea typeface="Arial Unicode MS" pitchFamily="34" charset="-122"/>
                    <a:cs typeface="Arial Unicode MS" pitchFamily="34" charset="-122"/>
                  </a:rPr>
                  <a:t>s95p-PCE               </a:t>
                </a:r>
                <a:r>
                  <a:rPr lang="en-US" altLang="zh-CN" sz="1400" dirty="0" smtClean="0">
                    <a:solidFill>
                      <a:srgbClr val="D60093"/>
                    </a:solidFill>
                    <a:latin typeface="+mj-lt"/>
                    <a:ea typeface="Arial Unicode MS" pitchFamily="34" charset="-122"/>
                    <a:cs typeface="Arial Unicode MS" pitchFamily="34" charset="-122"/>
                  </a:rPr>
                  <a:t>(</a:t>
                </a:r>
                <a:r>
                  <a:rPr lang="en-US" altLang="zh-CN" sz="1400" dirty="0" err="1" smtClean="0">
                    <a:solidFill>
                      <a:srgbClr val="D60093"/>
                    </a:solidFill>
                    <a:latin typeface="+mj-lt"/>
                    <a:ea typeface="Arial Unicode MS" pitchFamily="34" charset="-122"/>
                    <a:cs typeface="Arial Unicode MS" pitchFamily="34" charset="-122"/>
                  </a:rPr>
                  <a:t>Huovinen</a:t>
                </a:r>
                <a:r>
                  <a:rPr lang="en-US" altLang="zh-CN" sz="1400" dirty="0" smtClean="0">
                    <a:solidFill>
                      <a:srgbClr val="D60093"/>
                    </a:solidFill>
                    <a:latin typeface="+mj-lt"/>
                    <a:ea typeface="Arial Unicode MS" pitchFamily="34" charset="-122"/>
                    <a:cs typeface="Arial Unicode MS" pitchFamily="34" charset="-122"/>
                  </a:rPr>
                  <a:t> &amp; </a:t>
                </a:r>
                <a:r>
                  <a:rPr lang="en-US" altLang="zh-CN" sz="1400" dirty="0" err="1" smtClean="0">
                    <a:solidFill>
                      <a:srgbClr val="D60093"/>
                    </a:solidFill>
                    <a:latin typeface="+mj-lt"/>
                    <a:ea typeface="Arial Unicode MS" pitchFamily="34" charset="-122"/>
                    <a:cs typeface="Arial Unicode MS" pitchFamily="34" charset="-122"/>
                  </a:rPr>
                  <a:t>Petreczky</a:t>
                </a:r>
                <a:r>
                  <a:rPr lang="en-US" altLang="zh-CN" sz="1400" dirty="0" smtClean="0">
                    <a:solidFill>
                      <a:srgbClr val="D60093"/>
                    </a:solidFill>
                    <a:latin typeface="+mj-lt"/>
                    <a:ea typeface="Arial Unicode MS" pitchFamily="34" charset="-122"/>
                    <a:cs typeface="Arial Unicode MS" pitchFamily="34" charset="-122"/>
                  </a:rPr>
                  <a:t>  10)</a:t>
                </a:r>
                <a:endParaRPr lang="zh-CN" altLang="en-US" sz="1400" b="1" dirty="0">
                  <a:solidFill>
                    <a:srgbClr val="D60093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81000" y="3352800"/>
                <a:ext cx="716280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zh-CN" b="1" dirty="0" smtClean="0">
                    <a:solidFill>
                      <a:schemeClr val="accent6"/>
                    </a:solidFill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-chemical composition of HRG</a:t>
                </a:r>
                <a:endParaRPr lang="zh-CN" altLang="en-US" b="1" dirty="0">
                  <a:solidFill>
                    <a:srgbClr val="FF000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81000" y="3733800"/>
                <a:ext cx="762000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zh-CN" b="1" dirty="0" smtClean="0">
                    <a:solidFill>
                      <a:schemeClr val="accent6"/>
                    </a:solidFill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-dissipative effects of HRG</a:t>
                </a:r>
                <a:endParaRPr lang="zh-CN" altLang="en-US" b="1" dirty="0">
                  <a:solidFill>
                    <a:srgbClr val="FF000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381000" y="4114800"/>
                <a:ext cx="586740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zh-CN" b="1" dirty="0" smtClean="0">
                    <a:solidFill>
                      <a:schemeClr val="accent6"/>
                    </a:solidFill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-bulk viscosity:  </a:t>
                </a:r>
                <a:r>
                  <a:rPr lang="en-US" altLang="zh-CN" b="1" dirty="0" smtClean="0">
                    <a:solidFill>
                      <a:srgbClr val="FF0000"/>
                    </a:solidFill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&lt;20%          </a:t>
                </a:r>
                <a:r>
                  <a:rPr lang="en-US" altLang="zh-CN" sz="1400" dirty="0" smtClean="0">
                    <a:solidFill>
                      <a:srgbClr val="D60093"/>
                    </a:solidFill>
                    <a:latin typeface="+mj-lt"/>
                    <a:ea typeface="Arial Unicode MS" pitchFamily="34" charset="-122"/>
                    <a:cs typeface="Arial Unicode MS" pitchFamily="34" charset="-122"/>
                  </a:rPr>
                  <a:t>Song &amp; Heinz, PRC 09 </a:t>
                </a:r>
                <a:endParaRPr lang="zh-CN" altLang="en-US" sz="1400" dirty="0">
                  <a:solidFill>
                    <a:srgbClr val="D60093"/>
                  </a:solidFill>
                </a:endParaRPr>
              </a:p>
            </p:txBody>
          </p:sp>
        </p:grpSp>
        <p:sp>
          <p:nvSpPr>
            <p:cNvPr id="36" name="Freeform 35"/>
            <p:cNvSpPr/>
            <p:nvPr/>
          </p:nvSpPr>
          <p:spPr bwMode="auto">
            <a:xfrm>
              <a:off x="2514600" y="4038600"/>
              <a:ext cx="345583" cy="258651"/>
            </a:xfrm>
            <a:custGeom>
              <a:avLst/>
              <a:gdLst>
                <a:gd name="connsiteX0" fmla="*/ 0 w 781318"/>
                <a:gd name="connsiteY0" fmla="*/ 261870 h 613893"/>
                <a:gd name="connsiteX1" fmla="*/ 154546 w 781318"/>
                <a:gd name="connsiteY1" fmla="*/ 583842 h 613893"/>
                <a:gd name="connsiteX2" fmla="*/ 695459 w 781318"/>
                <a:gd name="connsiteY2" fmla="*/ 81566 h 613893"/>
                <a:gd name="connsiteX3" fmla="*/ 669701 w 781318"/>
                <a:gd name="connsiteY3" fmla="*/ 94445 h 613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1318" h="613893">
                  <a:moveTo>
                    <a:pt x="0" y="261870"/>
                  </a:moveTo>
                  <a:cubicBezTo>
                    <a:pt x="19318" y="437881"/>
                    <a:pt x="38636" y="613893"/>
                    <a:pt x="154546" y="583842"/>
                  </a:cubicBezTo>
                  <a:cubicBezTo>
                    <a:pt x="270456" y="553791"/>
                    <a:pt x="609600" y="163132"/>
                    <a:pt x="695459" y="81566"/>
                  </a:cubicBezTo>
                  <a:cubicBezTo>
                    <a:pt x="781318" y="0"/>
                    <a:pt x="725509" y="47222"/>
                    <a:pt x="669701" y="94445"/>
                  </a:cubicBezTo>
                </a:path>
              </a:pathLst>
            </a:custGeom>
            <a:noFill/>
            <a:ln w="571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4191000" y="4343400"/>
              <a:ext cx="345583" cy="258651"/>
            </a:xfrm>
            <a:custGeom>
              <a:avLst/>
              <a:gdLst>
                <a:gd name="connsiteX0" fmla="*/ 0 w 781318"/>
                <a:gd name="connsiteY0" fmla="*/ 261870 h 613893"/>
                <a:gd name="connsiteX1" fmla="*/ 154546 w 781318"/>
                <a:gd name="connsiteY1" fmla="*/ 583842 h 613893"/>
                <a:gd name="connsiteX2" fmla="*/ 695459 w 781318"/>
                <a:gd name="connsiteY2" fmla="*/ 81566 h 613893"/>
                <a:gd name="connsiteX3" fmla="*/ 669701 w 781318"/>
                <a:gd name="connsiteY3" fmla="*/ 94445 h 613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1318" h="613893">
                  <a:moveTo>
                    <a:pt x="0" y="261870"/>
                  </a:moveTo>
                  <a:cubicBezTo>
                    <a:pt x="19318" y="437881"/>
                    <a:pt x="38636" y="613893"/>
                    <a:pt x="154546" y="583842"/>
                  </a:cubicBezTo>
                  <a:cubicBezTo>
                    <a:pt x="270456" y="553791"/>
                    <a:pt x="609600" y="163132"/>
                    <a:pt x="695459" y="81566"/>
                  </a:cubicBezTo>
                  <a:cubicBezTo>
                    <a:pt x="781318" y="0"/>
                    <a:pt x="725509" y="47222"/>
                    <a:pt x="669701" y="94445"/>
                  </a:cubicBezTo>
                </a:path>
              </a:pathLst>
            </a:custGeom>
            <a:noFill/>
            <a:ln w="571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39" name="Freeform 38"/>
            <p:cNvSpPr/>
            <p:nvPr/>
          </p:nvSpPr>
          <p:spPr bwMode="auto">
            <a:xfrm>
              <a:off x="2971800" y="5105400"/>
              <a:ext cx="345583" cy="258651"/>
            </a:xfrm>
            <a:custGeom>
              <a:avLst/>
              <a:gdLst>
                <a:gd name="connsiteX0" fmla="*/ 0 w 781318"/>
                <a:gd name="connsiteY0" fmla="*/ 261870 h 613893"/>
                <a:gd name="connsiteX1" fmla="*/ 154546 w 781318"/>
                <a:gd name="connsiteY1" fmla="*/ 583842 h 613893"/>
                <a:gd name="connsiteX2" fmla="*/ 695459 w 781318"/>
                <a:gd name="connsiteY2" fmla="*/ 81566 h 613893"/>
                <a:gd name="connsiteX3" fmla="*/ 669701 w 781318"/>
                <a:gd name="connsiteY3" fmla="*/ 94445 h 613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1318" h="613893">
                  <a:moveTo>
                    <a:pt x="0" y="261870"/>
                  </a:moveTo>
                  <a:cubicBezTo>
                    <a:pt x="19318" y="437881"/>
                    <a:pt x="38636" y="613893"/>
                    <a:pt x="154546" y="583842"/>
                  </a:cubicBezTo>
                  <a:cubicBezTo>
                    <a:pt x="270456" y="553791"/>
                    <a:pt x="609600" y="163132"/>
                    <a:pt x="695459" y="81566"/>
                  </a:cubicBezTo>
                  <a:cubicBezTo>
                    <a:pt x="781318" y="0"/>
                    <a:pt x="725509" y="47222"/>
                    <a:pt x="669701" y="94445"/>
                  </a:cubicBezTo>
                </a:path>
              </a:pathLst>
            </a:custGeom>
            <a:noFill/>
            <a:ln w="571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3733800" y="4800600"/>
              <a:ext cx="345583" cy="258651"/>
            </a:xfrm>
            <a:custGeom>
              <a:avLst/>
              <a:gdLst>
                <a:gd name="connsiteX0" fmla="*/ 0 w 781318"/>
                <a:gd name="connsiteY0" fmla="*/ 261870 h 613893"/>
                <a:gd name="connsiteX1" fmla="*/ 154546 w 781318"/>
                <a:gd name="connsiteY1" fmla="*/ 583842 h 613893"/>
                <a:gd name="connsiteX2" fmla="*/ 695459 w 781318"/>
                <a:gd name="connsiteY2" fmla="*/ 81566 h 613893"/>
                <a:gd name="connsiteX3" fmla="*/ 669701 w 781318"/>
                <a:gd name="connsiteY3" fmla="*/ 94445 h 613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1318" h="613893">
                  <a:moveTo>
                    <a:pt x="0" y="261870"/>
                  </a:moveTo>
                  <a:cubicBezTo>
                    <a:pt x="19318" y="437881"/>
                    <a:pt x="38636" y="613893"/>
                    <a:pt x="154546" y="583842"/>
                  </a:cubicBezTo>
                  <a:cubicBezTo>
                    <a:pt x="270456" y="553791"/>
                    <a:pt x="609600" y="163132"/>
                    <a:pt x="695459" y="81566"/>
                  </a:cubicBezTo>
                  <a:cubicBezTo>
                    <a:pt x="781318" y="0"/>
                    <a:pt x="725509" y="47222"/>
                    <a:pt x="669701" y="94445"/>
                  </a:cubicBezTo>
                </a:path>
              </a:pathLst>
            </a:custGeom>
            <a:noFill/>
            <a:ln w="571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</p:grpSp>
      <p:sp>
        <p:nvSpPr>
          <p:cNvPr id="47" name="Rectangle 2"/>
          <p:cNvSpPr txBox="1">
            <a:spLocks noChangeArrowheads="1"/>
          </p:cNvSpPr>
          <p:nvPr/>
        </p:nvSpPr>
        <p:spPr>
          <a:xfrm>
            <a:off x="0" y="0"/>
            <a:ext cx="9177338" cy="719138"/>
          </a:xfrm>
          <a:prstGeom prst="rect">
            <a:avLst/>
          </a:prstGeom>
          <a:solidFill>
            <a:srgbClr val="A4BBFA"/>
          </a:solidFill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</a:t>
            </a:r>
            <a:r>
              <a:rPr lang="en-US" altLang="zh-CN" sz="28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viscous hydro + URQMD &amp; QGP viscosity  </a:t>
            </a:r>
            <a:r>
              <a:rPr lang="en-US" altLang="zh-CN" sz="2800" b="1" kern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(2010)</a:t>
            </a:r>
            <a:r>
              <a:rPr kumimoji="1" lang="en-US" altLang="zh-CN" sz="2800" b="1" i="0" u="none" strike="noStrike" kern="0" cap="none" spc="0" normalizeH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endParaRPr kumimoji="1" lang="en-US" altLang="zh-CN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28600" y="731520"/>
            <a:ext cx="4038600" cy="461665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l"/>
            <a:r>
              <a:rPr lang="en-US" altLang="zh-CN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viscous hydro + URQMD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6477000" y="5486400"/>
            <a:ext cx="18288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066800" y="4572000"/>
            <a:ext cx="7467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This field is experiencing fast development !</a:t>
            </a:r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49A7-93C0-4342-A9C9-23BF5F52A7C7}" type="slidenum">
              <a:rPr lang="en-US" altLang="zh-CN" sz="1800" b="1" smtClean="0">
                <a:solidFill>
                  <a:srgbClr val="FF0000"/>
                </a:solidFill>
              </a:rPr>
              <a:pPr/>
              <a:t>32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114800" y="2057400"/>
            <a:ext cx="16385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 smtClean="0">
                <a:solidFill>
                  <a:srgbClr val="D60093"/>
                </a:solidFill>
                <a:ea typeface="Arial Unicode MS" pitchFamily="34" charset="-122"/>
                <a:cs typeface="Arial Unicode MS" pitchFamily="34" charset="-122"/>
              </a:rPr>
              <a:t>Song, Bass, Heinz,  </a:t>
            </a:r>
          </a:p>
          <a:p>
            <a:pPr algn="l"/>
            <a:r>
              <a:rPr lang="en-US" altLang="zh-CN" sz="1400" dirty="0" smtClean="0">
                <a:solidFill>
                  <a:srgbClr val="D60093"/>
                </a:solidFill>
                <a:ea typeface="Arial Unicode MS" pitchFamily="34" charset="-122"/>
                <a:cs typeface="Arial Unicode MS" pitchFamily="34" charset="-122"/>
              </a:rPr>
              <a:t>PRC2011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 bwMode="auto">
          <a:xfrm>
            <a:off x="5791200" y="685800"/>
            <a:ext cx="3352800" cy="2438400"/>
          </a:xfrm>
          <a:prstGeom prst="rect">
            <a:avLst/>
          </a:prstGeom>
          <a:solidFill>
            <a:schemeClr val="accent3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dirty="0" smtClean="0">
              <a:ln>
                <a:noFill/>
              </a:ln>
              <a:solidFill>
                <a:srgbClr val="FFE5F9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0" y="685800"/>
            <a:ext cx="5791200" cy="2438400"/>
          </a:xfrm>
          <a:prstGeom prst="rect">
            <a:avLst/>
          </a:prstGeom>
          <a:solidFill>
            <a:schemeClr val="accent3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cxnSp>
        <p:nvCxnSpPr>
          <p:cNvPr id="32" name="Curved Connector 31"/>
          <p:cNvCxnSpPr/>
          <p:nvPr/>
        </p:nvCxnSpPr>
        <p:spPr bwMode="auto">
          <a:xfrm flipV="1">
            <a:off x="2971800" y="6019800"/>
            <a:ext cx="1295400" cy="228600"/>
          </a:xfrm>
          <a:prstGeom prst="curvedConnector3">
            <a:avLst>
              <a:gd name="adj1" fmla="val 33099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Curved Connector 36"/>
          <p:cNvCxnSpPr/>
          <p:nvPr/>
        </p:nvCxnSpPr>
        <p:spPr bwMode="auto">
          <a:xfrm flipV="1">
            <a:off x="4343400" y="6324600"/>
            <a:ext cx="990600" cy="152400"/>
          </a:xfrm>
          <a:prstGeom prst="curvedConnector3">
            <a:avLst>
              <a:gd name="adj1" fmla="val 33099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" name="Group 45"/>
          <p:cNvGrpSpPr/>
          <p:nvPr/>
        </p:nvGrpSpPr>
        <p:grpSpPr>
          <a:xfrm>
            <a:off x="152400" y="1143000"/>
            <a:ext cx="7620000" cy="1924110"/>
            <a:chOff x="304800" y="3581400"/>
            <a:chExt cx="7620000" cy="1924110"/>
          </a:xfrm>
        </p:grpSpPr>
        <p:grpSp>
          <p:nvGrpSpPr>
            <p:cNvPr id="3" name="Group 35"/>
            <p:cNvGrpSpPr/>
            <p:nvPr/>
          </p:nvGrpSpPr>
          <p:grpSpPr>
            <a:xfrm>
              <a:off x="304800" y="3581400"/>
              <a:ext cx="7620000" cy="1924110"/>
              <a:chOff x="381000" y="2590800"/>
              <a:chExt cx="7620000" cy="1924110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381000" y="2590800"/>
                <a:ext cx="23622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b="1" dirty="0" smtClean="0"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-initial conditions</a:t>
                </a:r>
                <a:endParaRPr lang="zh-CN" altLang="en-US" sz="1600" b="1" dirty="0">
                  <a:latin typeface="Arial" pitchFamily="34" charset="0"/>
                  <a:ea typeface="Arial Unicode MS" pitchFamily="34" charset="-122"/>
                  <a:cs typeface="Arial" pitchFamily="34" charset="0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81000" y="2971800"/>
                <a:ext cx="579120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zh-CN" b="1" dirty="0" smtClean="0">
                    <a:solidFill>
                      <a:schemeClr val="accent6"/>
                    </a:solidFill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-</a:t>
                </a:r>
                <a:r>
                  <a:rPr lang="en-US" altLang="zh-CN" b="1" dirty="0" err="1" smtClean="0">
                    <a:solidFill>
                      <a:schemeClr val="accent6"/>
                    </a:solidFill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EoS</a:t>
                </a:r>
                <a:r>
                  <a:rPr lang="en-US" altLang="zh-CN" b="1" dirty="0" smtClean="0">
                    <a:solidFill>
                      <a:schemeClr val="accent6"/>
                    </a:solidFill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:  </a:t>
                </a:r>
                <a:r>
                  <a:rPr lang="en-US" altLang="zh-CN" sz="1800" dirty="0" smtClean="0">
                    <a:latin typeface="+mj-lt"/>
                    <a:ea typeface="Arial Unicode MS" pitchFamily="34" charset="-122"/>
                    <a:cs typeface="Arial Unicode MS" pitchFamily="34" charset="-122"/>
                  </a:rPr>
                  <a:t>s95p-PCE               </a:t>
                </a:r>
                <a:r>
                  <a:rPr lang="en-US" altLang="zh-CN" sz="1400" dirty="0" smtClean="0">
                    <a:solidFill>
                      <a:srgbClr val="D60093"/>
                    </a:solidFill>
                    <a:latin typeface="+mj-lt"/>
                    <a:ea typeface="Arial Unicode MS" pitchFamily="34" charset="-122"/>
                    <a:cs typeface="Arial Unicode MS" pitchFamily="34" charset="-122"/>
                  </a:rPr>
                  <a:t>(</a:t>
                </a:r>
                <a:r>
                  <a:rPr lang="en-US" altLang="zh-CN" sz="1400" dirty="0" err="1" smtClean="0">
                    <a:solidFill>
                      <a:srgbClr val="D60093"/>
                    </a:solidFill>
                    <a:latin typeface="+mj-lt"/>
                    <a:ea typeface="Arial Unicode MS" pitchFamily="34" charset="-122"/>
                    <a:cs typeface="Arial Unicode MS" pitchFamily="34" charset="-122"/>
                  </a:rPr>
                  <a:t>Huovinen</a:t>
                </a:r>
                <a:r>
                  <a:rPr lang="en-US" altLang="zh-CN" sz="1400" dirty="0" smtClean="0">
                    <a:solidFill>
                      <a:srgbClr val="D60093"/>
                    </a:solidFill>
                    <a:latin typeface="+mj-lt"/>
                    <a:ea typeface="Arial Unicode MS" pitchFamily="34" charset="-122"/>
                    <a:cs typeface="Arial Unicode MS" pitchFamily="34" charset="-122"/>
                  </a:rPr>
                  <a:t> &amp; </a:t>
                </a:r>
                <a:r>
                  <a:rPr lang="en-US" altLang="zh-CN" sz="1400" dirty="0" err="1" smtClean="0">
                    <a:solidFill>
                      <a:srgbClr val="D60093"/>
                    </a:solidFill>
                    <a:latin typeface="+mj-lt"/>
                    <a:ea typeface="Arial Unicode MS" pitchFamily="34" charset="-122"/>
                    <a:cs typeface="Arial Unicode MS" pitchFamily="34" charset="-122"/>
                  </a:rPr>
                  <a:t>Petreczky</a:t>
                </a:r>
                <a:r>
                  <a:rPr lang="en-US" altLang="zh-CN" sz="1400" dirty="0" smtClean="0">
                    <a:solidFill>
                      <a:srgbClr val="D60093"/>
                    </a:solidFill>
                    <a:latin typeface="+mj-lt"/>
                    <a:ea typeface="Arial Unicode MS" pitchFamily="34" charset="-122"/>
                    <a:cs typeface="Arial Unicode MS" pitchFamily="34" charset="-122"/>
                  </a:rPr>
                  <a:t>  10)</a:t>
                </a:r>
                <a:endParaRPr lang="zh-CN" altLang="en-US" sz="1400" b="1" dirty="0">
                  <a:solidFill>
                    <a:srgbClr val="D60093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81000" y="3352800"/>
                <a:ext cx="716280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zh-CN" b="1" dirty="0" smtClean="0">
                    <a:solidFill>
                      <a:schemeClr val="accent6"/>
                    </a:solidFill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-chemical composition of HRG</a:t>
                </a:r>
                <a:endParaRPr lang="zh-CN" altLang="en-US" b="1" dirty="0">
                  <a:solidFill>
                    <a:srgbClr val="FF000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81000" y="3733800"/>
                <a:ext cx="762000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zh-CN" b="1" dirty="0" smtClean="0">
                    <a:solidFill>
                      <a:schemeClr val="accent6"/>
                    </a:solidFill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-dissipative effects of HRG</a:t>
                </a:r>
                <a:endParaRPr lang="zh-CN" altLang="en-US" b="1" dirty="0">
                  <a:solidFill>
                    <a:srgbClr val="FF000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381000" y="4114800"/>
                <a:ext cx="586740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zh-CN" b="1" dirty="0" smtClean="0">
                    <a:solidFill>
                      <a:schemeClr val="accent6"/>
                    </a:solidFill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-bulk viscosity:  </a:t>
                </a:r>
                <a:r>
                  <a:rPr lang="en-US" altLang="zh-CN" b="1" dirty="0" smtClean="0">
                    <a:solidFill>
                      <a:srgbClr val="FF0000"/>
                    </a:solidFill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&lt;20%          </a:t>
                </a:r>
                <a:r>
                  <a:rPr lang="en-US" altLang="zh-CN" sz="1400" dirty="0" smtClean="0">
                    <a:solidFill>
                      <a:srgbClr val="D60093"/>
                    </a:solidFill>
                    <a:latin typeface="+mj-lt"/>
                    <a:ea typeface="Arial Unicode MS" pitchFamily="34" charset="-122"/>
                    <a:cs typeface="Arial Unicode MS" pitchFamily="34" charset="-122"/>
                  </a:rPr>
                  <a:t>Song &amp; Heinz, PRC 09 </a:t>
                </a:r>
                <a:endParaRPr lang="zh-CN" altLang="en-US" sz="1400" dirty="0">
                  <a:solidFill>
                    <a:srgbClr val="D60093"/>
                  </a:solidFill>
                </a:endParaRPr>
              </a:p>
            </p:txBody>
          </p:sp>
        </p:grpSp>
        <p:sp>
          <p:nvSpPr>
            <p:cNvPr id="36" name="Freeform 35"/>
            <p:cNvSpPr/>
            <p:nvPr/>
          </p:nvSpPr>
          <p:spPr bwMode="auto">
            <a:xfrm>
              <a:off x="2514600" y="4038600"/>
              <a:ext cx="345583" cy="258651"/>
            </a:xfrm>
            <a:custGeom>
              <a:avLst/>
              <a:gdLst>
                <a:gd name="connsiteX0" fmla="*/ 0 w 781318"/>
                <a:gd name="connsiteY0" fmla="*/ 261870 h 613893"/>
                <a:gd name="connsiteX1" fmla="*/ 154546 w 781318"/>
                <a:gd name="connsiteY1" fmla="*/ 583842 h 613893"/>
                <a:gd name="connsiteX2" fmla="*/ 695459 w 781318"/>
                <a:gd name="connsiteY2" fmla="*/ 81566 h 613893"/>
                <a:gd name="connsiteX3" fmla="*/ 669701 w 781318"/>
                <a:gd name="connsiteY3" fmla="*/ 94445 h 613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1318" h="613893">
                  <a:moveTo>
                    <a:pt x="0" y="261870"/>
                  </a:moveTo>
                  <a:cubicBezTo>
                    <a:pt x="19318" y="437881"/>
                    <a:pt x="38636" y="613893"/>
                    <a:pt x="154546" y="583842"/>
                  </a:cubicBezTo>
                  <a:cubicBezTo>
                    <a:pt x="270456" y="553791"/>
                    <a:pt x="609600" y="163132"/>
                    <a:pt x="695459" y="81566"/>
                  </a:cubicBezTo>
                  <a:cubicBezTo>
                    <a:pt x="781318" y="0"/>
                    <a:pt x="725509" y="47222"/>
                    <a:pt x="669701" y="94445"/>
                  </a:cubicBezTo>
                </a:path>
              </a:pathLst>
            </a:custGeom>
            <a:noFill/>
            <a:ln w="571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4038600" y="4343400"/>
              <a:ext cx="345583" cy="258651"/>
            </a:xfrm>
            <a:custGeom>
              <a:avLst/>
              <a:gdLst>
                <a:gd name="connsiteX0" fmla="*/ 0 w 781318"/>
                <a:gd name="connsiteY0" fmla="*/ 261870 h 613893"/>
                <a:gd name="connsiteX1" fmla="*/ 154546 w 781318"/>
                <a:gd name="connsiteY1" fmla="*/ 583842 h 613893"/>
                <a:gd name="connsiteX2" fmla="*/ 695459 w 781318"/>
                <a:gd name="connsiteY2" fmla="*/ 81566 h 613893"/>
                <a:gd name="connsiteX3" fmla="*/ 669701 w 781318"/>
                <a:gd name="connsiteY3" fmla="*/ 94445 h 613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1318" h="613893">
                  <a:moveTo>
                    <a:pt x="0" y="261870"/>
                  </a:moveTo>
                  <a:cubicBezTo>
                    <a:pt x="19318" y="437881"/>
                    <a:pt x="38636" y="613893"/>
                    <a:pt x="154546" y="583842"/>
                  </a:cubicBezTo>
                  <a:cubicBezTo>
                    <a:pt x="270456" y="553791"/>
                    <a:pt x="609600" y="163132"/>
                    <a:pt x="695459" y="81566"/>
                  </a:cubicBezTo>
                  <a:cubicBezTo>
                    <a:pt x="781318" y="0"/>
                    <a:pt x="725509" y="47222"/>
                    <a:pt x="669701" y="94445"/>
                  </a:cubicBezTo>
                </a:path>
              </a:pathLst>
            </a:custGeom>
            <a:noFill/>
            <a:ln w="571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39" name="Freeform 38"/>
            <p:cNvSpPr/>
            <p:nvPr/>
          </p:nvSpPr>
          <p:spPr bwMode="auto">
            <a:xfrm>
              <a:off x="2971800" y="5105400"/>
              <a:ext cx="345583" cy="258651"/>
            </a:xfrm>
            <a:custGeom>
              <a:avLst/>
              <a:gdLst>
                <a:gd name="connsiteX0" fmla="*/ 0 w 781318"/>
                <a:gd name="connsiteY0" fmla="*/ 261870 h 613893"/>
                <a:gd name="connsiteX1" fmla="*/ 154546 w 781318"/>
                <a:gd name="connsiteY1" fmla="*/ 583842 h 613893"/>
                <a:gd name="connsiteX2" fmla="*/ 695459 w 781318"/>
                <a:gd name="connsiteY2" fmla="*/ 81566 h 613893"/>
                <a:gd name="connsiteX3" fmla="*/ 669701 w 781318"/>
                <a:gd name="connsiteY3" fmla="*/ 94445 h 613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1318" h="613893">
                  <a:moveTo>
                    <a:pt x="0" y="261870"/>
                  </a:moveTo>
                  <a:cubicBezTo>
                    <a:pt x="19318" y="437881"/>
                    <a:pt x="38636" y="613893"/>
                    <a:pt x="154546" y="583842"/>
                  </a:cubicBezTo>
                  <a:cubicBezTo>
                    <a:pt x="270456" y="553791"/>
                    <a:pt x="609600" y="163132"/>
                    <a:pt x="695459" y="81566"/>
                  </a:cubicBezTo>
                  <a:cubicBezTo>
                    <a:pt x="781318" y="0"/>
                    <a:pt x="725509" y="47222"/>
                    <a:pt x="669701" y="94445"/>
                  </a:cubicBezTo>
                </a:path>
              </a:pathLst>
            </a:custGeom>
            <a:noFill/>
            <a:ln w="571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3733800" y="4800600"/>
              <a:ext cx="345583" cy="258651"/>
            </a:xfrm>
            <a:custGeom>
              <a:avLst/>
              <a:gdLst>
                <a:gd name="connsiteX0" fmla="*/ 0 w 781318"/>
                <a:gd name="connsiteY0" fmla="*/ 261870 h 613893"/>
                <a:gd name="connsiteX1" fmla="*/ 154546 w 781318"/>
                <a:gd name="connsiteY1" fmla="*/ 583842 h 613893"/>
                <a:gd name="connsiteX2" fmla="*/ 695459 w 781318"/>
                <a:gd name="connsiteY2" fmla="*/ 81566 h 613893"/>
                <a:gd name="connsiteX3" fmla="*/ 669701 w 781318"/>
                <a:gd name="connsiteY3" fmla="*/ 94445 h 613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1318" h="613893">
                  <a:moveTo>
                    <a:pt x="0" y="261870"/>
                  </a:moveTo>
                  <a:cubicBezTo>
                    <a:pt x="19318" y="437881"/>
                    <a:pt x="38636" y="613893"/>
                    <a:pt x="154546" y="583842"/>
                  </a:cubicBezTo>
                  <a:cubicBezTo>
                    <a:pt x="270456" y="553791"/>
                    <a:pt x="609600" y="163132"/>
                    <a:pt x="695459" y="81566"/>
                  </a:cubicBezTo>
                  <a:cubicBezTo>
                    <a:pt x="781318" y="0"/>
                    <a:pt x="725509" y="47222"/>
                    <a:pt x="669701" y="94445"/>
                  </a:cubicBezTo>
                </a:path>
              </a:pathLst>
            </a:custGeom>
            <a:noFill/>
            <a:ln w="571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</p:grpSp>
      <p:sp>
        <p:nvSpPr>
          <p:cNvPr id="47" name="Rectangle 2"/>
          <p:cNvSpPr txBox="1">
            <a:spLocks noChangeArrowheads="1"/>
          </p:cNvSpPr>
          <p:nvPr/>
        </p:nvSpPr>
        <p:spPr>
          <a:xfrm>
            <a:off x="0" y="0"/>
            <a:ext cx="9177338" cy="719138"/>
          </a:xfrm>
          <a:prstGeom prst="rect">
            <a:avLst/>
          </a:prstGeom>
          <a:solidFill>
            <a:srgbClr val="A4BBFA"/>
          </a:solidFill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</a:t>
            </a:r>
            <a:r>
              <a:rPr lang="en-US" altLang="zh-CN" sz="28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viscous hydro + URQMD &amp; QGP viscosity  </a:t>
            </a:r>
            <a:r>
              <a:rPr lang="en-US" altLang="zh-CN" sz="2800" b="1" kern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(2010)</a:t>
            </a:r>
            <a:r>
              <a:rPr kumimoji="1" lang="en-US" altLang="zh-CN" sz="2800" b="1" i="0" u="none" strike="noStrike" kern="0" cap="none" spc="0" normalizeH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endParaRPr kumimoji="1" lang="en-US" altLang="zh-CN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28600" y="731520"/>
            <a:ext cx="4038600" cy="461665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l"/>
            <a:r>
              <a:rPr lang="en-US" altLang="zh-CN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viscous hydro + URQMD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6477000" y="5486400"/>
            <a:ext cx="18288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334000" y="762000"/>
            <a:ext cx="3810000" cy="461665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l"/>
            <a:r>
              <a:rPr lang="en-US" altLang="zh-CN" sz="2400" b="1" dirty="0" smtClean="0">
                <a:solidFill>
                  <a:srgbClr val="CC6600"/>
                </a:solidFill>
                <a:latin typeface="Arial" pitchFamily="34" charset="0"/>
                <a:cs typeface="Arial" pitchFamily="34" charset="0"/>
              </a:rPr>
              <a:t>          elliptic flow data  </a:t>
            </a:r>
            <a:endParaRPr lang="zh-CN" altLang="en-US" sz="2400" dirty="0">
              <a:solidFill>
                <a:srgbClr val="CC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96000" y="1676400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 smtClean="0"/>
              <a:t>Corrected integrated  </a:t>
            </a:r>
            <a:r>
              <a:rPr lang="en-US" sz="1600" dirty="0" smtClean="0"/>
              <a:t>V</a:t>
            </a:r>
            <a:r>
              <a:rPr lang="en-US" sz="1100" dirty="0" smtClean="0"/>
              <a:t>2</a:t>
            </a:r>
            <a:r>
              <a:rPr lang="en-US" sz="1800" dirty="0" smtClean="0"/>
              <a:t> in participant (reaction) plan for theoretical comparison </a:t>
            </a:r>
            <a:endParaRPr lang="en-US" sz="1800" dirty="0"/>
          </a:p>
        </p:txBody>
      </p:sp>
      <p:sp>
        <p:nvSpPr>
          <p:cNvPr id="31" name="Rectangle 30"/>
          <p:cNvSpPr/>
          <p:nvPr/>
        </p:nvSpPr>
        <p:spPr>
          <a:xfrm>
            <a:off x="5943600" y="2590800"/>
            <a:ext cx="3200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600" dirty="0" err="1" smtClean="0">
                <a:solidFill>
                  <a:srgbClr val="D60093"/>
                </a:solidFill>
              </a:rPr>
              <a:t>Ollitrault</a:t>
            </a:r>
            <a:r>
              <a:rPr lang="en-US" sz="1600" dirty="0" smtClean="0">
                <a:solidFill>
                  <a:srgbClr val="D60093"/>
                </a:solidFill>
              </a:rPr>
              <a:t>, </a:t>
            </a:r>
            <a:r>
              <a:rPr lang="en-US" sz="1600" dirty="0" err="1" smtClean="0">
                <a:solidFill>
                  <a:srgbClr val="D60093"/>
                </a:solidFill>
              </a:rPr>
              <a:t>Poskanzer</a:t>
            </a:r>
            <a:r>
              <a:rPr lang="en-US" sz="1600" dirty="0" smtClean="0">
                <a:solidFill>
                  <a:srgbClr val="D60093"/>
                </a:solidFill>
              </a:rPr>
              <a:t> &amp; </a:t>
            </a:r>
            <a:r>
              <a:rPr lang="en-US" sz="1600" dirty="0" err="1" smtClean="0">
                <a:solidFill>
                  <a:srgbClr val="D60093"/>
                </a:solidFill>
              </a:rPr>
              <a:t>Voloshin</a:t>
            </a:r>
            <a:r>
              <a:rPr lang="en-US" sz="1600" dirty="0" smtClean="0">
                <a:solidFill>
                  <a:srgbClr val="D60093"/>
                </a:solidFill>
              </a:rPr>
              <a:t>, 09</a:t>
            </a:r>
            <a:endParaRPr lang="en-US" sz="1600" dirty="0">
              <a:solidFill>
                <a:srgbClr val="D60093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943601" y="1295400"/>
            <a:ext cx="3200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b="1" dirty="0" smtClean="0">
                <a:solidFill>
                  <a:schemeClr val="accent6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-non-flow  &amp;  fluctuations : </a:t>
            </a:r>
            <a:endParaRPr lang="en-US" dirty="0"/>
          </a:p>
        </p:txBody>
      </p:sp>
      <p:sp>
        <p:nvSpPr>
          <p:cNvPr id="43" name="Rounded Rectangle 42"/>
          <p:cNvSpPr/>
          <p:nvPr/>
        </p:nvSpPr>
        <p:spPr bwMode="auto">
          <a:xfrm>
            <a:off x="5867400" y="762000"/>
            <a:ext cx="3276600" cy="2286000"/>
          </a:xfrm>
          <a:prstGeom prst="round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066800" y="4572000"/>
            <a:ext cx="7467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This field is experiencing fast development !</a:t>
            </a:r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2" name="Slide Number Placeholder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49A7-93C0-4342-A9C9-23BF5F52A7C7}" type="slidenum">
              <a:rPr lang="en-US" altLang="zh-CN" sz="1800" b="1" smtClean="0">
                <a:solidFill>
                  <a:srgbClr val="FF0000"/>
                </a:solidFill>
              </a:rPr>
              <a:pPr/>
              <a:t>33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114800" y="2057400"/>
            <a:ext cx="16385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 smtClean="0">
                <a:solidFill>
                  <a:srgbClr val="D60093"/>
                </a:solidFill>
                <a:ea typeface="Arial Unicode MS" pitchFamily="34" charset="-122"/>
                <a:cs typeface="Arial Unicode MS" pitchFamily="34" charset="-122"/>
              </a:rPr>
              <a:t>Song, Bass, Heinz,  </a:t>
            </a:r>
          </a:p>
          <a:p>
            <a:pPr algn="l"/>
            <a:r>
              <a:rPr lang="en-US" altLang="zh-CN" sz="1400" dirty="0" smtClean="0">
                <a:solidFill>
                  <a:srgbClr val="D60093"/>
                </a:solidFill>
                <a:ea typeface="Arial Unicode MS" pitchFamily="34" charset="-122"/>
                <a:cs typeface="Arial Unicode MS" pitchFamily="34" charset="-122"/>
              </a:rPr>
              <a:t>PRC2011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 bwMode="auto">
          <a:xfrm>
            <a:off x="5791200" y="685800"/>
            <a:ext cx="3352800" cy="2438400"/>
          </a:xfrm>
          <a:prstGeom prst="rect">
            <a:avLst/>
          </a:prstGeom>
          <a:solidFill>
            <a:schemeClr val="accent3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dirty="0" smtClean="0">
              <a:ln>
                <a:noFill/>
              </a:ln>
              <a:solidFill>
                <a:srgbClr val="FFE5F9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0" y="685800"/>
            <a:ext cx="5791200" cy="2438400"/>
          </a:xfrm>
          <a:prstGeom prst="rect">
            <a:avLst/>
          </a:prstGeom>
          <a:solidFill>
            <a:schemeClr val="accent3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cxnSp>
        <p:nvCxnSpPr>
          <p:cNvPr id="32" name="Curved Connector 31"/>
          <p:cNvCxnSpPr/>
          <p:nvPr/>
        </p:nvCxnSpPr>
        <p:spPr bwMode="auto">
          <a:xfrm flipV="1">
            <a:off x="2971800" y="6019800"/>
            <a:ext cx="1295400" cy="228600"/>
          </a:xfrm>
          <a:prstGeom prst="curvedConnector3">
            <a:avLst>
              <a:gd name="adj1" fmla="val 33099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Curved Connector 36"/>
          <p:cNvCxnSpPr/>
          <p:nvPr/>
        </p:nvCxnSpPr>
        <p:spPr bwMode="auto">
          <a:xfrm flipV="1">
            <a:off x="4343400" y="6324600"/>
            <a:ext cx="990600" cy="152400"/>
          </a:xfrm>
          <a:prstGeom prst="curvedConnector3">
            <a:avLst>
              <a:gd name="adj1" fmla="val 33099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" name="Group 45"/>
          <p:cNvGrpSpPr/>
          <p:nvPr/>
        </p:nvGrpSpPr>
        <p:grpSpPr>
          <a:xfrm>
            <a:off x="152400" y="1143000"/>
            <a:ext cx="7620000" cy="3905310"/>
            <a:chOff x="304800" y="3581400"/>
            <a:chExt cx="7620000" cy="3905310"/>
          </a:xfrm>
        </p:grpSpPr>
        <p:grpSp>
          <p:nvGrpSpPr>
            <p:cNvPr id="3" name="Group 35"/>
            <p:cNvGrpSpPr/>
            <p:nvPr/>
          </p:nvGrpSpPr>
          <p:grpSpPr>
            <a:xfrm>
              <a:off x="304800" y="3581400"/>
              <a:ext cx="7620000" cy="1924110"/>
              <a:chOff x="381000" y="2590800"/>
              <a:chExt cx="7620000" cy="1924110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381000" y="2590800"/>
                <a:ext cx="23622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b="1" dirty="0" smtClean="0"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-initial conditions</a:t>
                </a:r>
                <a:endParaRPr lang="zh-CN" altLang="en-US" sz="1600" b="1" dirty="0">
                  <a:latin typeface="Arial" pitchFamily="34" charset="0"/>
                  <a:ea typeface="Arial Unicode MS" pitchFamily="34" charset="-122"/>
                  <a:cs typeface="Arial" pitchFamily="34" charset="0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81000" y="2971800"/>
                <a:ext cx="579120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zh-CN" b="1" dirty="0" smtClean="0">
                    <a:solidFill>
                      <a:schemeClr val="accent6"/>
                    </a:solidFill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-</a:t>
                </a:r>
                <a:r>
                  <a:rPr lang="en-US" altLang="zh-CN" b="1" dirty="0" err="1" smtClean="0">
                    <a:solidFill>
                      <a:schemeClr val="accent6"/>
                    </a:solidFill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EoS</a:t>
                </a:r>
                <a:r>
                  <a:rPr lang="en-US" altLang="zh-CN" b="1" dirty="0" smtClean="0">
                    <a:solidFill>
                      <a:schemeClr val="accent6"/>
                    </a:solidFill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:  </a:t>
                </a:r>
                <a:r>
                  <a:rPr lang="en-US" altLang="zh-CN" sz="1800" dirty="0" smtClean="0">
                    <a:latin typeface="+mj-lt"/>
                    <a:ea typeface="Arial Unicode MS" pitchFamily="34" charset="-122"/>
                    <a:cs typeface="Arial Unicode MS" pitchFamily="34" charset="-122"/>
                  </a:rPr>
                  <a:t>s95p-PCE               </a:t>
                </a:r>
                <a:r>
                  <a:rPr lang="en-US" altLang="zh-CN" sz="1400" dirty="0" smtClean="0">
                    <a:solidFill>
                      <a:srgbClr val="D60093"/>
                    </a:solidFill>
                    <a:latin typeface="+mj-lt"/>
                    <a:ea typeface="Arial Unicode MS" pitchFamily="34" charset="-122"/>
                    <a:cs typeface="Arial Unicode MS" pitchFamily="34" charset="-122"/>
                  </a:rPr>
                  <a:t>(</a:t>
                </a:r>
                <a:r>
                  <a:rPr lang="en-US" altLang="zh-CN" sz="1400" dirty="0" err="1" smtClean="0">
                    <a:solidFill>
                      <a:srgbClr val="D60093"/>
                    </a:solidFill>
                    <a:latin typeface="+mj-lt"/>
                    <a:ea typeface="Arial Unicode MS" pitchFamily="34" charset="-122"/>
                    <a:cs typeface="Arial Unicode MS" pitchFamily="34" charset="-122"/>
                  </a:rPr>
                  <a:t>Huovinen</a:t>
                </a:r>
                <a:r>
                  <a:rPr lang="en-US" altLang="zh-CN" sz="1400" dirty="0" smtClean="0">
                    <a:solidFill>
                      <a:srgbClr val="D60093"/>
                    </a:solidFill>
                    <a:latin typeface="+mj-lt"/>
                    <a:ea typeface="Arial Unicode MS" pitchFamily="34" charset="-122"/>
                    <a:cs typeface="Arial Unicode MS" pitchFamily="34" charset="-122"/>
                  </a:rPr>
                  <a:t> &amp; </a:t>
                </a:r>
                <a:r>
                  <a:rPr lang="en-US" altLang="zh-CN" sz="1400" dirty="0" err="1" smtClean="0">
                    <a:solidFill>
                      <a:srgbClr val="D60093"/>
                    </a:solidFill>
                    <a:latin typeface="+mj-lt"/>
                    <a:ea typeface="Arial Unicode MS" pitchFamily="34" charset="-122"/>
                    <a:cs typeface="Arial Unicode MS" pitchFamily="34" charset="-122"/>
                  </a:rPr>
                  <a:t>Petreczky</a:t>
                </a:r>
                <a:r>
                  <a:rPr lang="en-US" altLang="zh-CN" sz="1400" dirty="0" smtClean="0">
                    <a:solidFill>
                      <a:srgbClr val="D60093"/>
                    </a:solidFill>
                    <a:latin typeface="+mj-lt"/>
                    <a:ea typeface="Arial Unicode MS" pitchFamily="34" charset="-122"/>
                    <a:cs typeface="Arial Unicode MS" pitchFamily="34" charset="-122"/>
                  </a:rPr>
                  <a:t>  10)</a:t>
                </a:r>
                <a:endParaRPr lang="zh-CN" altLang="en-US" sz="1400" b="1" dirty="0">
                  <a:solidFill>
                    <a:srgbClr val="D60093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81000" y="3352800"/>
                <a:ext cx="716280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zh-CN" b="1" dirty="0" smtClean="0">
                    <a:solidFill>
                      <a:schemeClr val="accent6"/>
                    </a:solidFill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-chemical composition of HRG</a:t>
                </a:r>
                <a:endParaRPr lang="zh-CN" altLang="en-US" b="1" dirty="0">
                  <a:solidFill>
                    <a:srgbClr val="FF000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81000" y="3733800"/>
                <a:ext cx="762000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zh-CN" b="1" dirty="0" smtClean="0">
                    <a:solidFill>
                      <a:schemeClr val="accent6"/>
                    </a:solidFill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-dissipative effects of HRG</a:t>
                </a:r>
                <a:endParaRPr lang="zh-CN" altLang="en-US" b="1" dirty="0">
                  <a:solidFill>
                    <a:srgbClr val="FF000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381000" y="4114800"/>
                <a:ext cx="586740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zh-CN" b="1" dirty="0" smtClean="0">
                    <a:solidFill>
                      <a:schemeClr val="accent6"/>
                    </a:solidFill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-bulk viscosity:  </a:t>
                </a:r>
                <a:r>
                  <a:rPr lang="en-US" altLang="zh-CN" b="1" dirty="0" smtClean="0">
                    <a:solidFill>
                      <a:srgbClr val="FF0000"/>
                    </a:solidFill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&lt;20%          </a:t>
                </a:r>
                <a:r>
                  <a:rPr lang="en-US" altLang="zh-CN" sz="1400" dirty="0" smtClean="0">
                    <a:solidFill>
                      <a:srgbClr val="D60093"/>
                    </a:solidFill>
                    <a:latin typeface="+mj-lt"/>
                    <a:ea typeface="Arial Unicode MS" pitchFamily="34" charset="-122"/>
                    <a:cs typeface="Arial Unicode MS" pitchFamily="34" charset="-122"/>
                  </a:rPr>
                  <a:t>Song &amp; Heinz, PRC 09 </a:t>
                </a:r>
                <a:endParaRPr lang="zh-CN" altLang="en-US" sz="1400" dirty="0">
                  <a:solidFill>
                    <a:srgbClr val="D60093"/>
                  </a:solidFill>
                </a:endParaRPr>
              </a:p>
            </p:txBody>
          </p:sp>
        </p:grpSp>
        <p:sp>
          <p:nvSpPr>
            <p:cNvPr id="36" name="Freeform 35"/>
            <p:cNvSpPr/>
            <p:nvPr/>
          </p:nvSpPr>
          <p:spPr bwMode="auto">
            <a:xfrm>
              <a:off x="2514600" y="4038600"/>
              <a:ext cx="345583" cy="258651"/>
            </a:xfrm>
            <a:custGeom>
              <a:avLst/>
              <a:gdLst>
                <a:gd name="connsiteX0" fmla="*/ 0 w 781318"/>
                <a:gd name="connsiteY0" fmla="*/ 261870 h 613893"/>
                <a:gd name="connsiteX1" fmla="*/ 154546 w 781318"/>
                <a:gd name="connsiteY1" fmla="*/ 583842 h 613893"/>
                <a:gd name="connsiteX2" fmla="*/ 695459 w 781318"/>
                <a:gd name="connsiteY2" fmla="*/ 81566 h 613893"/>
                <a:gd name="connsiteX3" fmla="*/ 669701 w 781318"/>
                <a:gd name="connsiteY3" fmla="*/ 94445 h 613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1318" h="613893">
                  <a:moveTo>
                    <a:pt x="0" y="261870"/>
                  </a:moveTo>
                  <a:cubicBezTo>
                    <a:pt x="19318" y="437881"/>
                    <a:pt x="38636" y="613893"/>
                    <a:pt x="154546" y="583842"/>
                  </a:cubicBezTo>
                  <a:cubicBezTo>
                    <a:pt x="270456" y="553791"/>
                    <a:pt x="609600" y="163132"/>
                    <a:pt x="695459" y="81566"/>
                  </a:cubicBezTo>
                  <a:cubicBezTo>
                    <a:pt x="781318" y="0"/>
                    <a:pt x="725509" y="47222"/>
                    <a:pt x="669701" y="94445"/>
                  </a:cubicBezTo>
                </a:path>
              </a:pathLst>
            </a:custGeom>
            <a:noFill/>
            <a:ln w="571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3962400" y="4343400"/>
              <a:ext cx="345583" cy="258651"/>
            </a:xfrm>
            <a:custGeom>
              <a:avLst/>
              <a:gdLst>
                <a:gd name="connsiteX0" fmla="*/ 0 w 781318"/>
                <a:gd name="connsiteY0" fmla="*/ 261870 h 613893"/>
                <a:gd name="connsiteX1" fmla="*/ 154546 w 781318"/>
                <a:gd name="connsiteY1" fmla="*/ 583842 h 613893"/>
                <a:gd name="connsiteX2" fmla="*/ 695459 w 781318"/>
                <a:gd name="connsiteY2" fmla="*/ 81566 h 613893"/>
                <a:gd name="connsiteX3" fmla="*/ 669701 w 781318"/>
                <a:gd name="connsiteY3" fmla="*/ 94445 h 613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1318" h="613893">
                  <a:moveTo>
                    <a:pt x="0" y="261870"/>
                  </a:moveTo>
                  <a:cubicBezTo>
                    <a:pt x="19318" y="437881"/>
                    <a:pt x="38636" y="613893"/>
                    <a:pt x="154546" y="583842"/>
                  </a:cubicBezTo>
                  <a:cubicBezTo>
                    <a:pt x="270456" y="553791"/>
                    <a:pt x="609600" y="163132"/>
                    <a:pt x="695459" y="81566"/>
                  </a:cubicBezTo>
                  <a:cubicBezTo>
                    <a:pt x="781318" y="0"/>
                    <a:pt x="725509" y="47222"/>
                    <a:pt x="669701" y="94445"/>
                  </a:cubicBezTo>
                </a:path>
              </a:pathLst>
            </a:custGeom>
            <a:noFill/>
            <a:ln w="571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39" name="Freeform 38"/>
            <p:cNvSpPr/>
            <p:nvPr/>
          </p:nvSpPr>
          <p:spPr bwMode="auto">
            <a:xfrm>
              <a:off x="2971800" y="5105400"/>
              <a:ext cx="345583" cy="258651"/>
            </a:xfrm>
            <a:custGeom>
              <a:avLst/>
              <a:gdLst>
                <a:gd name="connsiteX0" fmla="*/ 0 w 781318"/>
                <a:gd name="connsiteY0" fmla="*/ 261870 h 613893"/>
                <a:gd name="connsiteX1" fmla="*/ 154546 w 781318"/>
                <a:gd name="connsiteY1" fmla="*/ 583842 h 613893"/>
                <a:gd name="connsiteX2" fmla="*/ 695459 w 781318"/>
                <a:gd name="connsiteY2" fmla="*/ 81566 h 613893"/>
                <a:gd name="connsiteX3" fmla="*/ 669701 w 781318"/>
                <a:gd name="connsiteY3" fmla="*/ 94445 h 613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1318" h="613893">
                  <a:moveTo>
                    <a:pt x="0" y="261870"/>
                  </a:moveTo>
                  <a:cubicBezTo>
                    <a:pt x="19318" y="437881"/>
                    <a:pt x="38636" y="613893"/>
                    <a:pt x="154546" y="583842"/>
                  </a:cubicBezTo>
                  <a:cubicBezTo>
                    <a:pt x="270456" y="553791"/>
                    <a:pt x="609600" y="163132"/>
                    <a:pt x="695459" y="81566"/>
                  </a:cubicBezTo>
                  <a:cubicBezTo>
                    <a:pt x="781318" y="0"/>
                    <a:pt x="725509" y="47222"/>
                    <a:pt x="669701" y="94445"/>
                  </a:cubicBezTo>
                </a:path>
              </a:pathLst>
            </a:custGeom>
            <a:noFill/>
            <a:ln w="571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3733800" y="4800600"/>
              <a:ext cx="345583" cy="258651"/>
            </a:xfrm>
            <a:custGeom>
              <a:avLst/>
              <a:gdLst>
                <a:gd name="connsiteX0" fmla="*/ 0 w 781318"/>
                <a:gd name="connsiteY0" fmla="*/ 261870 h 613893"/>
                <a:gd name="connsiteX1" fmla="*/ 154546 w 781318"/>
                <a:gd name="connsiteY1" fmla="*/ 583842 h 613893"/>
                <a:gd name="connsiteX2" fmla="*/ 695459 w 781318"/>
                <a:gd name="connsiteY2" fmla="*/ 81566 h 613893"/>
                <a:gd name="connsiteX3" fmla="*/ 669701 w 781318"/>
                <a:gd name="connsiteY3" fmla="*/ 94445 h 613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1318" h="613893">
                  <a:moveTo>
                    <a:pt x="0" y="261870"/>
                  </a:moveTo>
                  <a:cubicBezTo>
                    <a:pt x="19318" y="437881"/>
                    <a:pt x="38636" y="613893"/>
                    <a:pt x="154546" y="583842"/>
                  </a:cubicBezTo>
                  <a:cubicBezTo>
                    <a:pt x="270456" y="553791"/>
                    <a:pt x="609600" y="163132"/>
                    <a:pt x="695459" y="81566"/>
                  </a:cubicBezTo>
                  <a:cubicBezTo>
                    <a:pt x="781318" y="0"/>
                    <a:pt x="725509" y="47222"/>
                    <a:pt x="669701" y="94445"/>
                  </a:cubicBezTo>
                </a:path>
              </a:pathLst>
            </a:custGeom>
            <a:noFill/>
            <a:ln w="571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743200" y="7086600"/>
              <a:ext cx="3352800" cy="400110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ffectLst>
              <a:glow rad="63500">
                <a:schemeClr val="accent1">
                  <a:satMod val="175000"/>
                  <a:alpha val="40000"/>
                </a:schemeClr>
              </a:glow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>
              <a:spAutoFit/>
            </a:bodyPr>
            <a:lstStyle/>
            <a:p>
              <a:pPr algn="l"/>
              <a:r>
                <a:rPr lang="en-US" altLang="zh-CN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viscous hydro  + </a:t>
              </a:r>
              <a:r>
                <a:rPr lang="en-US" altLang="zh-CN" b="1" dirty="0" smtClean="0">
                  <a:solidFill>
                    <a:srgbClr val="008000"/>
                  </a:solidFill>
                  <a:latin typeface="Arial" pitchFamily="34" charset="0"/>
                  <a:cs typeface="Arial" pitchFamily="34" charset="0"/>
                </a:rPr>
                <a:t>URQMD</a:t>
              </a:r>
              <a:endParaRPr lang="zh-CN" altLang="en-US" dirty="0">
                <a:solidFill>
                  <a:srgbClr val="008000"/>
                </a:solidFill>
              </a:endParaRPr>
            </a:p>
          </p:txBody>
        </p:sp>
      </p:grpSp>
      <p:sp>
        <p:nvSpPr>
          <p:cNvPr id="47" name="Rectangle 2"/>
          <p:cNvSpPr txBox="1">
            <a:spLocks noChangeArrowheads="1"/>
          </p:cNvSpPr>
          <p:nvPr/>
        </p:nvSpPr>
        <p:spPr>
          <a:xfrm>
            <a:off x="0" y="0"/>
            <a:ext cx="9177338" cy="719138"/>
          </a:xfrm>
          <a:prstGeom prst="rect">
            <a:avLst/>
          </a:prstGeom>
          <a:solidFill>
            <a:srgbClr val="A4BBFA"/>
          </a:solidFill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</a:t>
            </a:r>
            <a:r>
              <a:rPr lang="en-US" altLang="zh-CN" sz="28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viscous hydro + URQMD &amp; QGP viscosity  </a:t>
            </a:r>
            <a:r>
              <a:rPr lang="en-US" altLang="zh-CN" sz="2800" b="1" kern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(2010)</a:t>
            </a:r>
            <a:r>
              <a:rPr kumimoji="1" lang="en-US" altLang="zh-CN" sz="2800" b="1" i="0" u="none" strike="noStrike" kern="0" cap="none" spc="0" normalizeH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endParaRPr kumimoji="1" lang="en-US" altLang="zh-CN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8" name="Picture 47" descr="v2-ecc3a3.png"/>
          <p:cNvPicPr preferRelativeResize="0">
            <a:picLocks/>
          </p:cNvPicPr>
          <p:nvPr/>
        </p:nvPicPr>
        <p:blipFill>
          <a:blip r:embed="rId3" cstate="print"/>
          <a:srcRect l="2728" t="4706" r="9092" b="52948"/>
          <a:stretch>
            <a:fillRect/>
          </a:stretch>
        </p:blipFill>
        <p:spPr>
          <a:xfrm>
            <a:off x="152400" y="3352800"/>
            <a:ext cx="8382000" cy="2895600"/>
          </a:xfrm>
          <a:prstGeom prst="rect">
            <a:avLst/>
          </a:prstGeom>
        </p:spPr>
      </p:pic>
      <p:graphicFrame>
        <p:nvGraphicFramePr>
          <p:cNvPr id="1820677" name="Object 5"/>
          <p:cNvGraphicFramePr>
            <a:graphicFrameLocks noChangeAspect="1"/>
          </p:cNvGraphicFramePr>
          <p:nvPr/>
        </p:nvGraphicFramePr>
        <p:xfrm>
          <a:off x="1371600" y="6248400"/>
          <a:ext cx="2789237" cy="442913"/>
        </p:xfrm>
        <a:graphic>
          <a:graphicData uri="http://schemas.openxmlformats.org/presentationml/2006/ole">
            <p:oleObj spid="_x0000_s1579010" name="Equation" r:id="rId4" imgW="1409400" imgH="203040" progId="Equation.3">
              <p:embed/>
            </p:oleObj>
          </a:graphicData>
        </a:graphic>
      </p:graphicFrame>
      <p:sp>
        <p:nvSpPr>
          <p:cNvPr id="49" name="Rectangle 48"/>
          <p:cNvSpPr/>
          <p:nvPr/>
        </p:nvSpPr>
        <p:spPr>
          <a:xfrm>
            <a:off x="1143000" y="3352800"/>
            <a:ext cx="1371600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MC-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KLN 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876800" y="3352800"/>
            <a:ext cx="1676400" cy="400110"/>
          </a:xfrm>
          <a:prstGeom prst="rect">
            <a:avLst/>
          </a:prstGeom>
          <a:solidFill>
            <a:srgbClr val="FFE5F9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MC-</a:t>
            </a:r>
            <a:r>
              <a:rPr lang="en-US" b="1" dirty="0" err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Glauber</a:t>
            </a:r>
            <a:endParaRPr lang="en-US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20678" name="Object 6"/>
          <p:cNvGraphicFramePr>
            <a:graphicFrameLocks noChangeAspect="1"/>
          </p:cNvGraphicFramePr>
          <p:nvPr/>
        </p:nvGraphicFramePr>
        <p:xfrm>
          <a:off x="5029200" y="6248400"/>
          <a:ext cx="2765425" cy="442913"/>
        </p:xfrm>
        <a:graphic>
          <a:graphicData uri="http://schemas.openxmlformats.org/presentationml/2006/ole">
            <p:oleObj spid="_x0000_s1579011" name="Equation" r:id="rId5" imgW="1396800" imgH="203040" progId="Equation.3">
              <p:embed/>
            </p:oleObj>
          </a:graphicData>
        </a:graphic>
      </p:graphicFrame>
      <p:sp>
        <p:nvSpPr>
          <p:cNvPr id="25" name="Rectangle 24"/>
          <p:cNvSpPr/>
          <p:nvPr/>
        </p:nvSpPr>
        <p:spPr>
          <a:xfrm>
            <a:off x="228600" y="731520"/>
            <a:ext cx="4038600" cy="461665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l"/>
            <a:r>
              <a:rPr lang="en-US" altLang="zh-CN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viscous hydro + URQMD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6477000" y="5486400"/>
            <a:ext cx="18288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334000" y="762000"/>
            <a:ext cx="3810000" cy="461665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l"/>
            <a:r>
              <a:rPr lang="en-US" altLang="zh-CN" sz="2400" b="1" dirty="0" smtClean="0">
                <a:solidFill>
                  <a:srgbClr val="CC6600"/>
                </a:solidFill>
                <a:latin typeface="Arial" pitchFamily="34" charset="0"/>
                <a:cs typeface="Arial" pitchFamily="34" charset="0"/>
              </a:rPr>
              <a:t>          elliptic flow data  </a:t>
            </a:r>
            <a:endParaRPr lang="zh-CN" altLang="en-US" sz="2400" dirty="0">
              <a:solidFill>
                <a:srgbClr val="CC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96000" y="1676400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 smtClean="0"/>
              <a:t>Corrected integrated  V2 in participant (reaction) plan for theoretical </a:t>
            </a:r>
            <a:r>
              <a:rPr lang="en-US" sz="1800" dirty="0" err="1" smtClean="0"/>
              <a:t>comparision</a:t>
            </a:r>
            <a:r>
              <a:rPr lang="en-US" sz="1800" dirty="0" smtClean="0"/>
              <a:t> </a:t>
            </a:r>
            <a:endParaRPr lang="en-US" sz="1800" dirty="0"/>
          </a:p>
        </p:txBody>
      </p:sp>
      <p:sp>
        <p:nvSpPr>
          <p:cNvPr id="31" name="Rectangle 30"/>
          <p:cNvSpPr/>
          <p:nvPr/>
        </p:nvSpPr>
        <p:spPr>
          <a:xfrm>
            <a:off x="5943600" y="2590800"/>
            <a:ext cx="3200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600" dirty="0" err="1" smtClean="0">
                <a:solidFill>
                  <a:srgbClr val="D60093"/>
                </a:solidFill>
              </a:rPr>
              <a:t>Ollitrault</a:t>
            </a:r>
            <a:r>
              <a:rPr lang="en-US" sz="1600" dirty="0" smtClean="0">
                <a:solidFill>
                  <a:srgbClr val="D60093"/>
                </a:solidFill>
              </a:rPr>
              <a:t>, </a:t>
            </a:r>
            <a:r>
              <a:rPr lang="en-US" sz="1600" dirty="0" err="1" smtClean="0">
                <a:solidFill>
                  <a:srgbClr val="D60093"/>
                </a:solidFill>
              </a:rPr>
              <a:t>Poskanzer</a:t>
            </a:r>
            <a:r>
              <a:rPr lang="en-US" sz="1600" dirty="0" smtClean="0">
                <a:solidFill>
                  <a:srgbClr val="D60093"/>
                </a:solidFill>
              </a:rPr>
              <a:t> &amp; </a:t>
            </a:r>
            <a:r>
              <a:rPr lang="en-US" sz="1600" dirty="0" err="1" smtClean="0">
                <a:solidFill>
                  <a:srgbClr val="D60093"/>
                </a:solidFill>
              </a:rPr>
              <a:t>Voloshin</a:t>
            </a:r>
            <a:r>
              <a:rPr lang="en-US" sz="1600" dirty="0" smtClean="0">
                <a:solidFill>
                  <a:srgbClr val="D60093"/>
                </a:solidFill>
              </a:rPr>
              <a:t>, 09</a:t>
            </a:r>
            <a:endParaRPr lang="en-US" sz="1600" dirty="0">
              <a:solidFill>
                <a:srgbClr val="D60093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943601" y="1295400"/>
            <a:ext cx="3200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b="1" dirty="0" smtClean="0">
                <a:solidFill>
                  <a:schemeClr val="accent6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-non-flow  &amp;  fluctuations : </a:t>
            </a:r>
            <a:endParaRPr lang="en-US" dirty="0"/>
          </a:p>
        </p:txBody>
      </p:sp>
      <p:sp>
        <p:nvSpPr>
          <p:cNvPr id="43" name="Rounded Rectangle 42"/>
          <p:cNvSpPr/>
          <p:nvPr/>
        </p:nvSpPr>
        <p:spPr bwMode="auto">
          <a:xfrm>
            <a:off x="5867400" y="762000"/>
            <a:ext cx="3276600" cy="2286000"/>
          </a:xfrm>
          <a:prstGeom prst="round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41" name="Slide Number Placeholder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49A7-93C0-4342-A9C9-23BF5F52A7C7}" type="slidenum">
              <a:rPr lang="en-US" altLang="zh-CN" sz="1800" b="1" smtClean="0">
                <a:solidFill>
                  <a:srgbClr val="FF0000"/>
                </a:solidFill>
              </a:rPr>
              <a:pPr/>
              <a:t>34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038600" y="1981200"/>
            <a:ext cx="16385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 smtClean="0">
                <a:solidFill>
                  <a:srgbClr val="D60093"/>
                </a:solidFill>
                <a:ea typeface="Arial Unicode MS" pitchFamily="34" charset="-122"/>
                <a:cs typeface="Arial Unicode MS" pitchFamily="34" charset="-122"/>
              </a:rPr>
              <a:t>Song, Bass, Heinz,  </a:t>
            </a:r>
          </a:p>
          <a:p>
            <a:pPr algn="l"/>
            <a:r>
              <a:rPr lang="en-US" altLang="zh-CN" sz="1400" dirty="0" smtClean="0">
                <a:solidFill>
                  <a:srgbClr val="D60093"/>
                </a:solidFill>
                <a:ea typeface="Arial Unicode MS" pitchFamily="34" charset="-122"/>
                <a:cs typeface="Arial Unicode MS" pitchFamily="34" charset="-122"/>
              </a:rPr>
              <a:t>PRC2011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 bwMode="auto">
          <a:xfrm>
            <a:off x="0" y="685800"/>
            <a:ext cx="9144000" cy="2362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cxnSp>
        <p:nvCxnSpPr>
          <p:cNvPr id="32" name="Curved Connector 31"/>
          <p:cNvCxnSpPr/>
          <p:nvPr/>
        </p:nvCxnSpPr>
        <p:spPr bwMode="auto">
          <a:xfrm flipV="1">
            <a:off x="2971800" y="6019800"/>
            <a:ext cx="1295400" cy="228600"/>
          </a:xfrm>
          <a:prstGeom prst="curvedConnector3">
            <a:avLst>
              <a:gd name="adj1" fmla="val 33099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Curved Connector 36"/>
          <p:cNvCxnSpPr/>
          <p:nvPr/>
        </p:nvCxnSpPr>
        <p:spPr bwMode="auto">
          <a:xfrm flipV="1">
            <a:off x="4343400" y="6324600"/>
            <a:ext cx="990600" cy="152400"/>
          </a:xfrm>
          <a:prstGeom prst="curvedConnector3">
            <a:avLst>
              <a:gd name="adj1" fmla="val 33099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Rectangle 2"/>
          <p:cNvSpPr txBox="1">
            <a:spLocks noChangeArrowheads="1"/>
          </p:cNvSpPr>
          <p:nvPr/>
        </p:nvSpPr>
        <p:spPr>
          <a:xfrm>
            <a:off x="0" y="0"/>
            <a:ext cx="9177338" cy="719138"/>
          </a:xfrm>
          <a:prstGeom prst="rect">
            <a:avLst/>
          </a:prstGeom>
          <a:solidFill>
            <a:srgbClr val="A4BBFA"/>
          </a:solidFill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</a:t>
            </a:r>
            <a:r>
              <a:rPr lang="en-US" altLang="zh-CN" sz="28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                         </a:t>
            </a:r>
            <a:r>
              <a:rPr lang="en-US" altLang="zh-CN" sz="36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 near future </a:t>
            </a:r>
            <a:endParaRPr kumimoji="1" lang="en-US" altLang="zh-CN" sz="36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8" name="Picture 47" descr="v2-ecc3a3.png"/>
          <p:cNvPicPr preferRelativeResize="0">
            <a:picLocks/>
          </p:cNvPicPr>
          <p:nvPr/>
        </p:nvPicPr>
        <p:blipFill>
          <a:blip r:embed="rId3" cstate="print"/>
          <a:srcRect l="2728" t="4706" r="9092" b="52948"/>
          <a:stretch>
            <a:fillRect/>
          </a:stretch>
        </p:blipFill>
        <p:spPr>
          <a:xfrm>
            <a:off x="152400" y="3352800"/>
            <a:ext cx="8382000" cy="2895600"/>
          </a:xfrm>
          <a:prstGeom prst="rect">
            <a:avLst/>
          </a:prstGeom>
        </p:spPr>
      </p:pic>
      <p:graphicFrame>
        <p:nvGraphicFramePr>
          <p:cNvPr id="1820677" name="Object 5"/>
          <p:cNvGraphicFramePr>
            <a:graphicFrameLocks noChangeAspect="1"/>
          </p:cNvGraphicFramePr>
          <p:nvPr/>
        </p:nvGraphicFramePr>
        <p:xfrm>
          <a:off x="1371600" y="6248400"/>
          <a:ext cx="2789237" cy="442913"/>
        </p:xfrm>
        <a:graphic>
          <a:graphicData uri="http://schemas.openxmlformats.org/presentationml/2006/ole">
            <p:oleObj spid="_x0000_s1542146" name="Equation" r:id="rId4" imgW="1409400" imgH="203040" progId="Equation.3">
              <p:embed/>
            </p:oleObj>
          </a:graphicData>
        </a:graphic>
      </p:graphicFrame>
      <p:graphicFrame>
        <p:nvGraphicFramePr>
          <p:cNvPr id="1820678" name="Object 6"/>
          <p:cNvGraphicFramePr>
            <a:graphicFrameLocks noChangeAspect="1"/>
          </p:cNvGraphicFramePr>
          <p:nvPr/>
        </p:nvGraphicFramePr>
        <p:xfrm>
          <a:off x="5029200" y="6248400"/>
          <a:ext cx="2765425" cy="442913"/>
        </p:xfrm>
        <a:graphic>
          <a:graphicData uri="http://schemas.openxmlformats.org/presentationml/2006/ole">
            <p:oleObj spid="_x0000_s1542147" name="Equation" r:id="rId5" imgW="1396800" imgH="203040" progId="Equation.3">
              <p:embed/>
            </p:oleObj>
          </a:graphicData>
        </a:graphic>
      </p:graphicFrame>
      <p:grpSp>
        <p:nvGrpSpPr>
          <p:cNvPr id="2" name="Group 25"/>
          <p:cNvGrpSpPr/>
          <p:nvPr/>
        </p:nvGrpSpPr>
        <p:grpSpPr>
          <a:xfrm>
            <a:off x="152400" y="1219200"/>
            <a:ext cx="8991600" cy="1743908"/>
            <a:chOff x="152400" y="4876800"/>
            <a:chExt cx="8991600" cy="1743908"/>
          </a:xfrm>
        </p:grpSpPr>
        <p:sp>
          <p:nvSpPr>
            <p:cNvPr id="27" name="TextBox 26"/>
            <p:cNvSpPr txBox="1"/>
            <p:nvPr/>
          </p:nvSpPr>
          <p:spPr>
            <a:xfrm>
              <a:off x="152400" y="4876800"/>
              <a:ext cx="8991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800" dirty="0" smtClean="0">
                  <a:latin typeface="Arial" pitchFamily="34" charset="0"/>
                  <a:cs typeface="Arial" pitchFamily="34" charset="0"/>
                </a:rPr>
                <a:t>-uncertainties from</a:t>
              </a:r>
              <a:r>
                <a:rPr lang="en-US" sz="1800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800" dirty="0" err="1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Glauber</a:t>
              </a:r>
              <a:r>
                <a:rPr lang="en-US" sz="1800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800" dirty="0" smtClean="0">
                  <a:latin typeface="Arial" pitchFamily="34" charset="0"/>
                  <a:cs typeface="Arial" pitchFamily="34" charset="0"/>
                </a:rPr>
                <a:t>and</a:t>
              </a:r>
              <a:r>
                <a:rPr lang="en-US" sz="1800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800" dirty="0" smtClean="0">
                  <a:solidFill>
                    <a:schemeClr val="accent6"/>
                  </a:solidFill>
                  <a:latin typeface="Arial" pitchFamily="34" charset="0"/>
                  <a:cs typeface="Arial" pitchFamily="34" charset="0"/>
                </a:rPr>
                <a:t>KLN </a:t>
              </a:r>
              <a:r>
                <a:rPr lang="en-US" sz="1800" dirty="0" smtClean="0">
                  <a:latin typeface="Arial" pitchFamily="34" charset="0"/>
                  <a:cs typeface="Arial" pitchFamily="34" charset="0"/>
                </a:rPr>
                <a:t>initialization: </a:t>
              </a:r>
            </a:p>
            <a:p>
              <a:pPr algn="l"/>
              <a:r>
                <a:rPr lang="en-US" sz="1800" dirty="0" smtClean="0">
                  <a:solidFill>
                    <a:schemeClr val="accent6"/>
                  </a:solidFill>
                  <a:latin typeface="Arial" pitchFamily="34" charset="0"/>
                  <a:cs typeface="Arial" pitchFamily="34" charset="0"/>
                </a:rPr>
                <a:t>    -- need other probe or tools to pin down the initial conditions</a:t>
              </a:r>
              <a:r>
                <a:rPr lang="en-US" sz="1800" dirty="0" smtClean="0">
                  <a:latin typeface="Arial" pitchFamily="34" charset="0"/>
                  <a:cs typeface="Arial" pitchFamily="34" charset="0"/>
                </a:rPr>
                <a:t> </a:t>
              </a:r>
              <a:endParaRPr lang="en-US" sz="1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52400" y="5638800"/>
              <a:ext cx="899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800" dirty="0" smtClean="0">
                  <a:latin typeface="Arial" pitchFamily="34" charset="0"/>
                  <a:cs typeface="Arial" pitchFamily="34" charset="0"/>
                </a:rPr>
                <a:t>-uncertainties from </a:t>
              </a:r>
              <a:r>
                <a:rPr lang="en-US" sz="1800" dirty="0" smtClean="0">
                  <a:solidFill>
                    <a:srgbClr val="008000"/>
                  </a:solidFill>
                  <a:latin typeface="Arial" pitchFamily="34" charset="0"/>
                  <a:cs typeface="Arial" pitchFamily="34" charset="0"/>
                </a:rPr>
                <a:t>initial flow, </a:t>
              </a:r>
              <a:r>
                <a:rPr lang="en-US" sz="1800" dirty="0" smtClean="0">
                  <a:solidFill>
                    <a:srgbClr val="CC6600"/>
                  </a:solidFill>
                  <a:latin typeface="Arial" pitchFamily="34" charset="0"/>
                  <a:cs typeface="Arial" pitchFamily="34" charset="0"/>
                </a:rPr>
                <a:t>bulk viscosity, </a:t>
              </a:r>
              <a:r>
                <a:rPr lang="en-US" sz="1800" dirty="0" smtClean="0">
                  <a:solidFill>
                    <a:srgbClr val="0066FF"/>
                  </a:solidFill>
                  <a:latin typeface="Arial" pitchFamily="34" charset="0"/>
                  <a:cs typeface="Arial" pitchFamily="34" charset="0"/>
                </a:rPr>
                <a:t>e-b-e hydro</a:t>
              </a:r>
              <a:r>
                <a:rPr lang="en-US" sz="1800" dirty="0" smtClean="0">
                  <a:latin typeface="Arial" pitchFamily="34" charset="0"/>
                  <a:cs typeface="Arial" pitchFamily="34" charset="0"/>
                </a:rPr>
                <a:t>:   </a:t>
              </a:r>
              <a:endParaRPr lang="en-US" sz="1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57200" y="5943600"/>
              <a:ext cx="868680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sz="1800" dirty="0" smtClean="0">
                  <a:solidFill>
                    <a:schemeClr val="accent6"/>
                  </a:solidFill>
                  <a:latin typeface="Arial" pitchFamily="34" charset="0"/>
                  <a:cs typeface="Arial" pitchFamily="34" charset="0"/>
                </a:rPr>
                <a:t>-- extract QGP viscosity from more observables:  </a:t>
              </a:r>
              <a:endParaRPr lang="en-US" sz="1800" b="1" u="sng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endParaRPr>
            </a:p>
            <a:p>
              <a:pPr algn="l"/>
              <a:r>
                <a:rPr lang="en-US" dirty="0" smtClean="0">
                  <a:solidFill>
                    <a:schemeClr val="accent6"/>
                  </a:solidFill>
                  <a:latin typeface="+mj-lt"/>
                  <a:cs typeface="Arial" pitchFamily="34" charset="0"/>
                </a:rPr>
                <a:t>                            </a:t>
              </a:r>
              <a:endParaRPr lang="en-US" dirty="0" smtClean="0">
                <a:solidFill>
                  <a:srgbClr val="C00000"/>
                </a:solidFill>
                <a:latin typeface="+mj-lt"/>
                <a:cs typeface="Arial" pitchFamily="34" charset="0"/>
              </a:endParaRPr>
            </a:p>
          </p:txBody>
        </p:sp>
      </p:grpSp>
      <p:sp>
        <p:nvSpPr>
          <p:cNvPr id="30" name="Rectangle 29"/>
          <p:cNvSpPr/>
          <p:nvPr/>
        </p:nvSpPr>
        <p:spPr>
          <a:xfrm>
            <a:off x="304800" y="762000"/>
            <a:ext cx="4038600" cy="461665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l"/>
            <a:r>
              <a:rPr lang="en-US" altLang="zh-CN" sz="2400" dirty="0" smtClean="0">
                <a:solidFill>
                  <a:srgbClr val="C00000"/>
                </a:solidFill>
              </a:rPr>
              <a:t>More precise QGP viscosity 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6477000" y="5486400"/>
            <a:ext cx="18288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362200" y="2590800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 smtClean="0"/>
              <a:t> 1) uncertainties from exp data?  2) may sensitive to other hydro inputs                  </a:t>
            </a:r>
            <a:endParaRPr lang="en-US" sz="1800" dirty="0"/>
          </a:p>
        </p:txBody>
      </p:sp>
      <p:sp>
        <p:nvSpPr>
          <p:cNvPr id="19" name="Rectangle 18"/>
          <p:cNvSpPr/>
          <p:nvPr/>
        </p:nvSpPr>
        <p:spPr>
          <a:xfrm>
            <a:off x="1143000" y="3352800"/>
            <a:ext cx="1371600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MC-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KLN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876800" y="3352800"/>
            <a:ext cx="1676400" cy="400110"/>
          </a:xfrm>
          <a:prstGeom prst="rect">
            <a:avLst/>
          </a:prstGeom>
          <a:solidFill>
            <a:srgbClr val="FFE5F9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MC-</a:t>
            </a:r>
            <a:r>
              <a:rPr lang="en-US" b="1" dirty="0" err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Glauber</a:t>
            </a:r>
            <a:endParaRPr lang="en-US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49A7-93C0-4342-A9C9-23BF5F52A7C7}" type="slidenum">
              <a:rPr lang="en-US" altLang="zh-CN" sz="1800" b="1" smtClean="0">
                <a:solidFill>
                  <a:srgbClr val="FF0000"/>
                </a:solidFill>
              </a:rPr>
              <a:pPr/>
              <a:t>35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1219200" y="2743200"/>
          <a:ext cx="538163" cy="381000"/>
        </p:xfrm>
        <a:graphic>
          <a:graphicData uri="http://schemas.openxmlformats.org/presentationml/2006/ole">
            <p:oleObj spid="_x0000_s1520642" name="Equation" r:id="rId4" imgW="291960" imgH="203040" progId="Equation.3">
              <p:embed/>
            </p:oleObj>
          </a:graphicData>
        </a:graphic>
      </p:graphicFrame>
      <p:cxnSp>
        <p:nvCxnSpPr>
          <p:cNvPr id="35846" name="Straight Arrow Connector 10"/>
          <p:cNvCxnSpPr>
            <a:cxnSpLocks noChangeShapeType="1"/>
          </p:cNvCxnSpPr>
          <p:nvPr/>
        </p:nvCxnSpPr>
        <p:spPr bwMode="auto">
          <a:xfrm rot="5400000" flipH="1" flipV="1">
            <a:off x="-647699" y="3619500"/>
            <a:ext cx="4800600" cy="3175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cxnSp>
        <p:nvCxnSpPr>
          <p:cNvPr id="35847" name="Straight Arrow Connector 12"/>
          <p:cNvCxnSpPr>
            <a:cxnSpLocks noChangeShapeType="1"/>
          </p:cNvCxnSpPr>
          <p:nvPr/>
        </p:nvCxnSpPr>
        <p:spPr bwMode="auto">
          <a:xfrm>
            <a:off x="1752600" y="2438400"/>
            <a:ext cx="914400" cy="914400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cxnSp>
        <p:nvCxnSpPr>
          <p:cNvPr id="35848" name="Straight Arrow Connector 14"/>
          <p:cNvCxnSpPr>
            <a:cxnSpLocks noChangeShapeType="1"/>
          </p:cNvCxnSpPr>
          <p:nvPr/>
        </p:nvCxnSpPr>
        <p:spPr bwMode="auto">
          <a:xfrm>
            <a:off x="1981200" y="5029200"/>
            <a:ext cx="5410200" cy="76200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cxnSp>
        <p:nvCxnSpPr>
          <p:cNvPr id="35849" name="Straight Arrow Connector 17"/>
          <p:cNvCxnSpPr>
            <a:cxnSpLocks noChangeShapeType="1"/>
          </p:cNvCxnSpPr>
          <p:nvPr/>
        </p:nvCxnSpPr>
        <p:spPr bwMode="auto">
          <a:xfrm>
            <a:off x="1981200" y="4648200"/>
            <a:ext cx="5638800" cy="1588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5850" name="Straight Arrow Connector 19"/>
          <p:cNvCxnSpPr>
            <a:cxnSpLocks noChangeShapeType="1"/>
          </p:cNvCxnSpPr>
          <p:nvPr/>
        </p:nvCxnSpPr>
        <p:spPr bwMode="auto">
          <a:xfrm rot="5400000" flipH="1" flipV="1">
            <a:off x="191294" y="2856706"/>
            <a:ext cx="3581400" cy="1588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5851" name="Oval 20"/>
          <p:cNvSpPr>
            <a:spLocks noChangeArrowheads="1"/>
          </p:cNvSpPr>
          <p:nvPr/>
        </p:nvSpPr>
        <p:spPr bwMode="auto">
          <a:xfrm rot="600000">
            <a:off x="3681413" y="2230438"/>
            <a:ext cx="1306512" cy="2246312"/>
          </a:xfrm>
          <a:prstGeom prst="ellipse">
            <a:avLst/>
          </a:prstGeom>
          <a:solidFill>
            <a:srgbClr val="FFC000">
              <a:alpha val="47842"/>
            </a:srgb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r"/>
            <a:endParaRPr lang="zh-CN" altLang="en-US">
              <a:solidFill>
                <a:srgbClr val="FFCCFF"/>
              </a:solidFill>
            </a:endParaRPr>
          </a:p>
        </p:txBody>
      </p:sp>
      <p:sp>
        <p:nvSpPr>
          <p:cNvPr id="35852" name="Oval 21"/>
          <p:cNvSpPr>
            <a:spLocks noChangeArrowheads="1"/>
          </p:cNvSpPr>
          <p:nvPr/>
        </p:nvSpPr>
        <p:spPr bwMode="auto">
          <a:xfrm rot="4500000">
            <a:off x="4821245" y="1693884"/>
            <a:ext cx="685800" cy="2146439"/>
          </a:xfrm>
          <a:prstGeom prst="ellipse">
            <a:avLst/>
          </a:prstGeom>
          <a:solidFill>
            <a:srgbClr val="2D2DB9">
              <a:alpha val="50195"/>
            </a:srgb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r"/>
            <a:endParaRPr lang="zh-CN" altLang="en-US"/>
          </a:p>
        </p:txBody>
      </p:sp>
      <p:sp>
        <p:nvSpPr>
          <p:cNvPr id="23" name="Oval 22"/>
          <p:cNvSpPr/>
          <p:nvPr/>
        </p:nvSpPr>
        <p:spPr bwMode="auto">
          <a:xfrm rot="1800000">
            <a:off x="2552700" y="2405063"/>
            <a:ext cx="2286000" cy="1063625"/>
          </a:xfrm>
          <a:prstGeom prst="ellipse">
            <a:avLst/>
          </a:prstGeom>
          <a:solidFill>
            <a:srgbClr val="D60093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>
              <a:defRPr/>
            </a:pPr>
            <a:endParaRPr lang="zh-CN" alt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5854" name="Oval 25"/>
          <p:cNvSpPr>
            <a:spLocks noChangeArrowheads="1"/>
          </p:cNvSpPr>
          <p:nvPr/>
        </p:nvSpPr>
        <p:spPr bwMode="auto">
          <a:xfrm rot="4500000">
            <a:off x="3440833" y="1320793"/>
            <a:ext cx="1804996" cy="1379674"/>
          </a:xfrm>
          <a:prstGeom prst="ellipse">
            <a:avLst/>
          </a:prstGeom>
          <a:solidFill>
            <a:srgbClr val="00B0F0">
              <a:alpha val="50195"/>
            </a:srgb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r"/>
            <a:endParaRPr lang="zh-CN" altLang="en-US"/>
          </a:p>
        </p:txBody>
      </p:sp>
      <p:sp>
        <p:nvSpPr>
          <p:cNvPr id="35855" name="TextBox 26"/>
          <p:cNvSpPr txBox="1">
            <a:spLocks noChangeArrowheads="1"/>
          </p:cNvSpPr>
          <p:nvPr/>
        </p:nvSpPr>
        <p:spPr bwMode="auto">
          <a:xfrm>
            <a:off x="2362200" y="1752600"/>
            <a:ext cx="990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2800" b="1" dirty="0">
                <a:solidFill>
                  <a:srgbClr val="D60093"/>
                </a:solidFill>
              </a:rPr>
              <a:t>HBT</a:t>
            </a:r>
            <a:endParaRPr lang="zh-CN" altLang="en-US" sz="2800" b="1" dirty="0">
              <a:solidFill>
                <a:srgbClr val="D60093"/>
              </a:solidFill>
            </a:endParaRPr>
          </a:p>
        </p:txBody>
      </p:sp>
      <p:sp>
        <p:nvSpPr>
          <p:cNvPr id="35856" name="Rectangle 27"/>
          <p:cNvSpPr>
            <a:spLocks noChangeArrowheads="1"/>
          </p:cNvSpPr>
          <p:nvPr/>
        </p:nvSpPr>
        <p:spPr bwMode="auto">
          <a:xfrm>
            <a:off x="5867400" y="2895600"/>
            <a:ext cx="54694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 dirty="0">
                <a:solidFill>
                  <a:schemeClr val="accent6"/>
                </a:solidFill>
              </a:rPr>
              <a:t>V</a:t>
            </a:r>
            <a:r>
              <a:rPr lang="en-US" altLang="zh-CN" sz="1600" b="1" dirty="0" smtClean="0">
                <a:solidFill>
                  <a:schemeClr val="accent6"/>
                </a:solidFill>
              </a:rPr>
              <a:t>2</a:t>
            </a:r>
            <a:endParaRPr lang="zh-CN" altLang="en-US" sz="1600" b="1" dirty="0">
              <a:solidFill>
                <a:schemeClr val="accent6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876800" y="4038600"/>
            <a:ext cx="1360488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altLang="zh-CN" sz="2800" b="1" dirty="0">
                <a:solidFill>
                  <a:srgbClr val="FFC000"/>
                </a:solidFill>
              </a:rPr>
              <a:t>Spectra</a:t>
            </a:r>
            <a:endParaRPr lang="zh-CN" altLang="en-US" sz="2800" b="1" dirty="0">
              <a:solidFill>
                <a:srgbClr val="FFC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43200" y="4800600"/>
            <a:ext cx="457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Other free inputs in the hybrid model </a:t>
            </a:r>
            <a:endParaRPr lang="en-US" dirty="0"/>
          </a:p>
        </p:txBody>
      </p:sp>
      <p:sp>
        <p:nvSpPr>
          <p:cNvPr id="16" name="TextBox 26"/>
          <p:cNvSpPr txBox="1">
            <a:spLocks noChangeArrowheads="1"/>
          </p:cNvSpPr>
          <p:nvPr/>
        </p:nvSpPr>
        <p:spPr bwMode="auto">
          <a:xfrm>
            <a:off x="4495800" y="914400"/>
            <a:ext cx="160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altLang="zh-CN" sz="2800" b="1" dirty="0" smtClean="0">
                <a:solidFill>
                  <a:srgbClr val="00B0F0"/>
                </a:solidFill>
              </a:rPr>
              <a:t>Photons</a:t>
            </a:r>
            <a:endParaRPr lang="zh-CN" altLang="en-US" sz="2800" b="1" dirty="0">
              <a:solidFill>
                <a:srgbClr val="00B0F0"/>
              </a:solidFill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3A9AB-A3B6-4FC6-91B8-05319890BC98}" type="slidenum">
              <a:rPr lang="en-US" altLang="zh-CN" sz="1800" b="1" smtClean="0">
                <a:solidFill>
                  <a:srgbClr val="FF0000"/>
                </a:solidFill>
              </a:rPr>
              <a:pPr/>
              <a:t>36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0" y="0"/>
            <a:ext cx="9177338" cy="719138"/>
          </a:xfrm>
          <a:prstGeom prst="rect">
            <a:avLst/>
          </a:prstGeom>
          <a:solidFill>
            <a:srgbClr val="A4BBF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0"/>
              </a:spcBef>
            </a:pPr>
            <a:r>
              <a:rPr lang="en-US" altLang="zh-CN" sz="4000" dirty="0" smtClean="0">
                <a:latin typeface="+mj-lt"/>
              </a:rPr>
              <a:t>HBT radii</a:t>
            </a:r>
            <a:endParaRPr lang="en-US" altLang="zh-CN" sz="4000" dirty="0">
              <a:latin typeface="+mj-lt"/>
            </a:endParaRPr>
          </a:p>
        </p:txBody>
      </p:sp>
      <p:graphicFrame>
        <p:nvGraphicFramePr>
          <p:cNvPr id="1453057" name="Object 1"/>
          <p:cNvGraphicFramePr>
            <a:graphicFrameLocks noChangeAspect="1"/>
          </p:cNvGraphicFramePr>
          <p:nvPr/>
        </p:nvGraphicFramePr>
        <p:xfrm>
          <a:off x="228600" y="5486400"/>
          <a:ext cx="1012825" cy="358775"/>
        </p:xfrm>
        <a:graphic>
          <a:graphicData uri="http://schemas.openxmlformats.org/presentationml/2006/ole">
            <p:oleObj spid="_x0000_s1673218" name="Equation" r:id="rId3" imgW="647640" imgH="228600" progId="Equation.3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5486400"/>
            <a:ext cx="55751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800" dirty="0" smtClean="0">
                <a:solidFill>
                  <a:schemeClr val="accent6"/>
                </a:solidFill>
                <a:latin typeface="Arial" charset="0"/>
              </a:rPr>
              <a:t>-                  is sensitive to  the QGP viscosity  </a:t>
            </a:r>
            <a:endParaRPr lang="zh-CN" altLang="en-US" sz="1800" dirty="0"/>
          </a:p>
        </p:txBody>
      </p:sp>
      <p:sp>
        <p:nvSpPr>
          <p:cNvPr id="8" name="Rectangle 7"/>
          <p:cNvSpPr/>
          <p:nvPr/>
        </p:nvSpPr>
        <p:spPr>
          <a:xfrm>
            <a:off x="0" y="62484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800" dirty="0" smtClean="0">
                <a:solidFill>
                  <a:srgbClr val="C00000"/>
                </a:solidFill>
                <a:latin typeface="Arial" charset="0"/>
              </a:rPr>
              <a:t>- HBT </a:t>
            </a:r>
            <a:r>
              <a:rPr lang="en-US" altLang="zh-CN" sz="1800" b="1" dirty="0" smtClean="0">
                <a:solidFill>
                  <a:srgbClr val="C00000"/>
                </a:solidFill>
                <a:latin typeface="Arial" charset="0"/>
              </a:rPr>
              <a:t>HELPS</a:t>
            </a:r>
            <a:r>
              <a:rPr lang="en-US" altLang="zh-CN" sz="1800" dirty="0" smtClean="0">
                <a:solidFill>
                  <a:srgbClr val="C00000"/>
                </a:solidFill>
                <a:latin typeface="Arial" charset="0"/>
              </a:rPr>
              <a:t> to constrain the QGP viscosity, </a:t>
            </a:r>
            <a:r>
              <a:rPr lang="en-US" altLang="zh-CN" sz="1800" dirty="0" smtClean="0">
                <a:solidFill>
                  <a:schemeClr val="accent6"/>
                </a:solidFill>
                <a:latin typeface="Arial" charset="0"/>
              </a:rPr>
              <a:t>together with other observables  (</a:t>
            </a:r>
            <a:r>
              <a:rPr lang="en-US" altLang="zh-CN" sz="1600" b="1" dirty="0" smtClean="0">
                <a:solidFill>
                  <a:schemeClr val="accent6"/>
                </a:solidFill>
                <a:latin typeface="Arial" charset="0"/>
              </a:rPr>
              <a:t>V</a:t>
            </a:r>
            <a:r>
              <a:rPr lang="en-US" altLang="zh-CN" sz="1050" b="1" dirty="0" smtClean="0">
                <a:solidFill>
                  <a:schemeClr val="accent6"/>
                </a:solidFill>
                <a:latin typeface="Arial" charset="0"/>
              </a:rPr>
              <a:t>2</a:t>
            </a:r>
            <a:r>
              <a:rPr lang="en-US" altLang="zh-CN" sz="1800" dirty="0" smtClean="0">
                <a:solidFill>
                  <a:schemeClr val="accent6"/>
                </a:solidFill>
                <a:latin typeface="Arial" charset="0"/>
              </a:rPr>
              <a:t> …)     </a:t>
            </a:r>
            <a:endParaRPr lang="zh-CN" altLang="en-US" sz="1800" dirty="0">
              <a:solidFill>
                <a:schemeClr val="accent6"/>
              </a:solidFill>
            </a:endParaRPr>
          </a:p>
        </p:txBody>
      </p:sp>
      <p:pic>
        <p:nvPicPr>
          <p:cNvPr id="10" name="Picture 9" descr="HBTb.png"/>
          <p:cNvPicPr>
            <a:picLocks noChangeAspect="1"/>
          </p:cNvPicPr>
          <p:nvPr/>
        </p:nvPicPr>
        <p:blipFill>
          <a:blip r:embed="rId4" cstate="print"/>
          <a:srcRect b="64444"/>
          <a:stretch>
            <a:fillRect/>
          </a:stretch>
        </p:blipFill>
        <p:spPr>
          <a:xfrm>
            <a:off x="0" y="990600"/>
            <a:ext cx="7123695" cy="38862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876800" y="838200"/>
            <a:ext cx="1786066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7030A0"/>
                </a:solidFill>
              </a:rPr>
              <a:t>S. Pratt QM09</a:t>
            </a:r>
            <a:endParaRPr lang="zh-CN" altLang="en-US" b="1" dirty="0">
              <a:solidFill>
                <a:srgbClr val="7030A0"/>
              </a:solidFill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7239000" y="2286000"/>
            <a:ext cx="1447800" cy="144000"/>
            <a:chOff x="1332000" y="5181600"/>
            <a:chExt cx="1447800" cy="144000"/>
          </a:xfrm>
        </p:grpSpPr>
        <p:cxnSp>
          <p:nvCxnSpPr>
            <p:cNvPr id="13" name="Straight Connector 12"/>
            <p:cNvCxnSpPr/>
            <p:nvPr/>
          </p:nvCxnSpPr>
          <p:spPr bwMode="auto">
            <a:xfrm>
              <a:off x="1332000" y="5274000"/>
              <a:ext cx="1447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FF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6" name="Flowchart: Extract 15"/>
            <p:cNvSpPr/>
            <p:nvPr/>
          </p:nvSpPr>
          <p:spPr bwMode="auto">
            <a:xfrm>
              <a:off x="2438400" y="5181600"/>
              <a:ext cx="144000" cy="144000"/>
            </a:xfrm>
            <a:prstGeom prst="flowChartExtract">
              <a:avLst/>
            </a:prstGeom>
            <a:solidFill>
              <a:srgbClr val="00FF00"/>
            </a:solidFill>
            <a:ln w="9525" cap="flat" cmpd="sng" algn="ctr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7" name="Flowchart: Extract 16"/>
            <p:cNvSpPr/>
            <p:nvPr/>
          </p:nvSpPr>
          <p:spPr bwMode="auto">
            <a:xfrm>
              <a:off x="1524000" y="5181600"/>
              <a:ext cx="144000" cy="144000"/>
            </a:xfrm>
            <a:prstGeom prst="flowChartExtract">
              <a:avLst/>
            </a:prstGeom>
            <a:solidFill>
              <a:srgbClr val="00FF00"/>
            </a:solidFill>
            <a:ln w="9525" cap="flat" cmpd="sng" algn="ctr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8" name="Flowchart: Extract 17"/>
            <p:cNvSpPr/>
            <p:nvPr/>
          </p:nvSpPr>
          <p:spPr bwMode="auto">
            <a:xfrm>
              <a:off x="1981200" y="5181600"/>
              <a:ext cx="144000" cy="144000"/>
            </a:xfrm>
            <a:prstGeom prst="flowChartExtract">
              <a:avLst/>
            </a:prstGeom>
            <a:solidFill>
              <a:srgbClr val="00FF00"/>
            </a:solidFill>
            <a:ln w="9525" cap="flat" cmpd="sng" algn="ctr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</p:grpSp>
      <p:grpSp>
        <p:nvGrpSpPr>
          <p:cNvPr id="3" name="Group 26"/>
          <p:cNvGrpSpPr/>
          <p:nvPr/>
        </p:nvGrpSpPr>
        <p:grpSpPr>
          <a:xfrm>
            <a:off x="7315200" y="3048000"/>
            <a:ext cx="1219200" cy="152400"/>
            <a:chOff x="6096000" y="5257800"/>
            <a:chExt cx="1219200" cy="152400"/>
          </a:xfrm>
        </p:grpSpPr>
        <p:cxnSp>
          <p:nvCxnSpPr>
            <p:cNvPr id="15" name="Straight Connector 14"/>
            <p:cNvCxnSpPr/>
            <p:nvPr/>
          </p:nvCxnSpPr>
          <p:spPr bwMode="auto">
            <a:xfrm>
              <a:off x="6096000" y="5334000"/>
              <a:ext cx="12192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3" name="Oval 22"/>
            <p:cNvSpPr/>
            <p:nvPr/>
          </p:nvSpPr>
          <p:spPr bwMode="auto">
            <a:xfrm>
              <a:off x="6172200" y="5257800"/>
              <a:ext cx="152400" cy="152400"/>
            </a:xfrm>
            <a:prstGeom prst="ellipse">
              <a:avLst/>
            </a:prstGeom>
            <a:solidFill>
              <a:srgbClr val="0000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6934200" y="5257800"/>
              <a:ext cx="152400" cy="152400"/>
            </a:xfrm>
            <a:prstGeom prst="ellipse">
              <a:avLst/>
            </a:prstGeom>
            <a:solidFill>
              <a:srgbClr val="0000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25" name="Oval 24"/>
            <p:cNvSpPr/>
            <p:nvPr/>
          </p:nvSpPr>
          <p:spPr bwMode="auto">
            <a:xfrm>
              <a:off x="6553200" y="5257800"/>
              <a:ext cx="152400" cy="152400"/>
            </a:xfrm>
            <a:prstGeom prst="ellipse">
              <a:avLst/>
            </a:prstGeom>
            <a:solidFill>
              <a:srgbClr val="0000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</p:grpSp>
      <p:sp>
        <p:nvSpPr>
          <p:cNvPr id="28" name="Rectangle 27"/>
          <p:cNvSpPr/>
          <p:nvPr/>
        </p:nvSpPr>
        <p:spPr>
          <a:xfrm>
            <a:off x="7086600" y="3200400"/>
            <a:ext cx="18286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dirty="0" smtClean="0">
                <a:solidFill>
                  <a:schemeClr val="accent6"/>
                </a:solidFill>
                <a:latin typeface="Arial" charset="0"/>
              </a:rPr>
              <a:t>with viscosity </a:t>
            </a:r>
            <a:endParaRPr lang="zh-CN" altLang="en-US" dirty="0"/>
          </a:p>
        </p:txBody>
      </p:sp>
      <p:sp>
        <p:nvSpPr>
          <p:cNvPr id="29" name="Rectangle 28"/>
          <p:cNvSpPr/>
          <p:nvPr/>
        </p:nvSpPr>
        <p:spPr>
          <a:xfrm>
            <a:off x="7035731" y="2438400"/>
            <a:ext cx="2108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00CC00"/>
                </a:solidFill>
                <a:latin typeface="Arial" charset="0"/>
              </a:rPr>
              <a:t>without viscosity </a:t>
            </a:r>
            <a:endParaRPr lang="zh-CN" altLang="en-US" dirty="0">
              <a:solidFill>
                <a:srgbClr val="00CC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674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800" dirty="0" smtClean="0">
                <a:solidFill>
                  <a:srgbClr val="008000"/>
                </a:solidFill>
                <a:latin typeface="Arial" charset="0"/>
              </a:rPr>
              <a:t>- However, viscosity is only one of the many ingredients that affect HBT radii </a:t>
            </a:r>
            <a:r>
              <a:rPr lang="en-US" altLang="zh-CN" sz="1600" b="1" dirty="0" smtClean="0">
                <a:solidFill>
                  <a:srgbClr val="7030A0"/>
                </a:solidFill>
                <a:latin typeface="+mj-lt"/>
              </a:rPr>
              <a:t>(Pratt QM09) </a:t>
            </a:r>
            <a:endParaRPr lang="zh-CN" altLang="en-US" sz="1600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/>
          <a:p>
            <a:fld id="{195B0841-21C4-42A5-8FFD-1A1ED8796B51}" type="slidenum">
              <a:rPr lang="en-US" altLang="zh-CN" sz="1800" b="1" smtClean="0">
                <a:solidFill>
                  <a:srgbClr val="FF0000"/>
                </a:solidFill>
              </a:rPr>
              <a:pPr/>
              <a:t>37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 bwMode="auto">
          <a:xfrm>
            <a:off x="7696200" y="5105400"/>
            <a:ext cx="381000" cy="685800"/>
          </a:xfrm>
          <a:prstGeom prst="rect">
            <a:avLst/>
          </a:prstGeom>
          <a:solidFill>
            <a:srgbClr val="FF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15" name="Picture 14" descr="photon3.png"/>
          <p:cNvPicPr>
            <a:picLocks noChangeAspect="1"/>
          </p:cNvPicPr>
          <p:nvPr/>
        </p:nvPicPr>
        <p:blipFill>
          <a:blip r:embed="rId3" cstate="print"/>
          <a:srcRect l="7619" t="51217" r="9387" b="4040"/>
          <a:stretch>
            <a:fillRect/>
          </a:stretch>
        </p:blipFill>
        <p:spPr>
          <a:xfrm>
            <a:off x="152400" y="457200"/>
            <a:ext cx="4419600" cy="4114800"/>
          </a:xfrm>
          <a:prstGeom prst="rect">
            <a:avLst/>
          </a:prstGeom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0" y="0"/>
            <a:ext cx="9177338" cy="719138"/>
          </a:xfrm>
          <a:prstGeom prst="rect">
            <a:avLst/>
          </a:prstGeom>
          <a:solidFill>
            <a:srgbClr val="A4BBF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0"/>
              </a:spcBef>
            </a:pPr>
            <a:r>
              <a:rPr lang="en-US" altLang="zh-CN" sz="4000" dirty="0" smtClean="0">
                <a:latin typeface="+mj-lt"/>
              </a:rPr>
              <a:t>EM probes: Photons </a:t>
            </a:r>
            <a:endParaRPr lang="en-US" altLang="zh-CN" sz="4000" dirty="0">
              <a:latin typeface="+mj-lt"/>
            </a:endParaRPr>
          </a:p>
        </p:txBody>
      </p:sp>
      <p:pic>
        <p:nvPicPr>
          <p:cNvPr id="4" name="Picture 3" descr="Spectrab0.png"/>
          <p:cNvPicPr>
            <a:picLocks noChangeAspect="1"/>
          </p:cNvPicPr>
          <p:nvPr/>
        </p:nvPicPr>
        <p:blipFill>
          <a:blip r:embed="rId4" cstate="print"/>
          <a:srcRect l="1919" t="12222" r="9646" b="4444"/>
          <a:stretch>
            <a:fillRect/>
          </a:stretch>
        </p:blipFill>
        <p:spPr>
          <a:xfrm>
            <a:off x="4572000" y="685800"/>
            <a:ext cx="4572000" cy="38099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05400" y="762000"/>
            <a:ext cx="2133600" cy="400110"/>
          </a:xfrm>
          <a:prstGeom prst="rect">
            <a:avLst/>
          </a:prstGeom>
          <a:solidFill>
            <a:schemeClr val="accent1">
              <a:lumMod val="40000"/>
              <a:lumOff val="60000"/>
              <a:alpha val="61176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err="1" smtClean="0">
                <a:latin typeface="Arial" pitchFamily="34" charset="0"/>
                <a:cs typeface="Arial" pitchFamily="34" charset="0"/>
              </a:rPr>
              <a:t>Pion</a:t>
            </a:r>
            <a:r>
              <a:rPr lang="en-US" altLang="zh-CN" b="1" dirty="0" smtClean="0">
                <a:latin typeface="Arial" pitchFamily="34" charset="0"/>
                <a:cs typeface="Arial" pitchFamily="34" charset="0"/>
              </a:rPr>
              <a:t> spectra</a:t>
            </a:r>
            <a:endParaRPr lang="zh-CN" alt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0" y="4724400"/>
            <a:ext cx="73277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800" dirty="0" smtClean="0">
                <a:solidFill>
                  <a:schemeClr val="accent6"/>
                </a:solidFill>
                <a:latin typeface="Arial" charset="0"/>
              </a:rPr>
              <a:t>-Viscous hardening of </a:t>
            </a:r>
            <a:r>
              <a:rPr lang="en-US" altLang="zh-CN" sz="1600" b="1" dirty="0" smtClean="0">
                <a:solidFill>
                  <a:schemeClr val="accent6"/>
                </a:solidFill>
                <a:latin typeface="Arial" charset="0"/>
              </a:rPr>
              <a:t>P</a:t>
            </a:r>
            <a:r>
              <a:rPr lang="en-US" altLang="zh-CN" sz="1050" b="1" dirty="0" smtClean="0">
                <a:solidFill>
                  <a:schemeClr val="accent6"/>
                </a:solidFill>
                <a:latin typeface="Arial" charset="0"/>
              </a:rPr>
              <a:t>T</a:t>
            </a:r>
            <a:r>
              <a:rPr lang="en-US" altLang="zh-CN" sz="1800" dirty="0" smtClean="0">
                <a:solidFill>
                  <a:schemeClr val="accent6"/>
                </a:solidFill>
                <a:latin typeface="Arial" charset="0"/>
              </a:rPr>
              <a:t>-spectra is stronger for photons than hadrons</a:t>
            </a:r>
            <a:endParaRPr lang="zh-CN" altLang="en-US" sz="1800" dirty="0">
              <a:solidFill>
                <a:schemeClr val="accent6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19200" y="3581400"/>
            <a:ext cx="1633781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1600" b="1" dirty="0" smtClean="0">
                <a:solidFill>
                  <a:srgbClr val="7030A0"/>
                </a:solidFill>
              </a:rPr>
              <a:t>K. </a:t>
            </a:r>
            <a:r>
              <a:rPr lang="en-US" altLang="zh-CN" sz="1600" b="1" dirty="0" err="1" smtClean="0">
                <a:solidFill>
                  <a:srgbClr val="7030A0"/>
                </a:solidFill>
              </a:rPr>
              <a:t>Dusling</a:t>
            </a:r>
            <a:r>
              <a:rPr lang="en-US" altLang="zh-CN" sz="1600" b="1" dirty="0" smtClean="0">
                <a:solidFill>
                  <a:srgbClr val="7030A0"/>
                </a:solidFill>
              </a:rPr>
              <a:t>, 0903</a:t>
            </a:r>
            <a:endParaRPr lang="zh-CN" altLang="en-US" sz="1600" b="1" dirty="0">
              <a:solidFill>
                <a:srgbClr val="7030A0"/>
              </a:solidFill>
            </a:endParaRPr>
          </a:p>
        </p:txBody>
      </p:sp>
      <p:graphicFrame>
        <p:nvGraphicFramePr>
          <p:cNvPr id="12" name="Object 13"/>
          <p:cNvGraphicFramePr>
            <a:graphicFrameLocks noChangeAspect="1"/>
          </p:cNvGraphicFramePr>
          <p:nvPr/>
        </p:nvGraphicFramePr>
        <p:xfrm>
          <a:off x="990600" y="5029200"/>
          <a:ext cx="3124200" cy="838200"/>
        </p:xfrm>
        <a:graphic>
          <a:graphicData uri="http://schemas.openxmlformats.org/presentationml/2006/ole">
            <p:oleObj spid="_x0000_s1674242" name="Equation" r:id="rId5" imgW="1333440" imgH="469800" progId="Equation.3">
              <p:embed/>
            </p:oleObj>
          </a:graphicData>
        </a:graphic>
      </p:graphicFrame>
      <p:pic>
        <p:nvPicPr>
          <p:cNvPr id="16" name="Picture 15" descr="photon-pt2.png"/>
          <p:cNvPicPr>
            <a:picLocks noChangeAspect="1"/>
          </p:cNvPicPr>
          <p:nvPr/>
        </p:nvPicPr>
        <p:blipFill>
          <a:blip r:embed="rId6" cstate="print"/>
          <a:srcRect l="43066" t="55308" r="12855" b="40546"/>
          <a:stretch>
            <a:fillRect/>
          </a:stretch>
        </p:blipFill>
        <p:spPr>
          <a:xfrm>
            <a:off x="2133600" y="1066800"/>
            <a:ext cx="2286000" cy="533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1000" y="762000"/>
            <a:ext cx="2133600" cy="400110"/>
          </a:xfrm>
          <a:prstGeom prst="rect">
            <a:avLst/>
          </a:prstGeom>
          <a:solidFill>
            <a:srgbClr val="F84D08">
              <a:alpha val="6117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latin typeface="Arial" pitchFamily="34" charset="0"/>
                <a:cs typeface="Arial" pitchFamily="34" charset="0"/>
              </a:rPr>
              <a:t>Photon spectra</a:t>
            </a:r>
            <a:endParaRPr lang="zh-CN" alt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2209800" y="5105400"/>
            <a:ext cx="1066800" cy="762000"/>
          </a:xfrm>
          <a:prstGeom prst="ellipse">
            <a:avLst/>
          </a:prstGeom>
          <a:noFill/>
          <a:ln w="5715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graphicFrame>
        <p:nvGraphicFramePr>
          <p:cNvPr id="1497091" name="Object 3"/>
          <p:cNvGraphicFramePr>
            <a:graphicFrameLocks noChangeAspect="1"/>
          </p:cNvGraphicFramePr>
          <p:nvPr/>
        </p:nvGraphicFramePr>
        <p:xfrm>
          <a:off x="6019800" y="5029200"/>
          <a:ext cx="2022475" cy="792163"/>
        </p:xfrm>
        <a:graphic>
          <a:graphicData uri="http://schemas.openxmlformats.org/presentationml/2006/ole">
            <p:oleObj spid="_x0000_s1674243" name="Equation" r:id="rId7" imgW="863280" imgH="444240" progId="Equation.3">
              <p:embed/>
            </p:oleObj>
          </a:graphicData>
        </a:graphic>
      </p:graphicFrame>
      <p:sp>
        <p:nvSpPr>
          <p:cNvPr id="19" name="Rectangle 18"/>
          <p:cNvSpPr/>
          <p:nvPr/>
        </p:nvSpPr>
        <p:spPr>
          <a:xfrm>
            <a:off x="304800" y="6248400"/>
            <a:ext cx="8839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800" dirty="0" smtClean="0">
                <a:solidFill>
                  <a:srgbClr val="C00000"/>
                </a:solidFill>
                <a:latin typeface="Arial" charset="0"/>
              </a:rPr>
              <a:t>-Photon spectra MAY </a:t>
            </a:r>
            <a:r>
              <a:rPr lang="en-US" altLang="zh-CN" sz="1800" b="1" dirty="0" smtClean="0">
                <a:solidFill>
                  <a:srgbClr val="C00000"/>
                </a:solidFill>
                <a:latin typeface="Arial" charset="0"/>
              </a:rPr>
              <a:t>HELP</a:t>
            </a:r>
            <a:r>
              <a:rPr lang="en-US" altLang="zh-CN" sz="1800" dirty="0" smtClean="0">
                <a:solidFill>
                  <a:srgbClr val="C00000"/>
                </a:solidFill>
                <a:latin typeface="Arial" charset="0"/>
              </a:rPr>
              <a:t> to constrain the 2-d range of QGP viscosity &amp; </a:t>
            </a:r>
            <a:r>
              <a:rPr lang="en-US" altLang="zh-CN" sz="1800" dirty="0" err="1" smtClean="0">
                <a:solidFill>
                  <a:srgbClr val="C00000"/>
                </a:solidFill>
                <a:latin typeface="Arial" charset="0"/>
              </a:rPr>
              <a:t>thermalization</a:t>
            </a:r>
            <a:r>
              <a:rPr lang="en-US" altLang="zh-CN" sz="1800" dirty="0" smtClean="0">
                <a:solidFill>
                  <a:srgbClr val="C00000"/>
                </a:solidFill>
                <a:latin typeface="Arial" charset="0"/>
              </a:rPr>
              <a:t> time, </a:t>
            </a:r>
            <a:r>
              <a:rPr lang="en-US" altLang="zh-CN" sz="1800" dirty="0" smtClean="0">
                <a:solidFill>
                  <a:schemeClr val="accent6"/>
                </a:solidFill>
                <a:latin typeface="Arial" charset="0"/>
              </a:rPr>
              <a:t>together with other observables  (</a:t>
            </a:r>
            <a:r>
              <a:rPr lang="en-US" altLang="zh-CN" sz="1600" b="1" dirty="0" smtClean="0">
                <a:solidFill>
                  <a:schemeClr val="accent6"/>
                </a:solidFill>
                <a:latin typeface="Arial" charset="0"/>
              </a:rPr>
              <a:t>V</a:t>
            </a:r>
            <a:r>
              <a:rPr lang="en-US" altLang="zh-CN" sz="1050" b="1" dirty="0" smtClean="0">
                <a:solidFill>
                  <a:schemeClr val="accent6"/>
                </a:solidFill>
                <a:latin typeface="Arial" charset="0"/>
              </a:rPr>
              <a:t>2</a:t>
            </a:r>
            <a:r>
              <a:rPr lang="en-US" altLang="zh-CN" sz="1800" dirty="0" smtClean="0">
                <a:solidFill>
                  <a:schemeClr val="accent6"/>
                </a:solidFill>
                <a:latin typeface="Arial" charset="0"/>
              </a:rPr>
              <a:t> …)     </a:t>
            </a:r>
            <a:endParaRPr lang="zh-CN" altLang="en-US" sz="1800" dirty="0">
              <a:solidFill>
                <a:schemeClr val="accent6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04800" y="5867400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800" dirty="0" smtClean="0">
                <a:solidFill>
                  <a:schemeClr val="accent6"/>
                </a:solidFill>
                <a:latin typeface="Arial" charset="0"/>
              </a:rPr>
              <a:t>-However, earlier </a:t>
            </a:r>
            <a:r>
              <a:rPr lang="en-US" altLang="zh-CN" sz="1800" dirty="0" err="1" smtClean="0">
                <a:solidFill>
                  <a:schemeClr val="accent6"/>
                </a:solidFill>
                <a:latin typeface="Arial" charset="0"/>
              </a:rPr>
              <a:t>thermalization</a:t>
            </a:r>
            <a:r>
              <a:rPr lang="en-US" altLang="zh-CN" sz="1800" dirty="0" smtClean="0">
                <a:solidFill>
                  <a:schemeClr val="accent6"/>
                </a:solidFill>
                <a:latin typeface="Arial" charset="0"/>
              </a:rPr>
              <a:t> also leads to harder photon spectra  </a:t>
            </a:r>
            <a:r>
              <a:rPr lang="en-US" altLang="zh-CN" sz="1600" b="1" dirty="0" smtClean="0">
                <a:solidFill>
                  <a:srgbClr val="7030A0"/>
                </a:solidFill>
                <a:latin typeface="+mj-lt"/>
              </a:rPr>
              <a:t>(</a:t>
            </a:r>
            <a:r>
              <a:rPr lang="en-US" altLang="zh-CN" sz="1600" b="1" dirty="0" err="1" smtClean="0">
                <a:solidFill>
                  <a:srgbClr val="7030A0"/>
                </a:solidFill>
                <a:latin typeface="+mj-lt"/>
              </a:rPr>
              <a:t>Dusling</a:t>
            </a:r>
            <a:r>
              <a:rPr lang="en-US" altLang="zh-CN" sz="1600" b="1" dirty="0" smtClean="0">
                <a:solidFill>
                  <a:srgbClr val="7030A0"/>
                </a:solidFill>
                <a:latin typeface="+mj-lt"/>
              </a:rPr>
              <a:t> 0903)    </a:t>
            </a:r>
            <a:endParaRPr lang="zh-CN" altLang="en-US" sz="1600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B0841-21C4-42A5-8FFD-1A1ED8796B51}" type="slidenum">
              <a:rPr lang="en-US" altLang="zh-CN" sz="1800" b="1" smtClean="0">
                <a:solidFill>
                  <a:srgbClr val="FF0000"/>
                </a:solidFill>
              </a:rPr>
              <a:pPr/>
              <a:t>38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77338" cy="719138"/>
          </a:xfrm>
          <a:solidFill>
            <a:srgbClr val="A4BBFA"/>
          </a:solidFill>
        </p:spPr>
        <p:txBody>
          <a:bodyPr/>
          <a:lstStyle/>
          <a:p>
            <a:r>
              <a:rPr lang="en-US" altLang="zh-CN" sz="4000" dirty="0" smtClean="0"/>
              <a:t>Triangular flow &amp; QGP viscosity 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4953000" y="1447800"/>
            <a:ext cx="251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kumimoji="0" lang="zh-CN" altLang="en-US" sz="2000"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6096000"/>
            <a:ext cx="67817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800" dirty="0" smtClean="0">
                <a:solidFill>
                  <a:schemeClr val="accent6"/>
                </a:solidFill>
                <a:latin typeface="Arial" charset="0"/>
              </a:rPr>
              <a:t>-triangular flow is sensitive to QGP shear viscosity   </a:t>
            </a:r>
            <a:endParaRPr lang="en-US" sz="1800" dirty="0"/>
          </a:p>
        </p:txBody>
      </p:sp>
      <p:sp>
        <p:nvSpPr>
          <p:cNvPr id="10" name="Rectangle 9"/>
          <p:cNvSpPr/>
          <p:nvPr/>
        </p:nvSpPr>
        <p:spPr>
          <a:xfrm>
            <a:off x="274320" y="6400800"/>
            <a:ext cx="8488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800" dirty="0" smtClean="0">
                <a:solidFill>
                  <a:srgbClr val="C00000"/>
                </a:solidFill>
                <a:latin typeface="Arial" charset="0"/>
              </a:rPr>
              <a:t>-triangular flow can help us to eliminate the uncertainties from KLN and </a:t>
            </a:r>
            <a:r>
              <a:rPr lang="en-US" altLang="zh-CN" sz="1800" dirty="0" err="1" smtClean="0">
                <a:solidFill>
                  <a:srgbClr val="C00000"/>
                </a:solidFill>
                <a:latin typeface="Arial" charset="0"/>
              </a:rPr>
              <a:t>Glauber</a:t>
            </a:r>
            <a:r>
              <a:rPr lang="en-US" altLang="zh-CN" sz="1800" dirty="0" smtClean="0">
                <a:solidFill>
                  <a:srgbClr val="C00000"/>
                </a:solidFill>
                <a:latin typeface="Arial" charset="0"/>
              </a:rPr>
              <a:t> </a:t>
            </a:r>
            <a:endParaRPr lang="en-US" sz="1800" dirty="0">
              <a:solidFill>
                <a:srgbClr val="C00000"/>
              </a:solidFill>
            </a:endParaRPr>
          </a:p>
        </p:txBody>
      </p:sp>
      <p:grpSp>
        <p:nvGrpSpPr>
          <p:cNvPr id="2" name="Group 21"/>
          <p:cNvGrpSpPr/>
          <p:nvPr/>
        </p:nvGrpSpPr>
        <p:grpSpPr>
          <a:xfrm>
            <a:off x="4544568" y="638387"/>
            <a:ext cx="4599432" cy="5557242"/>
            <a:chOff x="4544568" y="638387"/>
            <a:chExt cx="4599432" cy="5557242"/>
          </a:xfrm>
        </p:grpSpPr>
        <p:pic>
          <p:nvPicPr>
            <p:cNvPr id="1617923" name="Picture 3"/>
            <p:cNvPicPr preferRelativeResize="0">
              <a:picLocks noChangeArrowheads="1"/>
            </p:cNvPicPr>
            <p:nvPr/>
          </p:nvPicPr>
          <p:blipFill>
            <a:blip r:embed="rId4" cstate="print"/>
            <a:srcRect l="1639"/>
            <a:stretch>
              <a:fillRect/>
            </a:stretch>
          </p:blipFill>
          <p:spPr bwMode="auto">
            <a:xfrm>
              <a:off x="4544568" y="2697480"/>
              <a:ext cx="4517136" cy="3498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617924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 l="3333" b="10680"/>
            <a:stretch>
              <a:fillRect/>
            </a:stretch>
          </p:blipFill>
          <p:spPr bwMode="auto">
            <a:xfrm>
              <a:off x="4572000" y="685800"/>
              <a:ext cx="4572000" cy="3429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Rectangle 10"/>
            <p:cNvSpPr/>
            <p:nvPr/>
          </p:nvSpPr>
          <p:spPr>
            <a:xfrm>
              <a:off x="5943600" y="5410200"/>
              <a:ext cx="28956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sz="1600" dirty="0" err="1" smtClean="0">
                  <a:solidFill>
                    <a:srgbClr val="D60093"/>
                  </a:solidFill>
                </a:rPr>
                <a:t>Zhi</a:t>
              </a:r>
              <a:r>
                <a:rPr lang="en-US" sz="1600" dirty="0" smtClean="0">
                  <a:solidFill>
                    <a:srgbClr val="D60093"/>
                  </a:solidFill>
                </a:rPr>
                <a:t> &amp; Heinz, preliminary results  </a:t>
              </a:r>
              <a:endParaRPr lang="en-US" sz="1600" dirty="0"/>
            </a:p>
          </p:txBody>
        </p:sp>
        <p:graphicFrame>
          <p:nvGraphicFramePr>
            <p:cNvPr id="12" name="Object 1"/>
            <p:cNvGraphicFramePr>
              <a:graphicFrameLocks noChangeAspect="1"/>
            </p:cNvGraphicFramePr>
            <p:nvPr/>
          </p:nvGraphicFramePr>
          <p:xfrm>
            <a:off x="8382000" y="638387"/>
            <a:ext cx="533400" cy="699346"/>
          </p:xfrm>
          <a:graphic>
            <a:graphicData uri="http://schemas.openxmlformats.org/presentationml/2006/ole">
              <p:oleObj spid="_x0000_s1675266" name="Equation" r:id="rId6" imgW="177480" imgH="215640" progId="Equation.3">
                <p:embed/>
              </p:oleObj>
            </a:graphicData>
          </a:graphic>
        </p:graphicFrame>
        <p:graphicFrame>
          <p:nvGraphicFramePr>
            <p:cNvPr id="1617926" name="Object 6"/>
            <p:cNvGraphicFramePr>
              <a:graphicFrameLocks noChangeAspect="1"/>
            </p:cNvGraphicFramePr>
            <p:nvPr/>
          </p:nvGraphicFramePr>
          <p:xfrm>
            <a:off x="8382000" y="3865563"/>
            <a:ext cx="533400" cy="741362"/>
          </p:xfrm>
          <a:graphic>
            <a:graphicData uri="http://schemas.openxmlformats.org/presentationml/2006/ole">
              <p:oleObj spid="_x0000_s1675267" name="Equation" r:id="rId7" imgW="177480" imgH="228600" progId="Equation.3">
                <p:embed/>
              </p:oleObj>
            </a:graphicData>
          </a:graphic>
        </p:graphicFrame>
        <p:sp>
          <p:nvSpPr>
            <p:cNvPr id="14" name="TextBox 13"/>
            <p:cNvSpPr txBox="1"/>
            <p:nvPr/>
          </p:nvSpPr>
          <p:spPr>
            <a:xfrm>
              <a:off x="7162800" y="2514600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smtClean="0">
                  <a:solidFill>
                    <a:srgbClr val="FF6600"/>
                  </a:solidFill>
                </a:rPr>
                <a:t>MC-KLN</a:t>
              </a:r>
              <a:endParaRPr lang="en-US" sz="1800" b="1" dirty="0">
                <a:solidFill>
                  <a:srgbClr val="FF66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705600" y="3200400"/>
              <a:ext cx="16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800" b="1" dirty="0" smtClean="0">
                  <a:solidFill>
                    <a:srgbClr val="00B050"/>
                  </a:solidFill>
                </a:rPr>
                <a:t>MC-</a:t>
              </a:r>
              <a:r>
                <a:rPr lang="en-US" sz="1800" b="1" dirty="0" err="1" smtClean="0">
                  <a:solidFill>
                    <a:srgbClr val="00B050"/>
                  </a:solidFill>
                </a:rPr>
                <a:t>Glauber</a:t>
              </a:r>
              <a:endParaRPr lang="en-US" sz="1800" b="1" dirty="0">
                <a:solidFill>
                  <a:srgbClr val="00B050"/>
                </a:solidFill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 bwMode="auto">
            <a:xfrm rot="16200000" flipV="1">
              <a:off x="7620000" y="2133600"/>
              <a:ext cx="457200" cy="457200"/>
            </a:xfrm>
            <a:prstGeom prst="straightConnector1">
              <a:avLst/>
            </a:prstGeom>
            <a:ln w="19050">
              <a:solidFill>
                <a:srgbClr val="FF6600"/>
              </a:solidFill>
              <a:headEnd type="none" w="med" len="med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 bwMode="auto">
            <a:xfrm rot="16200000" flipV="1">
              <a:off x="7010400" y="2895600"/>
              <a:ext cx="381000" cy="381000"/>
            </a:xfrm>
            <a:prstGeom prst="straightConnector1">
              <a:avLst/>
            </a:prstGeom>
            <a:ln w="19050">
              <a:solidFill>
                <a:srgbClr val="00B050"/>
              </a:solidFill>
              <a:headEnd type="none" w="med" len="med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7239000" y="6248400"/>
            <a:ext cx="1752600" cy="457200"/>
          </a:xfrm>
        </p:spPr>
        <p:txBody>
          <a:bodyPr/>
          <a:lstStyle/>
          <a:p>
            <a:fld id="{1BF3A9AB-A3B6-4FC6-91B8-05319890BC98}" type="slidenum">
              <a:rPr lang="en-US" altLang="zh-CN" sz="1800" b="1" smtClean="0">
                <a:solidFill>
                  <a:srgbClr val="FF0000"/>
                </a:solidFill>
              </a:rPr>
              <a:pPr/>
              <a:t>39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  <p:pic>
        <p:nvPicPr>
          <p:cNvPr id="167526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1295400"/>
            <a:ext cx="447675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 bwMode="auto">
          <a:xfrm>
            <a:off x="0" y="2438400"/>
            <a:ext cx="9144000" cy="2895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0" y="685800"/>
            <a:ext cx="9144000" cy="1600200"/>
          </a:xfrm>
          <a:prstGeom prst="rect">
            <a:avLst/>
          </a:prstGeom>
          <a:solidFill>
            <a:srgbClr val="FFFF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77338" cy="719138"/>
          </a:xfrm>
          <a:solidFill>
            <a:srgbClr val="A4BBFA"/>
          </a:solidFill>
        </p:spPr>
        <p:txBody>
          <a:bodyPr/>
          <a:lstStyle/>
          <a:p>
            <a:r>
              <a:rPr lang="en-US" altLang="zh-CN" sz="4000" dirty="0" smtClean="0"/>
              <a:t>A short summary</a:t>
            </a:r>
          </a:p>
        </p:txBody>
      </p:sp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4953000" y="1447800"/>
            <a:ext cx="251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kumimoji="0" lang="zh-CN" altLang="en-US" sz="2000">
              <a:latin typeface="Arial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152400" y="781097"/>
            <a:ext cx="7543800" cy="308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0" bIns="0">
            <a:spAutoFit/>
          </a:bodyPr>
          <a:lstStyle/>
          <a:p>
            <a:pPr algn="l"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-   </a:t>
            </a:r>
            <a:r>
              <a:rPr lang="en-US" altLang="zh-CN" sz="20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 is sensitive </a:t>
            </a:r>
            <a:r>
              <a:rPr lang="en-US" altLang="zh-CN" sz="20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to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1143000"/>
            <a:ext cx="9372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Extraction </a:t>
            </a:r>
            <a:r>
              <a:rPr lang="en-US" altLang="zh-CN" sz="200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        from elliptic flow data using viscous hydro + </a:t>
            </a:r>
            <a:r>
              <a:rPr lang="en-US" altLang="zh-CN" sz="2000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UrQMD</a:t>
            </a:r>
            <a:r>
              <a:rPr lang="en-US" altLang="zh-CN" sz="200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indicates:   </a:t>
            </a:r>
            <a:endParaRPr lang="en-US" altLang="zh-CN" sz="2400" b="1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1634" name="Object 5"/>
          <p:cNvGraphicFramePr>
            <a:graphicFrameLocks noChangeAspect="1"/>
          </p:cNvGraphicFramePr>
          <p:nvPr/>
        </p:nvGraphicFramePr>
        <p:xfrm>
          <a:off x="2057400" y="1524000"/>
          <a:ext cx="4915805" cy="609599"/>
        </p:xfrm>
        <a:graphic>
          <a:graphicData uri="http://schemas.openxmlformats.org/presentationml/2006/ole">
            <p:oleObj spid="_x0000_s1676290" name="Equation" r:id="rId4" imgW="1828800" imgH="215640" progId="Equation.3">
              <p:embed/>
            </p:oleObj>
          </a:graphicData>
        </a:graphic>
      </p:graphicFrame>
      <p:graphicFrame>
        <p:nvGraphicFramePr>
          <p:cNvPr id="111635" name="Object 5"/>
          <p:cNvGraphicFramePr>
            <a:graphicFrameLocks noChangeAspect="1"/>
          </p:cNvGraphicFramePr>
          <p:nvPr/>
        </p:nvGraphicFramePr>
        <p:xfrm>
          <a:off x="1371600" y="1143000"/>
          <a:ext cx="457200" cy="423387"/>
        </p:xfrm>
        <a:graphic>
          <a:graphicData uri="http://schemas.openxmlformats.org/presentationml/2006/ole">
            <p:oleObj spid="_x0000_s1676291" name="Equation" r:id="rId5" imgW="291960" imgH="203040" progId="Equation.3">
              <p:embed/>
            </p:oleObj>
          </a:graphicData>
        </a:graphic>
      </p:graphicFrame>
      <p:graphicFrame>
        <p:nvGraphicFramePr>
          <p:cNvPr id="861196" name="Object 1"/>
          <p:cNvGraphicFramePr>
            <a:graphicFrameLocks noChangeAspect="1"/>
          </p:cNvGraphicFramePr>
          <p:nvPr/>
        </p:nvGraphicFramePr>
        <p:xfrm>
          <a:off x="2286000" y="798513"/>
          <a:ext cx="457200" cy="319087"/>
        </p:xfrm>
        <a:graphic>
          <a:graphicData uri="http://schemas.openxmlformats.org/presentationml/2006/ole">
            <p:oleObj spid="_x0000_s1676292" name="Equation" r:id="rId6" imgW="291960" imgH="203040" progId="Equation.3">
              <p:embed/>
            </p:oleObj>
          </a:graphicData>
        </a:graphic>
      </p:graphicFrame>
      <p:graphicFrame>
        <p:nvGraphicFramePr>
          <p:cNvPr id="861198" name="Object 1"/>
          <p:cNvGraphicFramePr>
            <a:graphicFrameLocks noChangeAspect="1"/>
          </p:cNvGraphicFramePr>
          <p:nvPr/>
        </p:nvGraphicFramePr>
        <p:xfrm>
          <a:off x="381000" y="730250"/>
          <a:ext cx="282575" cy="406400"/>
        </p:xfrm>
        <a:graphic>
          <a:graphicData uri="http://schemas.openxmlformats.org/presentationml/2006/ole">
            <p:oleObj spid="_x0000_s1676293" name="Equation" r:id="rId7" imgW="164880" imgH="215640" progId="Equation.3">
              <p:embed/>
            </p:oleObj>
          </a:graphicData>
        </a:graphic>
      </p:graphicFrame>
      <p:graphicFrame>
        <p:nvGraphicFramePr>
          <p:cNvPr id="1593350" name="Object 6"/>
          <p:cNvGraphicFramePr>
            <a:graphicFrameLocks noChangeAspect="1"/>
          </p:cNvGraphicFramePr>
          <p:nvPr/>
        </p:nvGraphicFramePr>
        <p:xfrm>
          <a:off x="2514600" y="3124200"/>
          <a:ext cx="2265363" cy="363538"/>
        </p:xfrm>
        <a:graphic>
          <a:graphicData uri="http://schemas.openxmlformats.org/presentationml/2006/ole">
            <p:oleObj spid="_x0000_s1676294" name="Equation" r:id="rId8" imgW="1396800" imgH="203040" progId="Equation.3">
              <p:embed/>
            </p:oleObj>
          </a:graphicData>
        </a:graphic>
      </p:graphicFrame>
      <p:grpSp>
        <p:nvGrpSpPr>
          <p:cNvPr id="2" name="Group 32"/>
          <p:cNvGrpSpPr/>
          <p:nvPr/>
        </p:nvGrpSpPr>
        <p:grpSpPr>
          <a:xfrm>
            <a:off x="301752" y="2798064"/>
            <a:ext cx="8839200" cy="2228612"/>
            <a:chOff x="304800" y="2514600"/>
            <a:chExt cx="8839200" cy="2228612"/>
          </a:xfrm>
        </p:grpSpPr>
        <p:grpSp>
          <p:nvGrpSpPr>
            <p:cNvPr id="3" name="Group 29"/>
            <p:cNvGrpSpPr/>
            <p:nvPr/>
          </p:nvGrpSpPr>
          <p:grpSpPr>
            <a:xfrm>
              <a:off x="304800" y="3276600"/>
              <a:ext cx="8839200" cy="1466612"/>
              <a:chOff x="304800" y="3200400"/>
              <a:chExt cx="8839200" cy="1466612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381000" y="3200400"/>
                <a:ext cx="8763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zh-CN" sz="1800" dirty="0" smtClean="0">
                    <a:solidFill>
                      <a:schemeClr val="accent2"/>
                    </a:solidFill>
                    <a:latin typeface="Arial" pitchFamily="34" charset="0"/>
                    <a:cs typeface="Arial" pitchFamily="34" charset="0"/>
                  </a:rPr>
                  <a:t>-Relatively smaller uncertainties are  from</a:t>
                </a:r>
                <a:endParaRPr lang="en-US" sz="1800" dirty="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304800" y="3962400"/>
                <a:ext cx="777240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zh-CN" sz="1800" dirty="0" smtClean="0">
                    <a:solidFill>
                      <a:schemeClr val="accent2"/>
                    </a:solidFill>
                    <a:latin typeface="Arial" pitchFamily="34" charset="0"/>
                    <a:cs typeface="Arial" pitchFamily="34" charset="0"/>
                  </a:rPr>
                  <a:t> -other possible observables may help to reduce these uncertainties </a:t>
                </a:r>
                <a:r>
                  <a:rPr lang="en-US" altLang="zh-CN" dirty="0" smtClean="0">
                    <a:solidFill>
                      <a:schemeClr val="accent2"/>
                    </a:solidFill>
                    <a:latin typeface="Arial" pitchFamily="34" charset="0"/>
                    <a:cs typeface="Arial" pitchFamily="34" charset="0"/>
                  </a:rPr>
                  <a:t>, </a:t>
                </a:r>
                <a:endParaRPr lang="en-US" dirty="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914400" y="3505200"/>
                <a:ext cx="739444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zh-CN" sz="1800" b="1" dirty="0" smtClean="0">
                    <a:solidFill>
                      <a:srgbClr val="CC0099"/>
                    </a:solidFill>
                    <a:latin typeface="+mj-lt"/>
                    <a:cs typeface="Arial" pitchFamily="34" charset="0"/>
                  </a:rPr>
                  <a:t>initial flow,  </a:t>
                </a:r>
                <a:r>
                  <a:rPr lang="en-US" altLang="zh-CN" sz="1800" b="1" dirty="0" smtClean="0">
                    <a:solidFill>
                      <a:srgbClr val="993300"/>
                    </a:solidFill>
                    <a:latin typeface="+mj-lt"/>
                    <a:cs typeface="Arial" pitchFamily="34" charset="0"/>
                  </a:rPr>
                  <a:t>bulk viscosity,  </a:t>
                </a:r>
                <a:r>
                  <a:rPr lang="en-US" altLang="zh-CN" sz="1800" b="1" dirty="0" smtClean="0">
                    <a:solidFill>
                      <a:srgbClr val="008000"/>
                    </a:solidFill>
                    <a:latin typeface="+mj-lt"/>
                    <a:cs typeface="Arial" pitchFamily="34" charset="0"/>
                  </a:rPr>
                  <a:t>single short hydro  vs.  e-by-e simulations </a:t>
                </a:r>
                <a:r>
                  <a:rPr lang="en-US" altLang="zh-CN" sz="1800" b="1" dirty="0" smtClean="0">
                    <a:latin typeface="+mj-lt"/>
                    <a:cs typeface="Arial" pitchFamily="34" charset="0"/>
                  </a:rPr>
                  <a:t>… </a:t>
                </a:r>
                <a:endParaRPr lang="en-US" sz="1800" b="1" dirty="0">
                  <a:latin typeface="+mj-lt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914400" y="4297680"/>
                <a:ext cx="6629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zh-CN" sz="1800" b="1" dirty="0" smtClean="0">
                    <a:solidFill>
                      <a:srgbClr val="FF0066"/>
                    </a:solidFill>
                    <a:cs typeface="Arial" pitchFamily="34" charset="0"/>
                  </a:rPr>
                  <a:t>photons,</a:t>
                </a:r>
                <a:r>
                  <a:rPr lang="en-US" altLang="zh-CN" sz="1800" b="1" dirty="0" smtClean="0">
                    <a:solidFill>
                      <a:srgbClr val="CC0099"/>
                    </a:solidFill>
                    <a:cs typeface="Arial" pitchFamily="34" charset="0"/>
                  </a:rPr>
                  <a:t>  </a:t>
                </a:r>
                <a:r>
                  <a:rPr lang="en-US" altLang="zh-CN" sz="1800" b="1" dirty="0" smtClean="0">
                    <a:solidFill>
                      <a:srgbClr val="993300"/>
                    </a:solidFill>
                    <a:cs typeface="Arial" pitchFamily="34" charset="0"/>
                  </a:rPr>
                  <a:t> </a:t>
                </a:r>
                <a:r>
                  <a:rPr lang="en-US" altLang="zh-CN" sz="1800" b="1" dirty="0" smtClean="0">
                    <a:solidFill>
                      <a:srgbClr val="FF3300"/>
                    </a:solidFill>
                    <a:cs typeface="Arial" pitchFamily="34" charset="0"/>
                  </a:rPr>
                  <a:t>HBT radii,  </a:t>
                </a:r>
                <a:r>
                  <a:rPr lang="en-US" altLang="zh-CN" sz="1800" b="1" dirty="0" smtClean="0">
                    <a:solidFill>
                      <a:srgbClr val="008080"/>
                    </a:solidFill>
                    <a:cs typeface="Arial" pitchFamily="34" charset="0"/>
                  </a:rPr>
                  <a:t>triangular flow </a:t>
                </a:r>
                <a:r>
                  <a:rPr lang="en-US" altLang="zh-CN" sz="1800" b="1" dirty="0" smtClean="0">
                    <a:cs typeface="Arial" pitchFamily="34" charset="0"/>
                  </a:rPr>
                  <a:t>…</a:t>
                </a:r>
                <a:r>
                  <a:rPr lang="en-US" altLang="zh-CN" sz="1800" b="1" dirty="0" smtClean="0">
                    <a:solidFill>
                      <a:srgbClr val="008080"/>
                    </a:solidFill>
                    <a:cs typeface="Arial" pitchFamily="34" charset="0"/>
                  </a:rPr>
                  <a:t>  </a:t>
                </a:r>
                <a:endParaRPr lang="en-US" sz="1800" b="1" dirty="0">
                  <a:solidFill>
                    <a:srgbClr val="008080"/>
                  </a:solidFill>
                </a:endParaRPr>
              </a:p>
            </p:txBody>
          </p:sp>
        </p:grpSp>
        <p:grpSp>
          <p:nvGrpSpPr>
            <p:cNvPr id="4" name="Group 31"/>
            <p:cNvGrpSpPr/>
            <p:nvPr/>
          </p:nvGrpSpPr>
          <p:grpSpPr>
            <a:xfrm>
              <a:off x="381000" y="2514600"/>
              <a:ext cx="8305800" cy="674132"/>
              <a:chOff x="381000" y="2514600"/>
              <a:chExt cx="8305800" cy="674132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381000" y="2514600"/>
                <a:ext cx="65532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zh-CN" sz="1800" dirty="0" smtClean="0">
                    <a:solidFill>
                      <a:schemeClr val="accent2"/>
                    </a:solidFill>
                    <a:latin typeface="Arial" pitchFamily="34" charset="0"/>
                    <a:cs typeface="Arial" pitchFamily="34" charset="0"/>
                  </a:rPr>
                  <a:t>-Relatively larger uncertainties are from initial geometry   </a:t>
                </a:r>
                <a:endParaRPr lang="en-US" sz="1800" dirty="0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914400" y="2819400"/>
                <a:ext cx="56388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sz="1800" b="1" dirty="0" smtClean="0"/>
                  <a:t>MC-</a:t>
                </a:r>
                <a:r>
                  <a:rPr lang="en-US" sz="1800" b="1" dirty="0" err="1" smtClean="0"/>
                  <a:t>Glauber</a:t>
                </a:r>
                <a:r>
                  <a:rPr lang="en-US" sz="1800" b="1" dirty="0" smtClean="0"/>
                  <a:t>:                                                   MC-KLN: </a:t>
                </a:r>
                <a:endParaRPr lang="en-US" sz="1800" b="1" dirty="0"/>
              </a:p>
            </p:txBody>
          </p:sp>
          <p:graphicFrame>
            <p:nvGraphicFramePr>
              <p:cNvPr id="1593352" name="Object 8"/>
              <p:cNvGraphicFramePr>
                <a:graphicFrameLocks noChangeAspect="1"/>
              </p:cNvGraphicFramePr>
              <p:nvPr/>
            </p:nvGraphicFramePr>
            <p:xfrm>
              <a:off x="6400800" y="2819400"/>
              <a:ext cx="2286000" cy="363538"/>
            </p:xfrm>
            <a:graphic>
              <a:graphicData uri="http://schemas.openxmlformats.org/presentationml/2006/ole">
                <p:oleObj spid="_x0000_s1676295" name="Equation" r:id="rId9" imgW="1409400" imgH="203040" progId="Equation.3">
                  <p:embed/>
                </p:oleObj>
              </a:graphicData>
            </a:graphic>
          </p:graphicFrame>
        </p:grpSp>
      </p:grp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3A9AB-A3B6-4FC6-91B8-05319890BC98}" type="slidenum">
              <a:rPr lang="en-US" altLang="zh-CN" sz="1800" b="1" smtClean="0">
                <a:solidFill>
                  <a:srgbClr val="FF0000"/>
                </a:solidFill>
              </a:rPr>
              <a:pPr/>
              <a:t>40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zh-CN" sz="6600" smtClean="0">
                <a:solidFill>
                  <a:srgbClr val="FF6600"/>
                </a:solidFill>
              </a:rPr>
              <a:t>Thank You</a:t>
            </a:r>
            <a:endParaRPr lang="zh-CN" altLang="en-US" sz="6600" smtClean="0">
              <a:solidFill>
                <a:srgbClr val="FF66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B0841-21C4-42A5-8FFD-1A1ED8796B51}" type="slidenum">
              <a:rPr lang="en-US" altLang="zh-CN" smtClean="0"/>
              <a:pPr/>
              <a:t>41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 bwMode="auto">
          <a:xfrm>
            <a:off x="152400" y="4953000"/>
            <a:ext cx="8839200" cy="17526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77338" cy="719138"/>
          </a:xfrm>
          <a:solidFill>
            <a:srgbClr val="A4BBFA"/>
          </a:solidFill>
        </p:spPr>
        <p:txBody>
          <a:bodyPr/>
          <a:lstStyle/>
          <a:p>
            <a:r>
              <a:rPr lang="en-US" altLang="zh-CN" sz="4000" dirty="0" smtClean="0"/>
              <a:t>e-b-e hydro vs. single shot hydro 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4953000" y="1447800"/>
            <a:ext cx="251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kumimoji="0" lang="zh-CN" altLang="en-US" sz="2000">
              <a:latin typeface="Arial" charset="0"/>
            </a:endParaRPr>
          </a:p>
        </p:txBody>
      </p:sp>
      <p:pic>
        <p:nvPicPr>
          <p:cNvPr id="16168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762000"/>
            <a:ext cx="52578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5715000" y="1524000"/>
            <a:ext cx="3429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1800"/>
              </a:spcBef>
              <a:spcAft>
                <a:spcPts val="1800"/>
              </a:spcAft>
            </a:pPr>
            <a:r>
              <a:rPr lang="en-US" sz="1800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Event-by-event hydro produces 5%  less v2/</a:t>
            </a:r>
            <a:r>
              <a:rPr lang="en-US" sz="1800" dirty="0" err="1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ecc</a:t>
            </a:r>
            <a:r>
              <a:rPr lang="en-US" sz="1800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 than single-shot hydro with  smooth averaged initial profile</a:t>
            </a:r>
            <a:endParaRPr lang="en-US" sz="1800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5400" y="914400"/>
            <a:ext cx="2895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600" dirty="0" err="1" smtClean="0">
                <a:solidFill>
                  <a:srgbClr val="D60093"/>
                </a:solidFill>
              </a:rPr>
              <a:t>Zhi</a:t>
            </a:r>
            <a:r>
              <a:rPr lang="en-US" sz="1600" dirty="0" smtClean="0">
                <a:solidFill>
                  <a:srgbClr val="D60093"/>
                </a:solidFill>
              </a:rPr>
              <a:t> &amp; Heinz, preliminary results  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3A9AB-A3B6-4FC6-91B8-05319890BC98}" type="slidenum">
              <a:rPr lang="en-US" altLang="zh-CN" sz="1800" b="1" smtClean="0">
                <a:solidFill>
                  <a:srgbClr val="FF0000"/>
                </a:solidFill>
              </a:rPr>
              <a:pPr/>
              <a:t>42</a:t>
            </a:fld>
            <a:endParaRPr lang="en-US" altLang="zh-CN" sz="1800" b="1" dirty="0">
              <a:solidFill>
                <a:srgbClr val="FF0000"/>
              </a:solidFill>
            </a:endParaRPr>
          </a:p>
        </p:txBody>
      </p:sp>
      <p:graphicFrame>
        <p:nvGraphicFramePr>
          <p:cNvPr id="9" name="Object 9"/>
          <p:cNvGraphicFramePr>
            <a:graphicFrameLocks noChangeAspect="1"/>
          </p:cNvGraphicFramePr>
          <p:nvPr/>
        </p:nvGraphicFramePr>
        <p:xfrm>
          <a:off x="381000" y="5715000"/>
          <a:ext cx="2209800" cy="442615"/>
        </p:xfrm>
        <a:graphic>
          <a:graphicData uri="http://schemas.openxmlformats.org/presentationml/2006/ole">
            <p:oleObj spid="_x0000_s1746946" name="Equation" r:id="rId5" imgW="1117440" imgH="203040" progId="Equation.3">
              <p:embed/>
            </p:oleObj>
          </a:graphicData>
        </a:graphic>
      </p:graphicFrame>
      <p:sp>
        <p:nvSpPr>
          <p:cNvPr id="10" name="Rectangle 9"/>
          <p:cNvSpPr/>
          <p:nvPr/>
        </p:nvSpPr>
        <p:spPr>
          <a:xfrm>
            <a:off x="2667000" y="5715000"/>
            <a:ext cx="3733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for MC-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KLN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initial conditions 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667000" y="6248400"/>
            <a:ext cx="4114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for MC-</a:t>
            </a:r>
            <a:r>
              <a:rPr lang="en-US" b="1" dirty="0" err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Glauber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initial conditions  </a:t>
            </a:r>
            <a:endParaRPr lang="en-US" dirty="0"/>
          </a:p>
        </p:txBody>
      </p:sp>
      <p:graphicFrame>
        <p:nvGraphicFramePr>
          <p:cNvPr id="12" name="Object 6"/>
          <p:cNvGraphicFramePr>
            <a:graphicFrameLocks noChangeAspect="1"/>
          </p:cNvGraphicFramePr>
          <p:nvPr/>
        </p:nvGraphicFramePr>
        <p:xfrm>
          <a:off x="381000" y="6248400"/>
          <a:ext cx="2209800" cy="442913"/>
        </p:xfrm>
        <a:graphic>
          <a:graphicData uri="http://schemas.openxmlformats.org/presentationml/2006/ole">
            <p:oleObj spid="_x0000_s1746947" name="Equation" r:id="rId6" imgW="1117440" imgH="203040" progId="Equation.3">
              <p:embed/>
            </p:oleObj>
          </a:graphicData>
        </a:graphic>
      </p:graphicFrame>
      <p:sp>
        <p:nvSpPr>
          <p:cNvPr id="13" name="Rectangle 12"/>
          <p:cNvSpPr/>
          <p:nvPr/>
        </p:nvSpPr>
        <p:spPr>
          <a:xfrm>
            <a:off x="152400" y="5029200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800" dirty="0" smtClean="0">
                <a:latin typeface="Arial" pitchFamily="34" charset="0"/>
                <a:cs typeface="Arial" pitchFamily="34" charset="0"/>
              </a:rPr>
              <a:t>initial flow, bulk viscosity and e-b-e hydro:</a:t>
            </a:r>
            <a:endParaRPr lang="en-US" sz="1800" dirty="0"/>
          </a:p>
        </p:txBody>
      </p:sp>
      <p:sp>
        <p:nvSpPr>
          <p:cNvPr id="14" name="Rectangle 13"/>
          <p:cNvSpPr/>
          <p:nvPr/>
        </p:nvSpPr>
        <p:spPr>
          <a:xfrm>
            <a:off x="4648200" y="5181600"/>
            <a:ext cx="2762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cancelation among them </a:t>
            </a:r>
            <a:endParaRPr lang="en-US" sz="1800" dirty="0"/>
          </a:p>
        </p:txBody>
      </p:sp>
      <p:sp>
        <p:nvSpPr>
          <p:cNvPr id="15" name="Rectangle 14"/>
          <p:cNvSpPr/>
          <p:nvPr/>
        </p:nvSpPr>
        <p:spPr>
          <a:xfrm>
            <a:off x="4648200" y="4876800"/>
            <a:ext cx="533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800" dirty="0" smtClean="0">
                <a:latin typeface="Arial" pitchFamily="34" charset="0"/>
                <a:cs typeface="Arial" pitchFamily="34" charset="0"/>
              </a:rPr>
              <a:t>each of  them shifts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en-US" sz="11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by a few percent      </a:t>
            </a:r>
            <a:endParaRPr lang="en-US" sz="1800" dirty="0"/>
          </a:p>
        </p:txBody>
      </p:sp>
      <p:sp>
        <p:nvSpPr>
          <p:cNvPr id="16" name="Left Brace 15"/>
          <p:cNvSpPr/>
          <p:nvPr/>
        </p:nvSpPr>
        <p:spPr bwMode="auto">
          <a:xfrm>
            <a:off x="4572000" y="5029200"/>
            <a:ext cx="121919" cy="381000"/>
          </a:xfrm>
          <a:prstGeom prst="leftBrace">
            <a:avLst/>
          </a:prstGeom>
          <a:ln w="190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l">
          <a:spcBef>
            <a:spcPts val="200"/>
          </a:spcBef>
          <a:defRPr sz="1800" dirty="0" err="1" smtClean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14807</TotalTime>
  <Words>2292</Words>
  <Application>Microsoft Office PowerPoint</Application>
  <PresentationFormat>On-screen Show (4:3)</PresentationFormat>
  <Paragraphs>386</Paragraphs>
  <Slides>42</Slides>
  <Notes>23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4" baseType="lpstr">
      <vt:lpstr>默认设计模板</vt:lpstr>
      <vt:lpstr>Equation</vt:lpstr>
      <vt:lpstr>Slide 1</vt:lpstr>
      <vt:lpstr>Slide 2</vt:lpstr>
      <vt:lpstr>Slide 3</vt:lpstr>
      <vt:lpstr>Slide 4</vt:lpstr>
      <vt:lpstr>A brief history of relativistic heavy ion physics  </vt:lpstr>
      <vt:lpstr>The QGP was discovered </vt:lpstr>
      <vt:lpstr>Future science at the relativistic heavy ion collider</vt:lpstr>
      <vt:lpstr>Slide 8</vt:lpstr>
      <vt:lpstr>Lower bound for        from quantum mechanics</vt:lpstr>
      <vt:lpstr>The QGP shear viscosity</vt:lpstr>
      <vt:lpstr>Ideal hydrodynamics </vt:lpstr>
      <vt:lpstr>Viscous hydrodynamics </vt:lpstr>
      <vt:lpstr>Viscous hydrodynamics </vt:lpstr>
      <vt:lpstr>Viscous hydrodynamics </vt:lpstr>
      <vt:lpstr>Viscous hydro:   Shear viscosity     &amp; elliptic flow V2</vt:lpstr>
      <vt:lpstr>Shear viscosity     &amp; elliptic flow V2</vt:lpstr>
      <vt:lpstr>Shear viscosity     &amp; elliptic flow V2</vt:lpstr>
      <vt:lpstr>Hadronic effects on elliptic flow V2  </vt:lpstr>
      <vt:lpstr>Slide 19</vt:lpstr>
      <vt:lpstr>Slide 20</vt:lpstr>
      <vt:lpstr>Slide 21</vt:lpstr>
      <vt:lpstr>Slide 22</vt:lpstr>
      <vt:lpstr>                QGP viscosity from </vt:lpstr>
      <vt:lpstr>Slide 24</vt:lpstr>
      <vt:lpstr>Slide 25</vt:lpstr>
      <vt:lpstr>Slide 26</vt:lpstr>
      <vt:lpstr>V2(PT) at RHIC and LHC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Triangular flow &amp; QGP viscosity </vt:lpstr>
      <vt:lpstr>A short summary</vt:lpstr>
      <vt:lpstr>Thank You</vt:lpstr>
      <vt:lpstr>e-b-e hydro vs. single shot hydro </vt:lpstr>
    </vt:vector>
  </TitlesOfParts>
  <Company>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ss</dc:creator>
  <cp:lastModifiedBy>che2song</cp:lastModifiedBy>
  <cp:revision>1176</cp:revision>
  <dcterms:created xsi:type="dcterms:W3CDTF">2008-03-08T21:31:53Z</dcterms:created>
  <dcterms:modified xsi:type="dcterms:W3CDTF">2011-11-22T08:15:59Z</dcterms:modified>
</cp:coreProperties>
</file>