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</p:sldMasterIdLst>
  <p:notesMasterIdLst>
    <p:notesMasterId r:id="rId37"/>
  </p:notesMasterIdLst>
  <p:handoutMasterIdLst>
    <p:handoutMasterId r:id="rId38"/>
  </p:handoutMasterIdLst>
  <p:sldIdLst>
    <p:sldId id="380" r:id="rId2"/>
    <p:sldId id="506" r:id="rId3"/>
    <p:sldId id="729" r:id="rId4"/>
    <p:sldId id="730" r:id="rId5"/>
    <p:sldId id="731" r:id="rId6"/>
    <p:sldId id="728" r:id="rId7"/>
    <p:sldId id="732" r:id="rId8"/>
    <p:sldId id="733" r:id="rId9"/>
    <p:sldId id="704" r:id="rId10"/>
    <p:sldId id="705" r:id="rId11"/>
    <p:sldId id="706" r:id="rId12"/>
    <p:sldId id="707" r:id="rId13"/>
    <p:sldId id="708" r:id="rId14"/>
    <p:sldId id="709" r:id="rId15"/>
    <p:sldId id="710" r:id="rId16"/>
    <p:sldId id="711" r:id="rId17"/>
    <p:sldId id="712" r:id="rId18"/>
    <p:sldId id="734" r:id="rId19"/>
    <p:sldId id="713" r:id="rId20"/>
    <p:sldId id="714" r:id="rId21"/>
    <p:sldId id="715" r:id="rId22"/>
    <p:sldId id="716" r:id="rId23"/>
    <p:sldId id="717" r:id="rId24"/>
    <p:sldId id="718" r:id="rId25"/>
    <p:sldId id="720" r:id="rId26"/>
    <p:sldId id="719" r:id="rId27"/>
    <p:sldId id="721" r:id="rId28"/>
    <p:sldId id="722" r:id="rId29"/>
    <p:sldId id="723" r:id="rId30"/>
    <p:sldId id="724" r:id="rId31"/>
    <p:sldId id="725" r:id="rId32"/>
    <p:sldId id="726" r:id="rId33"/>
    <p:sldId id="727" r:id="rId34"/>
    <p:sldId id="606" r:id="rId35"/>
    <p:sldId id="505" r:id="rId36"/>
  </p:sldIdLst>
  <p:sldSz cx="9906000" cy="6858000" type="A4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22">
          <p15:clr>
            <a:srgbClr val="A4A3A4"/>
          </p15:clr>
        </p15:guide>
        <p15:guide id="2" pos="2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00"/>
    <a:srgbClr val="BA0003"/>
    <a:srgbClr val="996633"/>
    <a:srgbClr val="00FF00"/>
    <a:srgbClr val="0000FF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6"/>
  </p:normalViewPr>
  <p:slideViewPr>
    <p:cSldViewPr>
      <p:cViewPr varScale="1">
        <p:scale>
          <a:sx n="102" d="100"/>
          <a:sy n="102" d="100"/>
        </p:scale>
        <p:origin x="1144" y="184"/>
      </p:cViewPr>
      <p:guideLst>
        <p:guide orient="horz" pos="3022"/>
        <p:guide pos="2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1014" y="-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tags" Target="tags/tag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Relationship Id="rId2" Type="http://schemas.openxmlformats.org/officeDocument/2006/relationships/image" Target="../media/image89.emf"/><Relationship Id="rId3" Type="http://schemas.openxmlformats.org/officeDocument/2006/relationships/image" Target="../media/image9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4" Type="http://schemas.openxmlformats.org/officeDocument/2006/relationships/image" Target="../media/image103.emf"/><Relationship Id="rId5" Type="http://schemas.openxmlformats.org/officeDocument/2006/relationships/image" Target="../media/image104.wmf"/><Relationship Id="rId6" Type="http://schemas.openxmlformats.org/officeDocument/2006/relationships/image" Target="../media/image105.wmf"/><Relationship Id="rId7" Type="http://schemas.openxmlformats.org/officeDocument/2006/relationships/image" Target="../media/image106.wmf"/><Relationship Id="rId1" Type="http://schemas.openxmlformats.org/officeDocument/2006/relationships/image" Target="../media/image100.wmf"/><Relationship Id="rId2" Type="http://schemas.openxmlformats.org/officeDocument/2006/relationships/image" Target="../media/image10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fld id="{92A3CF6C-BB5A-BC40-A54A-D07139849A8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3731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fld id="{5623AD65-69D5-184B-B0CE-5F163078B67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954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宋体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EDEA38-67CF-E243-B98A-4E50EEFBBB01}" type="slidenum">
              <a:rPr lang="zh-CN" altLang="en-US"/>
              <a:pPr>
                <a:defRPr/>
              </a:pPr>
              <a:t>1</a:t>
            </a:fld>
            <a:endParaRPr lang="en-US" altLang="zh-CN"/>
          </a:p>
        </p:txBody>
      </p:sp>
      <p:sp>
        <p:nvSpPr>
          <p:cNvPr id="508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kumimoji="0"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701853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3AD65-69D5-184B-B0CE-5F163078B67E}" type="slidenum">
              <a:rPr lang="zh-CN" altLang="en-US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9780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>
            <a:lvl1pPr algn="ctr">
              <a:defRPr sz="3600" u="none">
                <a:latin typeface="Comic Sans MS" charset="0"/>
                <a:ea typeface="华文行楷" charset="0"/>
                <a:cs typeface="华文行楷" charset="0"/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81563" y="3886204"/>
            <a:ext cx="4140200" cy="1666875"/>
          </a:xfrm>
        </p:spPr>
        <p:txBody>
          <a:bodyPr/>
          <a:lstStyle>
            <a:lvl1pPr marL="0" indent="0" algn="ctr">
              <a:buFont typeface="Wingdings" charset="0"/>
              <a:buNone/>
              <a:defRPr sz="360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334794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199CF-E556-134E-8C4E-272E6315615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3722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638" y="440690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755AD-0809-E742-95CD-4076DD22F44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356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1" y="908050"/>
            <a:ext cx="4381501" cy="284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9199" y="908050"/>
            <a:ext cx="4381501" cy="284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DC742-DB0E-F14E-825A-5966C3D8ADD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57381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378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378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9C3FD-E956-7B4A-92A3-708EB00217E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614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7D2E6-0341-B741-A858-D9AB7C1F3A7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795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50DEA-350D-9343-9CC7-7B8900A50D1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8214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3499" y="273054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8C548-9115-0745-B7A2-4463ADFE64A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968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D8938-CACD-4646-A198-32B21F20309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026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52F52-BF66-044E-BC1F-872DA53BF30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514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188914"/>
            <a:ext cx="2228850" cy="35639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95302" y="188914"/>
            <a:ext cx="6534150" cy="35639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5B259-0218-EA45-A988-242B6AEE966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86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、文本和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188913"/>
            <a:ext cx="8915400" cy="6334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95301" y="908050"/>
            <a:ext cx="4381501" cy="284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29199" y="9080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029199" y="24066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31BD6-643C-AB43-A380-766FCA0C596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3059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、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188913"/>
            <a:ext cx="8915400" cy="6334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1" y="908050"/>
            <a:ext cx="4381501" cy="284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29199" y="9080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029199" y="24066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5D99D-242A-AC4F-AC9C-B389CD06A23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4868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95300" y="188913"/>
            <a:ext cx="8915400" cy="6334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95301" y="9080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29199" y="9080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1" y="24066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29199" y="24066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DACD2-54F3-1048-9FBE-D67E4226A1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2380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88913"/>
            <a:ext cx="8915400" cy="6334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908050"/>
            <a:ext cx="8915400" cy="284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52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52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pPr>
              <a:defRPr/>
            </a:pPr>
            <a:fld id="{D94A670A-B0E8-CB40-9B34-629EB57810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800" b="1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2pPr>
      <a:lvl3pPr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3pPr>
      <a:lvl4pPr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4pPr>
      <a:lvl5pPr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kumimoji="1" sz="2000">
          <a:solidFill>
            <a:schemeClr val="tx1"/>
          </a:solidFill>
          <a:latin typeface="Lucida Grande"/>
          <a:ea typeface="黑体-简 中等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66CC"/>
        </a:buClr>
        <a:buFont typeface="Wingdings" charset="0"/>
        <a:buChar char="Ø"/>
        <a:defRPr kumimoji="1" sz="1800">
          <a:solidFill>
            <a:schemeClr val="tx1"/>
          </a:solidFill>
          <a:latin typeface="Lucida Grande"/>
          <a:ea typeface="黑体-简 中等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l"/>
        <a:defRPr kumimoji="1" sz="1600">
          <a:solidFill>
            <a:schemeClr val="tx1"/>
          </a:solidFill>
          <a:latin typeface="Lucida Grande"/>
          <a:ea typeface="黑体-简 中等"/>
          <a:cs typeface="宋体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kumimoji="1" sz="1600">
          <a:solidFill>
            <a:schemeClr val="tx1"/>
          </a:solidFill>
          <a:latin typeface="Lucida Grande"/>
          <a:ea typeface="黑体-简 中等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kumimoji="1" sz="1400">
          <a:solidFill>
            <a:schemeClr val="tx1"/>
          </a:solidFill>
          <a:latin typeface="Lucida Grande"/>
          <a:ea typeface="黑体-简 中等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sz="1400">
          <a:solidFill>
            <a:schemeClr val="tx1"/>
          </a:solidFill>
          <a:latin typeface="+mn-lt"/>
          <a:ea typeface="宋体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sz="1400">
          <a:solidFill>
            <a:schemeClr val="tx1"/>
          </a:solidFill>
          <a:latin typeface="+mn-lt"/>
          <a:ea typeface="宋体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sz="1400">
          <a:solidFill>
            <a:schemeClr val="tx1"/>
          </a:solidFill>
          <a:latin typeface="+mn-lt"/>
          <a:ea typeface="宋体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sz="1400">
          <a:solidFill>
            <a:schemeClr val="tx1"/>
          </a:solidFill>
          <a:latin typeface="+mn-lt"/>
          <a:ea typeface="宋体" charset="0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image" Target="../media/image13.emf"/><Relationship Id="rId13" Type="http://schemas.openxmlformats.org/officeDocument/2006/relationships/image" Target="../media/image14.emf"/><Relationship Id="rId14" Type="http://schemas.openxmlformats.org/officeDocument/2006/relationships/image" Target="../media/image15.emf"/><Relationship Id="rId15" Type="http://schemas.openxmlformats.org/officeDocument/2006/relationships/image" Target="../media/image16.emf"/><Relationship Id="rId16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emf"/><Relationship Id="rId12" Type="http://schemas.openxmlformats.org/officeDocument/2006/relationships/image" Target="../media/image28.emf"/><Relationship Id="rId13" Type="http://schemas.openxmlformats.org/officeDocument/2006/relationships/image" Target="../media/image29.emf"/><Relationship Id="rId14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6" Type="http://schemas.openxmlformats.org/officeDocument/2006/relationships/image" Target="../media/image22.emf"/><Relationship Id="rId7" Type="http://schemas.openxmlformats.org/officeDocument/2006/relationships/image" Target="../media/image23.emf"/><Relationship Id="rId8" Type="http://schemas.openxmlformats.org/officeDocument/2006/relationships/image" Target="../media/image24.emf"/><Relationship Id="rId9" Type="http://schemas.openxmlformats.org/officeDocument/2006/relationships/image" Target="../media/image25.emf"/><Relationship Id="rId10" Type="http://schemas.openxmlformats.org/officeDocument/2006/relationships/image" Target="../media/image2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emf"/><Relationship Id="rId20" Type="http://schemas.openxmlformats.org/officeDocument/2006/relationships/image" Target="../media/image34.emf"/><Relationship Id="rId21" Type="http://schemas.openxmlformats.org/officeDocument/2006/relationships/image" Target="../media/image48.png"/><Relationship Id="rId22" Type="http://schemas.openxmlformats.org/officeDocument/2006/relationships/image" Target="../media/image49.png"/><Relationship Id="rId23" Type="http://schemas.openxmlformats.org/officeDocument/2006/relationships/image" Target="../media/image50.png"/><Relationship Id="rId24" Type="http://schemas.openxmlformats.org/officeDocument/2006/relationships/oleObject" Target="../embeddings/oleObject2.bin"/><Relationship Id="rId25" Type="http://schemas.openxmlformats.org/officeDocument/2006/relationships/image" Target="../media/image35.emf"/><Relationship Id="rId26" Type="http://schemas.openxmlformats.org/officeDocument/2006/relationships/image" Target="../media/image51.png"/><Relationship Id="rId27" Type="http://schemas.openxmlformats.org/officeDocument/2006/relationships/image" Target="../media/image52.emf"/><Relationship Id="rId28" Type="http://schemas.openxmlformats.org/officeDocument/2006/relationships/image" Target="../media/image53.emf"/><Relationship Id="rId10" Type="http://schemas.openxmlformats.org/officeDocument/2006/relationships/image" Target="../media/image39.emf"/><Relationship Id="rId11" Type="http://schemas.openxmlformats.org/officeDocument/2006/relationships/image" Target="../media/image40.emf"/><Relationship Id="rId12" Type="http://schemas.openxmlformats.org/officeDocument/2006/relationships/image" Target="../media/image41.emf"/><Relationship Id="rId13" Type="http://schemas.openxmlformats.org/officeDocument/2006/relationships/image" Target="../media/image42.emf"/><Relationship Id="rId14" Type="http://schemas.openxmlformats.org/officeDocument/2006/relationships/image" Target="../media/image43.emf"/><Relationship Id="rId15" Type="http://schemas.openxmlformats.org/officeDocument/2006/relationships/image" Target="../media/image44.emf"/><Relationship Id="rId16" Type="http://schemas.openxmlformats.org/officeDocument/2006/relationships/image" Target="../media/image45.emf"/><Relationship Id="rId17" Type="http://schemas.openxmlformats.org/officeDocument/2006/relationships/image" Target="../media/image46.emf"/><Relationship Id="rId18" Type="http://schemas.openxmlformats.org/officeDocument/2006/relationships/image" Target="../media/image47.emf"/><Relationship Id="rId19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7" Type="http://schemas.openxmlformats.org/officeDocument/2006/relationships/image" Target="../media/image36.emf"/><Relationship Id="rId8" Type="http://schemas.openxmlformats.org/officeDocument/2006/relationships/image" Target="../media/image37.emf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1.emf"/><Relationship Id="rId12" Type="http://schemas.openxmlformats.org/officeDocument/2006/relationships/image" Target="../media/image6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5.jpeg"/><Relationship Id="rId4" Type="http://schemas.openxmlformats.org/officeDocument/2006/relationships/image" Target="../media/image56.png"/><Relationship Id="rId5" Type="http://schemas.openxmlformats.org/officeDocument/2006/relationships/image" Target="../media/image57.emf"/><Relationship Id="rId6" Type="http://schemas.openxmlformats.org/officeDocument/2006/relationships/image" Target="../media/image58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54.wmf"/><Relationship Id="rId9" Type="http://schemas.openxmlformats.org/officeDocument/2006/relationships/image" Target="../media/image59.emf"/><Relationship Id="rId10" Type="http://schemas.openxmlformats.org/officeDocument/2006/relationships/image" Target="../media/image6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4" Type="http://schemas.openxmlformats.org/officeDocument/2006/relationships/image" Target="../media/image65.emf"/><Relationship Id="rId5" Type="http://schemas.openxmlformats.org/officeDocument/2006/relationships/image" Target="../media/image66.emf"/><Relationship Id="rId6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emf"/><Relationship Id="rId5" Type="http://schemas.openxmlformats.org/officeDocument/2006/relationships/image" Target="../media/image71.emf"/><Relationship Id="rId6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4" Type="http://schemas.openxmlformats.org/officeDocument/2006/relationships/image" Target="../media/image75.emf"/><Relationship Id="rId5" Type="http://schemas.openxmlformats.org/officeDocument/2006/relationships/image" Target="../media/image76.emf"/><Relationship Id="rId6" Type="http://schemas.openxmlformats.org/officeDocument/2006/relationships/image" Target="../media/image77.png"/><Relationship Id="rId7" Type="http://schemas.openxmlformats.org/officeDocument/2006/relationships/image" Target="../media/image78.png"/><Relationship Id="rId8" Type="http://schemas.openxmlformats.org/officeDocument/2006/relationships/image" Target="../media/image79.emf"/><Relationship Id="rId9" Type="http://schemas.openxmlformats.org/officeDocument/2006/relationships/image" Target="../media/image80.emf"/><Relationship Id="rId10" Type="http://schemas.openxmlformats.org/officeDocument/2006/relationships/image" Target="../media/image81.emf"/><Relationship Id="rId11" Type="http://schemas.openxmlformats.org/officeDocument/2006/relationships/image" Target="../media/image8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4" Type="http://schemas.openxmlformats.org/officeDocument/2006/relationships/image" Target="../media/image85.emf"/><Relationship Id="rId5" Type="http://schemas.openxmlformats.org/officeDocument/2006/relationships/image" Target="../media/image86.emf"/><Relationship Id="rId6" Type="http://schemas.openxmlformats.org/officeDocument/2006/relationships/image" Target="../media/image8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emf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5.emf"/><Relationship Id="rId12" Type="http://schemas.openxmlformats.org/officeDocument/2006/relationships/image" Target="../media/image96.emf"/><Relationship Id="rId13" Type="http://schemas.openxmlformats.org/officeDocument/2006/relationships/image" Target="../media/image97.emf"/><Relationship Id="rId14" Type="http://schemas.openxmlformats.org/officeDocument/2006/relationships/image" Target="../media/image98.emf"/><Relationship Id="rId15" Type="http://schemas.openxmlformats.org/officeDocument/2006/relationships/image" Target="../media/image99.emf"/><Relationship Id="rId16" Type="http://schemas.openxmlformats.org/officeDocument/2006/relationships/oleObject" Target="../embeddings/oleObject5.bin"/><Relationship Id="rId17" Type="http://schemas.openxmlformats.org/officeDocument/2006/relationships/image" Target="../media/image89.emf"/><Relationship Id="rId18" Type="http://schemas.openxmlformats.org/officeDocument/2006/relationships/oleObject" Target="../embeddings/oleObject6.bin"/><Relationship Id="rId19" Type="http://schemas.openxmlformats.org/officeDocument/2006/relationships/image" Target="../media/image9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1.emf"/><Relationship Id="rId4" Type="http://schemas.openxmlformats.org/officeDocument/2006/relationships/image" Target="../media/image92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88.emf"/><Relationship Id="rId7" Type="http://schemas.openxmlformats.org/officeDocument/2006/relationships/image" Target="../media/image77.png"/><Relationship Id="rId8" Type="http://schemas.openxmlformats.org/officeDocument/2006/relationships/image" Target="../media/image78.png"/><Relationship Id="rId9" Type="http://schemas.openxmlformats.org/officeDocument/2006/relationships/image" Target="../media/image93.emf"/><Relationship Id="rId10" Type="http://schemas.openxmlformats.org/officeDocument/2006/relationships/image" Target="../media/image94.emf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1.bin"/><Relationship Id="rId12" Type="http://schemas.openxmlformats.org/officeDocument/2006/relationships/image" Target="../media/image104.wmf"/><Relationship Id="rId13" Type="http://schemas.openxmlformats.org/officeDocument/2006/relationships/oleObject" Target="../embeddings/oleObject12.bin"/><Relationship Id="rId14" Type="http://schemas.openxmlformats.org/officeDocument/2006/relationships/image" Target="../media/image105.wmf"/><Relationship Id="rId15" Type="http://schemas.openxmlformats.org/officeDocument/2006/relationships/oleObject" Target="../embeddings/oleObject13.bin"/><Relationship Id="rId16" Type="http://schemas.openxmlformats.org/officeDocument/2006/relationships/image" Target="../media/image106.wmf"/><Relationship Id="rId17" Type="http://schemas.openxmlformats.org/officeDocument/2006/relationships/image" Target="../media/image107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100.w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101.wmf"/><Relationship Id="rId7" Type="http://schemas.openxmlformats.org/officeDocument/2006/relationships/oleObject" Target="../embeddings/oleObject9.bin"/><Relationship Id="rId8" Type="http://schemas.openxmlformats.org/officeDocument/2006/relationships/image" Target="../media/image102.wmf"/><Relationship Id="rId9" Type="http://schemas.openxmlformats.org/officeDocument/2006/relationships/oleObject" Target="../embeddings/oleObject10.bin"/><Relationship Id="rId10" Type="http://schemas.openxmlformats.org/officeDocument/2006/relationships/image" Target="../media/image10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4" Type="http://schemas.openxmlformats.org/officeDocument/2006/relationships/image" Target="../media/image110.emf"/><Relationship Id="rId5" Type="http://schemas.openxmlformats.org/officeDocument/2006/relationships/image" Target="../media/image111.emf"/><Relationship Id="rId6" Type="http://schemas.openxmlformats.org/officeDocument/2006/relationships/image" Target="../media/image112.emf"/><Relationship Id="rId7" Type="http://schemas.openxmlformats.org/officeDocument/2006/relationships/image" Target="../media/image113.emf"/><Relationship Id="rId8" Type="http://schemas.openxmlformats.org/officeDocument/2006/relationships/image" Target="../media/image114.emf"/><Relationship Id="rId9" Type="http://schemas.openxmlformats.org/officeDocument/2006/relationships/oleObject" Target="../embeddings/oleObject14.bin"/><Relationship Id="rId10" Type="http://schemas.openxmlformats.org/officeDocument/2006/relationships/image" Target="../media/image10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4" Type="http://schemas.openxmlformats.org/officeDocument/2006/relationships/image" Target="../media/image118.emf"/><Relationship Id="rId5" Type="http://schemas.openxmlformats.org/officeDocument/2006/relationships/image" Target="../media/image119.emf"/><Relationship Id="rId6" Type="http://schemas.openxmlformats.org/officeDocument/2006/relationships/image" Target="../media/image120.emf"/><Relationship Id="rId7" Type="http://schemas.openxmlformats.org/officeDocument/2006/relationships/image" Target="../media/image1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4" Type="http://schemas.openxmlformats.org/officeDocument/2006/relationships/image" Target="../media/image126.emf"/><Relationship Id="rId5" Type="http://schemas.openxmlformats.org/officeDocument/2006/relationships/image" Target="../media/image127.emf"/><Relationship Id="rId6" Type="http://schemas.openxmlformats.org/officeDocument/2006/relationships/image" Target="../media/image128.emf"/><Relationship Id="rId7" Type="http://schemas.openxmlformats.org/officeDocument/2006/relationships/image" Target="../media/image1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4" Type="http://schemas.openxmlformats.org/officeDocument/2006/relationships/image" Target="../media/image132.emf"/><Relationship Id="rId5" Type="http://schemas.openxmlformats.org/officeDocument/2006/relationships/image" Target="../media/image133.emf"/><Relationship Id="rId6" Type="http://schemas.openxmlformats.org/officeDocument/2006/relationships/image" Target="../media/image134.emf"/><Relationship Id="rId7" Type="http://schemas.openxmlformats.org/officeDocument/2006/relationships/image" Target="../media/image135.emf"/><Relationship Id="rId8" Type="http://schemas.openxmlformats.org/officeDocument/2006/relationships/image" Target="../media/image136.emf"/><Relationship Id="rId9" Type="http://schemas.openxmlformats.org/officeDocument/2006/relationships/image" Target="../media/image13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4" Type="http://schemas.openxmlformats.org/officeDocument/2006/relationships/image" Target="../media/image139.emf"/><Relationship Id="rId5" Type="http://schemas.openxmlformats.org/officeDocument/2006/relationships/image" Target="../media/image140.emf"/><Relationship Id="rId6" Type="http://schemas.openxmlformats.org/officeDocument/2006/relationships/image" Target="../media/image118.emf"/><Relationship Id="rId7" Type="http://schemas.openxmlformats.org/officeDocument/2006/relationships/image" Target="../media/image141.emf"/><Relationship Id="rId8" Type="http://schemas.openxmlformats.org/officeDocument/2006/relationships/image" Target="../media/image14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4" Type="http://schemas.openxmlformats.org/officeDocument/2006/relationships/image" Target="../media/image145.emf"/><Relationship Id="rId5" Type="http://schemas.openxmlformats.org/officeDocument/2006/relationships/image" Target="../media/image146.emf"/><Relationship Id="rId6" Type="http://schemas.openxmlformats.org/officeDocument/2006/relationships/image" Target="../media/image14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emf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7.emf"/><Relationship Id="rId12" Type="http://schemas.openxmlformats.org/officeDocument/2006/relationships/image" Target="../media/image158.emf"/><Relationship Id="rId13" Type="http://schemas.openxmlformats.org/officeDocument/2006/relationships/image" Target="../media/image15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emf"/><Relationship Id="rId3" Type="http://schemas.openxmlformats.org/officeDocument/2006/relationships/image" Target="../media/image149.emf"/><Relationship Id="rId4" Type="http://schemas.openxmlformats.org/officeDocument/2006/relationships/image" Target="../media/image150.emf"/><Relationship Id="rId5" Type="http://schemas.openxmlformats.org/officeDocument/2006/relationships/image" Target="../media/image151.emf"/><Relationship Id="rId6" Type="http://schemas.openxmlformats.org/officeDocument/2006/relationships/image" Target="../media/image152.emf"/><Relationship Id="rId7" Type="http://schemas.openxmlformats.org/officeDocument/2006/relationships/image" Target="../media/image153.emf"/><Relationship Id="rId8" Type="http://schemas.openxmlformats.org/officeDocument/2006/relationships/image" Target="../media/image154.emf"/><Relationship Id="rId9" Type="http://schemas.openxmlformats.org/officeDocument/2006/relationships/image" Target="../media/image155.emf"/><Relationship Id="rId10" Type="http://schemas.openxmlformats.org/officeDocument/2006/relationships/image" Target="../media/image15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4" Type="http://schemas.openxmlformats.org/officeDocument/2006/relationships/image" Target="../media/image162.emf"/><Relationship Id="rId5" Type="http://schemas.openxmlformats.org/officeDocument/2006/relationships/image" Target="../media/image16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emf"/><Relationship Id="rId4" Type="http://schemas.openxmlformats.org/officeDocument/2006/relationships/image" Target="../media/image166.emf"/><Relationship Id="rId5" Type="http://schemas.openxmlformats.org/officeDocument/2006/relationships/image" Target="../media/image151.emf"/><Relationship Id="rId6" Type="http://schemas.openxmlformats.org/officeDocument/2006/relationships/image" Target="../media/image152.emf"/><Relationship Id="rId7" Type="http://schemas.openxmlformats.org/officeDocument/2006/relationships/image" Target="../media/image153.emf"/><Relationship Id="rId8" Type="http://schemas.openxmlformats.org/officeDocument/2006/relationships/image" Target="../media/image154.emf"/><Relationship Id="rId9" Type="http://schemas.openxmlformats.org/officeDocument/2006/relationships/image" Target="../media/image155.emf"/><Relationship Id="rId10" Type="http://schemas.openxmlformats.org/officeDocument/2006/relationships/image" Target="../media/image15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4.emf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6.emf"/><Relationship Id="rId12" Type="http://schemas.openxmlformats.org/officeDocument/2006/relationships/image" Target="../media/image157.emf"/><Relationship Id="rId13" Type="http://schemas.openxmlformats.org/officeDocument/2006/relationships/image" Target="../media/image15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emf"/><Relationship Id="rId3" Type="http://schemas.openxmlformats.org/officeDocument/2006/relationships/image" Target="../media/image168.emf"/><Relationship Id="rId4" Type="http://schemas.openxmlformats.org/officeDocument/2006/relationships/image" Target="../media/image169.emf"/><Relationship Id="rId5" Type="http://schemas.openxmlformats.org/officeDocument/2006/relationships/image" Target="../media/image170.emf"/><Relationship Id="rId6" Type="http://schemas.openxmlformats.org/officeDocument/2006/relationships/image" Target="../media/image151.emf"/><Relationship Id="rId7" Type="http://schemas.openxmlformats.org/officeDocument/2006/relationships/image" Target="../media/image152.emf"/><Relationship Id="rId8" Type="http://schemas.openxmlformats.org/officeDocument/2006/relationships/image" Target="../media/image153.emf"/><Relationship Id="rId9" Type="http://schemas.openxmlformats.org/officeDocument/2006/relationships/image" Target="../media/image154.emf"/><Relationship Id="rId10" Type="http://schemas.openxmlformats.org/officeDocument/2006/relationships/image" Target="../media/image15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4" Type="http://schemas.openxmlformats.org/officeDocument/2006/relationships/image" Target="../media/image17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emf"/><Relationship Id="rId4" Type="http://schemas.openxmlformats.org/officeDocument/2006/relationships/image" Target="../media/image176.emf"/><Relationship Id="rId5" Type="http://schemas.openxmlformats.org/officeDocument/2006/relationships/image" Target="../media/image177.emf"/><Relationship Id="rId6" Type="http://schemas.openxmlformats.org/officeDocument/2006/relationships/image" Target="../media/image178.emf"/><Relationship Id="rId7" Type="http://schemas.openxmlformats.org/officeDocument/2006/relationships/image" Target="../media/image179.emf"/><Relationship Id="rId8" Type="http://schemas.openxmlformats.org/officeDocument/2006/relationships/image" Target="../media/image18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emf"/><Relationship Id="rId4" Type="http://schemas.openxmlformats.org/officeDocument/2006/relationships/image" Target="../media/image183.emf"/><Relationship Id="rId5" Type="http://schemas.openxmlformats.org/officeDocument/2006/relationships/image" Target="../media/image18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/><Relationship Id="rId4" Type="http://schemas.openxmlformats.org/officeDocument/2006/relationships/image" Target="../media/image18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5.png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7.emf"/><Relationship Id="rId12" Type="http://schemas.openxmlformats.org/officeDocument/2006/relationships/image" Target="../media/image198.emf"/><Relationship Id="rId13" Type="http://schemas.openxmlformats.org/officeDocument/2006/relationships/image" Target="../media/image19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8.png"/><Relationship Id="rId3" Type="http://schemas.openxmlformats.org/officeDocument/2006/relationships/image" Target="../media/image189.emf"/><Relationship Id="rId4" Type="http://schemas.openxmlformats.org/officeDocument/2006/relationships/image" Target="../media/image190.emf"/><Relationship Id="rId5" Type="http://schemas.openxmlformats.org/officeDocument/2006/relationships/image" Target="../media/image191.emf"/><Relationship Id="rId6" Type="http://schemas.openxmlformats.org/officeDocument/2006/relationships/image" Target="../media/image192.emf"/><Relationship Id="rId7" Type="http://schemas.openxmlformats.org/officeDocument/2006/relationships/image" Target="../media/image193.emf"/><Relationship Id="rId8" Type="http://schemas.openxmlformats.org/officeDocument/2006/relationships/image" Target="../media/image194.emf"/><Relationship Id="rId9" Type="http://schemas.openxmlformats.org/officeDocument/2006/relationships/image" Target="../media/image195.emf"/><Relationship Id="rId10" Type="http://schemas.openxmlformats.org/officeDocument/2006/relationships/image" Target="../media/image196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2580" y="1520788"/>
            <a:ext cx="7128792" cy="1512168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+mj-lt"/>
              </a:rPr>
              <a:t>Heisenberg-scaled magnetometer with dipolar spin-1 condensates</a:t>
            </a:r>
          </a:p>
        </p:txBody>
      </p:sp>
      <p:sp>
        <p:nvSpPr>
          <p:cNvPr id="50791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4160912" y="3609020"/>
            <a:ext cx="1512168" cy="792658"/>
          </a:xfrm>
        </p:spPr>
        <p:txBody>
          <a:bodyPr/>
          <a:lstStyle/>
          <a:p>
            <a:pPr>
              <a:defRPr/>
            </a:pPr>
            <a:r>
              <a:rPr kumimoji="0" lang="en-US" altLang="zh-CN" dirty="0" smtClean="0">
                <a:ea typeface="华文新魏" charset="0"/>
                <a:cs typeface="华文新魏" charset="0"/>
              </a:rPr>
              <a:t>Su Yi</a:t>
            </a:r>
            <a:endParaRPr kumimoji="0" lang="zh-CN" altLang="en-US" dirty="0" smtClean="0">
              <a:ea typeface="华文新魏" charset="0"/>
              <a:cs typeface="华文新魏" charset="0"/>
            </a:endParaRPr>
          </a:p>
        </p:txBody>
      </p:sp>
      <p:sp>
        <p:nvSpPr>
          <p:cNvPr id="507912" name="Text Box 8"/>
          <p:cNvSpPr txBox="1">
            <a:spLocks noChangeArrowheads="1"/>
          </p:cNvSpPr>
          <p:nvPr/>
        </p:nvSpPr>
        <p:spPr bwMode="auto">
          <a:xfrm>
            <a:off x="2432720" y="4761148"/>
            <a:ext cx="56166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2400" i="0" dirty="0" smtClean="0">
                <a:latin typeface="Lucida Grande"/>
                <a:ea typeface="华文新魏" charset="0"/>
                <a:cs typeface="Lucida Grande"/>
              </a:rPr>
              <a:t>Institute of Theoretical Physics, CAS</a:t>
            </a:r>
            <a:endParaRPr lang="zh-CN" altLang="en-US" sz="2400" i="0" dirty="0">
              <a:latin typeface="Lucida Grande"/>
              <a:ea typeface="华文新魏" charset="0"/>
              <a:cs typeface="Lucida Grande"/>
            </a:endParaRPr>
          </a:p>
        </p:txBody>
      </p:sp>
      <p:sp>
        <p:nvSpPr>
          <p:cNvPr id="507913" name="Text Box 9"/>
          <p:cNvSpPr txBox="1">
            <a:spLocks noChangeArrowheads="1"/>
          </p:cNvSpPr>
          <p:nvPr/>
        </p:nvSpPr>
        <p:spPr bwMode="auto">
          <a:xfrm>
            <a:off x="727673" y="803901"/>
            <a:ext cx="34432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400" b="1" i="0" smtClean="0">
                <a:latin typeface="+mj-lt"/>
                <a:ea typeface="华文新魏" charset="0"/>
                <a:cs typeface="华文新魏" charset="0"/>
              </a:rPr>
              <a:t>2017.12.1@USTC</a:t>
            </a:r>
            <a:endParaRPr lang="zh-CN" altLang="en-US" sz="2400" b="1" i="0" dirty="0">
              <a:latin typeface="+mj-lt"/>
              <a:ea typeface="华文新魏" charset="0"/>
              <a:cs typeface="华文新魏" charset="0"/>
            </a:endParaRPr>
          </a:p>
        </p:txBody>
      </p:sp>
      <p:pic>
        <p:nvPicPr>
          <p:cNvPr id="6" name="Picture 8" descr="itp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364" y="224644"/>
            <a:ext cx="144145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1748644" y="5733256"/>
            <a:ext cx="7407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i="0" dirty="0" smtClean="0">
                <a:latin typeface="+mn-lt"/>
                <a:cs typeface="Lucida Grande"/>
              </a:rPr>
              <a:t>Xing, Wang, Tan, Zhang, and Yi, PRA</a:t>
            </a:r>
            <a:r>
              <a:rPr lang="zh-CN" altLang="en-US" sz="2400" i="0" dirty="0" smtClean="0">
                <a:latin typeface="+mn-lt"/>
                <a:cs typeface="Lucida Grande"/>
              </a:rPr>
              <a:t> </a:t>
            </a:r>
            <a:r>
              <a:rPr lang="en-US" altLang="zh-CN" sz="2400" i="0" dirty="0" smtClean="0">
                <a:latin typeface="+mn-lt"/>
                <a:cs typeface="Lucida Grande"/>
              </a:rPr>
              <a:t>93, 043615 (2016)</a:t>
            </a:r>
            <a:endParaRPr lang="zh-CN" altLang="en-US" sz="2400" i="0" dirty="0">
              <a:latin typeface="+mn-lt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0552" y="1124744"/>
            <a:ext cx="7380820" cy="4572508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dirty="0">
                <a:cs typeface="Lucida Grande"/>
              </a:rPr>
              <a:t>Introduction</a:t>
            </a:r>
          </a:p>
          <a:p>
            <a:pPr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Dipolar </a:t>
            </a:r>
            <a:r>
              <a:rPr lang="en-US" altLang="zh-CN" dirty="0" err="1" smtClean="0">
                <a:cs typeface="Lucida Grande"/>
              </a:rPr>
              <a:t>spinor</a:t>
            </a:r>
            <a:r>
              <a:rPr lang="en-US" altLang="zh-CN" dirty="0" smtClean="0">
                <a:cs typeface="Lucida Grande"/>
              </a:rPr>
              <a:t> condensates</a:t>
            </a:r>
            <a:endParaRPr lang="en-US" altLang="zh-CN" dirty="0">
              <a:cs typeface="Lucida Grande"/>
            </a:endParaRPr>
          </a:p>
          <a:p>
            <a:pPr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Our scheme for magnetometer </a:t>
            </a:r>
            <a:endParaRPr lang="en-US" altLang="zh-CN" dirty="0">
              <a:cs typeface="Lucida Grande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Initial state preparation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dirty="0" err="1" smtClean="0">
                <a:cs typeface="Lucida Grande"/>
              </a:rPr>
              <a:t>Parametrization</a:t>
            </a:r>
            <a:endParaRPr lang="en-US" altLang="zh-CN" dirty="0" smtClean="0">
              <a:cs typeface="Lucida Grande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Measurement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Parameter estimation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Results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Interferometry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9428"/>
          <a:stretch/>
        </p:blipFill>
        <p:spPr>
          <a:xfrm>
            <a:off x="1299332" y="944724"/>
            <a:ext cx="6856077" cy="1800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4973" b="46164"/>
          <a:stretch/>
        </p:blipFill>
        <p:spPr>
          <a:xfrm>
            <a:off x="1299332" y="3109003"/>
            <a:ext cx="6856077" cy="11107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6937"/>
          <a:stretch/>
        </p:blipFill>
        <p:spPr>
          <a:xfrm>
            <a:off x="1316596" y="4113076"/>
            <a:ext cx="6856077" cy="25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38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Ramsey interferometry</a:t>
            </a:r>
            <a:endParaRPr kumimoji="1" lang="zh-CN" alt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80489" y="1772996"/>
            <a:ext cx="107194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1952431" y="1169546"/>
            <a:ext cx="847534" cy="6093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1955150" y="1772996"/>
            <a:ext cx="847534" cy="6093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2799965" y="1170944"/>
            <a:ext cx="354495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2799965" y="2382320"/>
            <a:ext cx="354495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6344919" y="1774756"/>
            <a:ext cx="847534" cy="6093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6335656" y="1160748"/>
            <a:ext cx="847534" cy="6093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7183190" y="1778870"/>
            <a:ext cx="184232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411" y="2370666"/>
            <a:ext cx="901700" cy="279400"/>
          </a:xfrm>
          <a:prstGeom prst="rect">
            <a:avLst/>
          </a:prstGeom>
        </p:spPr>
      </p:pic>
      <p:cxnSp>
        <p:nvCxnSpPr>
          <p:cNvPr id="21" name="Curved Connector 20"/>
          <p:cNvCxnSpPr/>
          <p:nvPr/>
        </p:nvCxnSpPr>
        <p:spPr bwMode="auto">
          <a:xfrm rot="5400000" flipH="1" flipV="1">
            <a:off x="1507364" y="1893791"/>
            <a:ext cx="468052" cy="418257"/>
          </a:xfrm>
          <a:prstGeom prst="curvedConnector3">
            <a:avLst>
              <a:gd name="adj1" fmla="val 4283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Curved Connector 23"/>
          <p:cNvCxnSpPr/>
          <p:nvPr/>
        </p:nvCxnSpPr>
        <p:spPr bwMode="auto">
          <a:xfrm rot="5400000" flipH="1" flipV="1">
            <a:off x="6754058" y="1931207"/>
            <a:ext cx="532200" cy="382915"/>
          </a:xfrm>
          <a:prstGeom prst="curvedConnector3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850" y="2456016"/>
            <a:ext cx="901700" cy="279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766" y="1331921"/>
            <a:ext cx="647700" cy="8763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427" y="1345044"/>
            <a:ext cx="1244600" cy="8763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8131" y="1474208"/>
            <a:ext cx="1574800" cy="2413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7181" y="1877633"/>
            <a:ext cx="1536700" cy="2413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0943" y="1461794"/>
            <a:ext cx="279400" cy="2413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8622" y="1116495"/>
            <a:ext cx="1638300" cy="2794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3879" y="2199032"/>
            <a:ext cx="1663700" cy="279400"/>
          </a:xfrm>
          <a:prstGeom prst="rect">
            <a:avLst/>
          </a:prstGeom>
        </p:spPr>
      </p:pic>
      <p:grpSp>
        <p:nvGrpSpPr>
          <p:cNvPr id="88" name="Group 87"/>
          <p:cNvGrpSpPr/>
          <p:nvPr/>
        </p:nvGrpSpPr>
        <p:grpSpPr>
          <a:xfrm>
            <a:off x="632520" y="3102669"/>
            <a:ext cx="1324935" cy="1334443"/>
            <a:chOff x="812540" y="2801516"/>
            <a:chExt cx="1324935" cy="1334443"/>
          </a:xfrm>
        </p:grpSpPr>
        <p:cxnSp>
          <p:nvCxnSpPr>
            <p:cNvPr id="43" name="Straight Connector 42"/>
            <p:cNvCxnSpPr/>
            <p:nvPr/>
          </p:nvCxnSpPr>
          <p:spPr bwMode="auto">
            <a:xfrm>
              <a:off x="1290943" y="3567108"/>
              <a:ext cx="840115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 flipV="1">
              <a:off x="1290943" y="2801516"/>
              <a:ext cx="0" cy="76559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/>
            <p:cNvCxnSpPr/>
            <p:nvPr/>
          </p:nvCxnSpPr>
          <p:spPr bwMode="auto">
            <a:xfrm flipH="1">
              <a:off x="812540" y="3567108"/>
              <a:ext cx="478403" cy="46805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94821" y="4035160"/>
              <a:ext cx="111999" cy="100799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36676" y="3648734"/>
              <a:ext cx="100799" cy="134398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59310" y="2830732"/>
              <a:ext cx="100799" cy="100799"/>
            </a:xfrm>
            <a:prstGeom prst="rect">
              <a:avLst/>
            </a:prstGeom>
          </p:spPr>
        </p:pic>
        <p:cxnSp>
          <p:nvCxnSpPr>
            <p:cNvPr id="52" name="Straight Arrow Connector 51"/>
            <p:cNvCxnSpPr/>
            <p:nvPr/>
          </p:nvCxnSpPr>
          <p:spPr bwMode="auto">
            <a:xfrm flipV="1">
              <a:off x="1290943" y="3068960"/>
              <a:ext cx="0" cy="49814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89" name="Group 88"/>
          <p:cNvGrpSpPr/>
          <p:nvPr/>
        </p:nvGrpSpPr>
        <p:grpSpPr>
          <a:xfrm>
            <a:off x="2223909" y="3067299"/>
            <a:ext cx="1324935" cy="1334443"/>
            <a:chOff x="2309743" y="2766146"/>
            <a:chExt cx="1324935" cy="1334443"/>
          </a:xfrm>
        </p:grpSpPr>
        <p:cxnSp>
          <p:nvCxnSpPr>
            <p:cNvPr id="54" name="Straight Connector 53"/>
            <p:cNvCxnSpPr/>
            <p:nvPr/>
          </p:nvCxnSpPr>
          <p:spPr bwMode="auto">
            <a:xfrm>
              <a:off x="2788146" y="3531738"/>
              <a:ext cx="840115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5" name="Straight Connector 54"/>
            <p:cNvCxnSpPr/>
            <p:nvPr/>
          </p:nvCxnSpPr>
          <p:spPr bwMode="auto">
            <a:xfrm flipV="1">
              <a:off x="2788146" y="2766146"/>
              <a:ext cx="0" cy="76559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6" name="Straight Connector 55"/>
            <p:cNvCxnSpPr/>
            <p:nvPr/>
          </p:nvCxnSpPr>
          <p:spPr bwMode="auto">
            <a:xfrm flipH="1">
              <a:off x="2309743" y="3531738"/>
              <a:ext cx="478404" cy="46805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92024" y="3999790"/>
              <a:ext cx="111999" cy="100799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533879" y="3613364"/>
              <a:ext cx="100799" cy="134398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856513" y="2795362"/>
              <a:ext cx="100799" cy="100799"/>
            </a:xfrm>
            <a:prstGeom prst="rect">
              <a:avLst/>
            </a:prstGeom>
          </p:spPr>
        </p:pic>
        <p:cxnSp>
          <p:nvCxnSpPr>
            <p:cNvPr id="60" name="Straight Arrow Connector 59"/>
            <p:cNvCxnSpPr/>
            <p:nvPr/>
          </p:nvCxnSpPr>
          <p:spPr bwMode="auto">
            <a:xfrm flipH="1">
              <a:off x="2396716" y="3531738"/>
              <a:ext cx="391430" cy="36531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90" name="Group 89"/>
          <p:cNvGrpSpPr/>
          <p:nvPr/>
        </p:nvGrpSpPr>
        <p:grpSpPr>
          <a:xfrm>
            <a:off x="5651502" y="3040571"/>
            <a:ext cx="1324935" cy="1334443"/>
            <a:chOff x="5259444" y="2739418"/>
            <a:chExt cx="1324935" cy="1334443"/>
          </a:xfrm>
        </p:grpSpPr>
        <p:cxnSp>
          <p:nvCxnSpPr>
            <p:cNvPr id="65" name="Straight Connector 64"/>
            <p:cNvCxnSpPr/>
            <p:nvPr/>
          </p:nvCxnSpPr>
          <p:spPr bwMode="auto">
            <a:xfrm>
              <a:off x="5737847" y="3505010"/>
              <a:ext cx="840115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6" name="Straight Connector 65"/>
            <p:cNvCxnSpPr/>
            <p:nvPr/>
          </p:nvCxnSpPr>
          <p:spPr bwMode="auto">
            <a:xfrm flipV="1">
              <a:off x="5737847" y="2739418"/>
              <a:ext cx="0" cy="76559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flipH="1">
              <a:off x="5259444" y="3505010"/>
              <a:ext cx="478404" cy="46805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41725" y="3973062"/>
              <a:ext cx="111999" cy="100799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83580" y="3586636"/>
              <a:ext cx="100799" cy="134398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06214" y="2768634"/>
              <a:ext cx="100799" cy="100799"/>
            </a:xfrm>
            <a:prstGeom prst="rect">
              <a:avLst/>
            </a:prstGeom>
          </p:spPr>
        </p:pic>
        <p:cxnSp>
          <p:nvCxnSpPr>
            <p:cNvPr id="71" name="Straight Arrow Connector 70"/>
            <p:cNvCxnSpPr/>
            <p:nvPr/>
          </p:nvCxnSpPr>
          <p:spPr bwMode="auto">
            <a:xfrm>
              <a:off x="5737847" y="3505010"/>
              <a:ext cx="439289" cy="28539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73" name="Arc 72"/>
            <p:cNvSpPr/>
            <p:nvPr/>
          </p:nvSpPr>
          <p:spPr bwMode="auto">
            <a:xfrm rot="2277743" flipV="1">
              <a:off x="5422126" y="3239094"/>
              <a:ext cx="612068" cy="487225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644093" y="3817129"/>
              <a:ext cx="245634" cy="137555"/>
            </a:xfrm>
            <a:prstGeom prst="rect">
              <a:avLst/>
            </a:prstGeom>
          </p:spPr>
        </p:pic>
      </p:grpSp>
      <p:grpSp>
        <p:nvGrpSpPr>
          <p:cNvPr id="91" name="Group 90"/>
          <p:cNvGrpSpPr/>
          <p:nvPr/>
        </p:nvGrpSpPr>
        <p:grpSpPr>
          <a:xfrm>
            <a:off x="7228465" y="3016444"/>
            <a:ext cx="1324935" cy="1334443"/>
            <a:chOff x="7214061" y="2715291"/>
            <a:chExt cx="1324935" cy="1334443"/>
          </a:xfrm>
        </p:grpSpPr>
        <p:cxnSp>
          <p:nvCxnSpPr>
            <p:cNvPr id="75" name="Straight Connector 74"/>
            <p:cNvCxnSpPr/>
            <p:nvPr/>
          </p:nvCxnSpPr>
          <p:spPr bwMode="auto">
            <a:xfrm>
              <a:off x="7692464" y="3480883"/>
              <a:ext cx="840115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6" name="Straight Connector 75"/>
            <p:cNvCxnSpPr/>
            <p:nvPr/>
          </p:nvCxnSpPr>
          <p:spPr bwMode="auto">
            <a:xfrm flipV="1">
              <a:off x="7692464" y="2715291"/>
              <a:ext cx="0" cy="76559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7" name="Straight Connector 76"/>
            <p:cNvCxnSpPr/>
            <p:nvPr/>
          </p:nvCxnSpPr>
          <p:spPr bwMode="auto">
            <a:xfrm flipH="1">
              <a:off x="7214061" y="3480883"/>
              <a:ext cx="478404" cy="46805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96342" y="3948935"/>
              <a:ext cx="111999" cy="100799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438197" y="3562509"/>
              <a:ext cx="100799" cy="134398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760831" y="2744507"/>
              <a:ext cx="100799" cy="100799"/>
            </a:xfrm>
            <a:prstGeom prst="rect">
              <a:avLst/>
            </a:prstGeom>
          </p:spPr>
        </p:pic>
        <p:cxnSp>
          <p:nvCxnSpPr>
            <p:cNvPr id="81" name="Straight Arrow Connector 80"/>
            <p:cNvCxnSpPr/>
            <p:nvPr/>
          </p:nvCxnSpPr>
          <p:spPr bwMode="auto">
            <a:xfrm>
              <a:off x="7692464" y="3480883"/>
              <a:ext cx="355308" cy="41612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2" name="Arc 81"/>
            <p:cNvSpPr/>
            <p:nvPr/>
          </p:nvSpPr>
          <p:spPr bwMode="auto">
            <a:xfrm rot="1548532" flipV="1">
              <a:off x="7537848" y="3520887"/>
              <a:ext cx="386088" cy="255570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711709" y="3849486"/>
              <a:ext cx="245634" cy="137555"/>
            </a:xfrm>
            <a:prstGeom prst="rect">
              <a:avLst/>
            </a:prstGeom>
          </p:spPr>
        </p:pic>
        <p:cxnSp>
          <p:nvCxnSpPr>
            <p:cNvPr id="84" name="Straight Connector 83"/>
            <p:cNvCxnSpPr/>
            <p:nvPr/>
          </p:nvCxnSpPr>
          <p:spPr bwMode="auto">
            <a:xfrm flipV="1">
              <a:off x="7692464" y="3400336"/>
              <a:ext cx="0" cy="63482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5340" y="5754204"/>
            <a:ext cx="5257800" cy="73660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09420" y="4712591"/>
            <a:ext cx="4521200" cy="723900"/>
          </a:xfrm>
          <a:prstGeom prst="rect">
            <a:avLst/>
          </a:prstGeom>
        </p:spPr>
      </p:pic>
      <p:sp>
        <p:nvSpPr>
          <p:cNvPr id="97" name="Rectangle 96"/>
          <p:cNvSpPr/>
          <p:nvPr/>
        </p:nvSpPr>
        <p:spPr bwMode="auto">
          <a:xfrm>
            <a:off x="2210317" y="5725728"/>
            <a:ext cx="668987" cy="79961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377115" y="4869160"/>
            <a:ext cx="2363137" cy="369332"/>
          </a:xfrm>
          <a:prstGeom prst="rect">
            <a:avLst/>
          </a:prstGeom>
          <a:noFill/>
          <a:ln w="28575">
            <a:solidFill>
              <a:srgbClr val="BA00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latin typeface="+mj-lt"/>
              </a:rPr>
              <a:t>N</a:t>
            </a:r>
            <a:r>
              <a:rPr kumimoji="1" lang="en-US" altLang="zh-CN" b="1" i="0" dirty="0" smtClean="0">
                <a:latin typeface="+mj-lt"/>
              </a:rPr>
              <a:t> independent atoms</a:t>
            </a:r>
            <a:endParaRPr kumimoji="1" lang="zh-CN" altLang="en-US" b="1" i="0" dirty="0">
              <a:latin typeface="+mj-lt"/>
            </a:endParaRPr>
          </a:p>
        </p:txBody>
      </p:sp>
      <p:cxnSp>
        <p:nvCxnSpPr>
          <p:cNvPr id="101" name="Straight Arrow Connector 100"/>
          <p:cNvCxnSpPr/>
          <p:nvPr/>
        </p:nvCxnSpPr>
        <p:spPr bwMode="auto">
          <a:xfrm flipH="1">
            <a:off x="2558683" y="5293047"/>
            <a:ext cx="1" cy="40420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BA0003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2" name="TextBox 101"/>
          <p:cNvSpPr txBox="1"/>
          <p:nvPr/>
        </p:nvSpPr>
        <p:spPr>
          <a:xfrm>
            <a:off x="6675252" y="5944503"/>
            <a:ext cx="2300764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i="0" smtClean="0">
                <a:solidFill>
                  <a:srgbClr val="C00000"/>
                </a:solidFill>
                <a:latin typeface="+mj-lt"/>
              </a:rPr>
              <a:t>Shot-noise limit</a:t>
            </a:r>
            <a:endParaRPr kumimoji="1" lang="zh-CN" altLang="en-US" sz="2400" b="1" i="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43258" y="1364369"/>
            <a:ext cx="10414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4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Cat-state Ramsey interferometry</a:t>
            </a:r>
            <a:endParaRPr kumimoji="1" lang="zh-CN" alt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632520" y="1985782"/>
            <a:ext cx="107194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1704462" y="1382332"/>
            <a:ext cx="847534" cy="6093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1707181" y="1985782"/>
            <a:ext cx="847534" cy="6093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2551996" y="1383730"/>
            <a:ext cx="354495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2551996" y="2595106"/>
            <a:ext cx="354495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6096950" y="1987542"/>
            <a:ext cx="847534" cy="6093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6087687" y="1373534"/>
            <a:ext cx="847534" cy="6093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6935221" y="1991656"/>
            <a:ext cx="255895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Curved Connector 20"/>
          <p:cNvCxnSpPr/>
          <p:nvPr/>
        </p:nvCxnSpPr>
        <p:spPr bwMode="auto">
          <a:xfrm rot="5400000" flipH="1" flipV="1">
            <a:off x="1160546" y="2385107"/>
            <a:ext cx="870696" cy="25552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Curved Connector 23"/>
          <p:cNvCxnSpPr/>
          <p:nvPr/>
        </p:nvCxnSpPr>
        <p:spPr bwMode="auto">
          <a:xfrm rot="5400000" flipH="1" flipV="1">
            <a:off x="6249295" y="2214856"/>
            <a:ext cx="824314" cy="564673"/>
          </a:xfrm>
          <a:prstGeom prst="curvedConnector3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7" name="Rectangle 96"/>
          <p:cNvSpPr/>
          <p:nvPr/>
        </p:nvSpPr>
        <p:spPr bwMode="auto">
          <a:xfrm>
            <a:off x="2087769" y="5014640"/>
            <a:ext cx="560975" cy="79961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273014" y="4149080"/>
            <a:ext cx="2239826" cy="369332"/>
          </a:xfrm>
          <a:prstGeom prst="rect">
            <a:avLst/>
          </a:prstGeom>
          <a:noFill/>
          <a:ln w="28575">
            <a:solidFill>
              <a:srgbClr val="BA00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i="0" dirty="0">
                <a:latin typeface="+mj-lt"/>
              </a:rPr>
              <a:t>𝝂</a:t>
            </a:r>
            <a:r>
              <a:rPr kumimoji="1" lang="en-US" altLang="zh-CN" b="1" i="0" dirty="0" smtClean="0">
                <a:latin typeface="+mj-lt"/>
              </a:rPr>
              <a:t> = number </a:t>
            </a:r>
            <a:r>
              <a:rPr kumimoji="1" lang="en-US" altLang="zh-CN" b="1" i="0" smtClean="0">
                <a:latin typeface="+mj-lt"/>
              </a:rPr>
              <a:t>of trials</a:t>
            </a:r>
            <a:endParaRPr kumimoji="1" lang="zh-CN" altLang="en-US" b="1" i="0" dirty="0">
              <a:latin typeface="+mj-lt"/>
            </a:endParaRPr>
          </a:p>
        </p:txBody>
      </p:sp>
      <p:cxnSp>
        <p:nvCxnSpPr>
          <p:cNvPr id="101" name="Straight Arrow Connector 100"/>
          <p:cNvCxnSpPr/>
          <p:nvPr/>
        </p:nvCxnSpPr>
        <p:spPr bwMode="auto">
          <a:xfrm flipH="1">
            <a:off x="2379879" y="4572967"/>
            <a:ext cx="1" cy="40420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BA0003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2" name="TextBox 101"/>
          <p:cNvSpPr txBox="1"/>
          <p:nvPr/>
        </p:nvSpPr>
        <p:spPr>
          <a:xfrm>
            <a:off x="6536542" y="5244645"/>
            <a:ext cx="2543762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i="0" smtClean="0">
                <a:solidFill>
                  <a:srgbClr val="C00000"/>
                </a:solidFill>
                <a:latin typeface="+mj-lt"/>
              </a:rPr>
              <a:t>Heisenberg </a:t>
            </a:r>
            <a:r>
              <a:rPr kumimoji="1" lang="en-US" altLang="zh-CN" sz="2400" b="1" i="0" dirty="0" smtClean="0">
                <a:solidFill>
                  <a:srgbClr val="C00000"/>
                </a:solidFill>
                <a:latin typeface="+mj-lt"/>
              </a:rPr>
              <a:t>limit</a:t>
            </a:r>
            <a:endParaRPr kumimoji="1" lang="zh-CN" altLang="en-US" sz="2400" b="1" i="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89" y="1661566"/>
            <a:ext cx="800100" cy="2413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649865" y="1292234"/>
            <a:ext cx="103083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+mn-lt"/>
              </a:rPr>
              <a:t>N</a:t>
            </a:r>
            <a:r>
              <a:rPr kumimoji="1" lang="en-US" altLang="zh-CN" i="0" dirty="0" smtClean="0">
                <a:latin typeface="+mn-lt"/>
              </a:rPr>
              <a:t> atoms</a:t>
            </a:r>
            <a:endParaRPr kumimoji="1" lang="zh-CN" altLang="en-US" i="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471" y="1553554"/>
            <a:ext cx="1041400" cy="876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031" y="1553554"/>
            <a:ext cx="1752600" cy="8763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11" y="3001417"/>
            <a:ext cx="1968500" cy="4953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8890" y="3002206"/>
            <a:ext cx="1968500" cy="5461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5271" y="1632626"/>
            <a:ext cx="2628900" cy="241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0363" y="2152179"/>
            <a:ext cx="2578100" cy="2413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2928" y="2510190"/>
            <a:ext cx="1866900" cy="279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8328" y="1260985"/>
            <a:ext cx="1841500" cy="2794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8137" y="1476900"/>
            <a:ext cx="1117600" cy="9779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8431" y="4001244"/>
            <a:ext cx="4978400" cy="7239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8340" y="5041515"/>
            <a:ext cx="5384800" cy="736600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 bwMode="auto">
          <a:xfrm>
            <a:off x="5894479" y="5027984"/>
            <a:ext cx="390669" cy="79961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096392" y="6333718"/>
            <a:ext cx="1982589" cy="369332"/>
          </a:xfrm>
          <a:prstGeom prst="rect">
            <a:avLst/>
          </a:prstGeom>
          <a:noFill/>
          <a:ln w="28575">
            <a:solidFill>
              <a:srgbClr val="BA00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latin typeface="+mj-lt"/>
              </a:rPr>
              <a:t>N</a:t>
            </a:r>
            <a:r>
              <a:rPr kumimoji="1" lang="en-US" altLang="zh-CN" b="1" i="0" dirty="0" smtClean="0">
                <a:latin typeface="+mj-lt"/>
              </a:rPr>
              <a:t> cat-state atoms</a:t>
            </a:r>
            <a:endParaRPr kumimoji="1" lang="zh-CN" altLang="en-US" b="1" i="0" dirty="0">
              <a:latin typeface="+mj-lt"/>
            </a:endParaRPr>
          </a:p>
        </p:txBody>
      </p:sp>
      <p:cxnSp>
        <p:nvCxnSpPr>
          <p:cNvPr id="87" name="Straight Arrow Connector 86"/>
          <p:cNvCxnSpPr/>
          <p:nvPr/>
        </p:nvCxnSpPr>
        <p:spPr bwMode="auto">
          <a:xfrm flipH="1" flipV="1">
            <a:off x="6096950" y="5869111"/>
            <a:ext cx="1" cy="40420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BA0003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8" name="TextBox 87"/>
          <p:cNvSpPr txBox="1"/>
          <p:nvPr/>
        </p:nvSpPr>
        <p:spPr>
          <a:xfrm>
            <a:off x="2368256" y="860159"/>
            <a:ext cx="1044116" cy="369332"/>
          </a:xfrm>
          <a:prstGeom prst="rect">
            <a:avLst/>
          </a:prstGeom>
          <a:noFill/>
          <a:ln w="28575">
            <a:solidFill>
              <a:srgbClr val="BA00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i="0" smtClean="0">
                <a:latin typeface="+mj-lt"/>
              </a:rPr>
              <a:t>Cat state</a:t>
            </a:r>
            <a:endParaRPr kumimoji="1" lang="zh-CN" altLang="en-US" b="1" i="0" dirty="0">
              <a:latin typeface="+mj-lt"/>
            </a:endParaRPr>
          </a:p>
        </p:txBody>
      </p:sp>
      <p:cxnSp>
        <p:nvCxnSpPr>
          <p:cNvPr id="89" name="Straight Arrow Connector 88"/>
          <p:cNvCxnSpPr/>
          <p:nvPr/>
        </p:nvCxnSpPr>
        <p:spPr bwMode="auto">
          <a:xfrm flipH="1">
            <a:off x="2887582" y="1279519"/>
            <a:ext cx="1" cy="27126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BA0003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7" name="Group 36"/>
          <p:cNvGrpSpPr/>
          <p:nvPr/>
        </p:nvGrpSpPr>
        <p:grpSpPr>
          <a:xfrm>
            <a:off x="7293260" y="2891149"/>
            <a:ext cx="1982589" cy="1185923"/>
            <a:chOff x="7293260" y="2825148"/>
            <a:chExt cx="1982589" cy="1185923"/>
          </a:xfrm>
        </p:grpSpPr>
        <p:cxnSp>
          <p:nvCxnSpPr>
            <p:cNvPr id="92" name="Straight Arrow Connector 91"/>
            <p:cNvCxnSpPr/>
            <p:nvPr/>
          </p:nvCxnSpPr>
          <p:spPr bwMode="auto">
            <a:xfrm flipH="1" flipV="1">
              <a:off x="8283338" y="2825148"/>
              <a:ext cx="1" cy="4042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BA0003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93" name="TextBox 92"/>
            <p:cNvSpPr txBox="1"/>
            <p:nvPr/>
          </p:nvSpPr>
          <p:spPr>
            <a:xfrm>
              <a:off x="7293260" y="3364740"/>
              <a:ext cx="1982589" cy="646331"/>
            </a:xfrm>
            <a:prstGeom prst="rect">
              <a:avLst/>
            </a:prstGeom>
            <a:noFill/>
            <a:ln w="28575">
              <a:solidFill>
                <a:srgbClr val="BA0003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b="1" i="0" dirty="0" smtClean="0">
                  <a:latin typeface="+mj-lt"/>
                </a:rPr>
                <a:t>Fringe pattern with period</a:t>
              </a:r>
              <a:r>
                <a:rPr kumimoji="1" lang="en-US" altLang="zh-CN" b="1" dirty="0" smtClean="0">
                  <a:latin typeface="+mj-lt"/>
                </a:rPr>
                <a:t> 2𝝅/N</a:t>
              </a:r>
              <a:endParaRPr kumimoji="1" lang="zh-CN" altLang="en-US" b="1" i="0" dirty="0">
                <a:latin typeface="+mj-lt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81221" y="5957082"/>
            <a:ext cx="1797000" cy="34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2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 estimation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16" y="1052736"/>
            <a:ext cx="8957115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58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68524" y="508517"/>
            <a:ext cx="9061822" cy="5596211"/>
            <a:chOff x="495300" y="980728"/>
            <a:chExt cx="9061822" cy="55962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2426" y="980728"/>
              <a:ext cx="9054696" cy="5596211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 bwMode="auto">
            <a:xfrm>
              <a:off x="495300" y="1016732"/>
              <a:ext cx="3305572" cy="50405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kumimoji="0" 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metrology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5300" y="6291059"/>
            <a:ext cx="9305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V. </a:t>
            </a:r>
            <a:r>
              <a:rPr lang="it-IT" sz="1600" dirty="0" err="1"/>
              <a:t>Giovannetti</a:t>
            </a:r>
            <a:r>
              <a:rPr lang="it-IT" sz="1600" dirty="0"/>
              <a:t>, et al., Science 306, 1330 (2004</a:t>
            </a:r>
            <a:r>
              <a:rPr lang="it-IT" sz="1600" dirty="0" smtClean="0"/>
              <a:t>)</a:t>
            </a:r>
            <a:r>
              <a:rPr lang="cs-CZ" sz="1600" dirty="0" smtClean="0"/>
              <a:t>; </a:t>
            </a:r>
            <a:r>
              <a:rPr lang="cs-CZ" sz="1600" dirty="0"/>
              <a:t>PRL 96, 010401 (2006); </a:t>
            </a:r>
            <a:r>
              <a:rPr lang="cs-CZ" sz="1600" dirty="0" err="1"/>
              <a:t>Nat</a:t>
            </a:r>
            <a:r>
              <a:rPr lang="cs-CZ" sz="1600" dirty="0"/>
              <a:t>. </a:t>
            </a:r>
            <a:r>
              <a:rPr lang="cs-CZ" sz="1600" dirty="0" err="1"/>
              <a:t>Photon</a:t>
            </a:r>
            <a:r>
              <a:rPr lang="cs-CZ" sz="1600" dirty="0"/>
              <a:t>. 5, 222 (2011).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1507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achievements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32" y="822325"/>
            <a:ext cx="8138610" cy="58110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29064" y="192744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L. Pezze et al., </a:t>
            </a:r>
            <a:r>
              <a:rPr lang="it-IT" dirty="0" err="1"/>
              <a:t>arXiv</a:t>
            </a:r>
            <a:r>
              <a:rPr lang="it-IT" dirty="0"/>
              <a:t>: 1609.01609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833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err="1" smtClean="0"/>
              <a:t>Spinor</a:t>
            </a:r>
            <a:r>
              <a:rPr kumimoji="1" lang="en-US" altLang="zh-CN" dirty="0" smtClean="0"/>
              <a:t> condensate</a:t>
            </a:r>
            <a:endParaRPr kumimoji="1" lang="zh-CN" altLang="en-US" dirty="0" smtClean="0"/>
          </a:p>
        </p:txBody>
      </p:sp>
      <p:pic>
        <p:nvPicPr>
          <p:cNvPr id="31746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393" y="1449201"/>
            <a:ext cx="16637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图片 7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180" y="1923864"/>
            <a:ext cx="114300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图片 8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293" y="1342839"/>
            <a:ext cx="12827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图片 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693" y="1919101"/>
            <a:ext cx="12954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0" name="组 10"/>
          <p:cNvGrpSpPr>
            <a:grpSpLocks/>
          </p:cNvGrpSpPr>
          <p:nvPr/>
        </p:nvGrpSpPr>
        <p:grpSpPr bwMode="auto">
          <a:xfrm>
            <a:off x="1364394" y="1416286"/>
            <a:ext cx="1657350" cy="1219200"/>
            <a:chOff x="5961112" y="3501008"/>
            <a:chExt cx="1656184" cy="1219200"/>
          </a:xfrm>
        </p:grpSpPr>
        <p:pic>
          <p:nvPicPr>
            <p:cNvPr id="31766" name="图片 1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1112" y="3501008"/>
              <a:ext cx="16510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67" name="图片 12" descr="latex-image-1.pdf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0742" y="3506983"/>
              <a:ext cx="149294" cy="149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68" name="图片 13" descr="latex-image-1.pdf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8002" y="3927778"/>
              <a:ext cx="149294" cy="149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69" name="图片 14" descr="latex-image-1.pdf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7451" y="3983782"/>
              <a:ext cx="1143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751" name="图片 15" descr="latex-image-1.pd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68" y="3104964"/>
            <a:ext cx="6858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图片 16" descr="latex-image-1.pd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757" y="3251436"/>
            <a:ext cx="11430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图片 17" descr="latex-image-1.pdf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593" y="3495489"/>
            <a:ext cx="2514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图片 19" descr="latex-image-1.pdf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568" y="4546414"/>
            <a:ext cx="14097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5" name="Group 46"/>
          <p:cNvGrpSpPr>
            <a:grpSpLocks/>
          </p:cNvGrpSpPr>
          <p:nvPr/>
        </p:nvGrpSpPr>
        <p:grpSpPr bwMode="auto">
          <a:xfrm>
            <a:off x="6931894" y="4401951"/>
            <a:ext cx="2041525" cy="1665288"/>
            <a:chOff x="3415" y="686"/>
            <a:chExt cx="1286" cy="1049"/>
          </a:xfrm>
        </p:grpSpPr>
        <p:graphicFrame>
          <p:nvGraphicFramePr>
            <p:cNvPr id="31761" name="Object 19"/>
            <p:cNvGraphicFramePr>
              <a:graphicFrameLocks noChangeAspect="1"/>
            </p:cNvGraphicFramePr>
            <p:nvPr/>
          </p:nvGraphicFramePr>
          <p:xfrm>
            <a:off x="3415" y="686"/>
            <a:ext cx="1286" cy="10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4" name="CorelDRAW" r:id="rId19" imgW="2984500" imgH="2044700" progId="CorelDRAW.Graphic.11">
                    <p:embed/>
                  </p:oleObj>
                </mc:Choice>
                <mc:Fallback>
                  <p:oleObj name="CorelDRAW" r:id="rId19" imgW="2984500" imgH="2044700" progId="CorelDRAW.Graphic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15" y="686"/>
                          <a:ext cx="1286" cy="10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Line 23"/>
            <p:cNvSpPr>
              <a:spLocks noChangeShapeType="1"/>
            </p:cNvSpPr>
            <p:nvPr/>
          </p:nvSpPr>
          <p:spPr bwMode="auto">
            <a:xfrm flipV="1">
              <a:off x="4036" y="1264"/>
              <a:ext cx="155" cy="27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pic>
          <p:nvPicPr>
            <p:cNvPr id="24" name="Picture 29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2" y="822"/>
              <a:ext cx="160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5" name="Picture 32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5" y="822"/>
              <a:ext cx="176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6" name="Picture 33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2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822"/>
              <a:ext cx="272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31756" name="Object 1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859388835"/>
              </p:ext>
            </p:extLst>
          </p:nvPr>
        </p:nvGraphicFramePr>
        <p:xfrm>
          <a:off x="1423132" y="4364273"/>
          <a:ext cx="2011362" cy="166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5" name="CorelDRAW" r:id="rId24" imgW="2946400" imgH="2044700" progId="CorelDRAW.Graphic.11">
                  <p:embed/>
                </p:oleObj>
              </mc:Choice>
              <mc:Fallback>
                <p:oleObj name="CorelDRAW" r:id="rId24" imgW="2946400" imgH="204470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3132" y="4364273"/>
                        <a:ext cx="2011362" cy="166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716" y="4581128"/>
            <a:ext cx="1778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1758" name="图片 28" descr="latex-image-1.pdf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5085184"/>
            <a:ext cx="4699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9" name="图片 29" descr="latex-image-1.pdf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668" y="4382901"/>
            <a:ext cx="558800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线连接符 3"/>
          <p:cNvCxnSpPr/>
          <p:nvPr/>
        </p:nvCxnSpPr>
        <p:spPr bwMode="auto">
          <a:xfrm>
            <a:off x="4448944" y="1556792"/>
            <a:ext cx="0" cy="45735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3735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err="1" smtClean="0"/>
              <a:t>Spinor</a:t>
            </a:r>
            <a:r>
              <a:rPr kumimoji="1" lang="en-US" altLang="zh-CN" dirty="0" smtClean="0"/>
              <a:t> condensates</a:t>
            </a:r>
            <a:endParaRPr kumimoji="1" lang="zh-CN" altLang="en-US" dirty="0" smtClean="0"/>
          </a:p>
        </p:txBody>
      </p:sp>
      <p:pic>
        <p:nvPicPr>
          <p:cNvPr id="32770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1089025"/>
            <a:ext cx="1547812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3968750"/>
            <a:ext cx="2687637" cy="165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772" name="图片 1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2708275"/>
            <a:ext cx="3225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图片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2997200"/>
            <a:ext cx="6731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31"/>
          <p:cNvSpPr txBox="1">
            <a:spLocks noChangeArrowheads="1"/>
          </p:cNvSpPr>
          <p:nvPr/>
        </p:nvSpPr>
        <p:spPr bwMode="auto">
          <a:xfrm>
            <a:off x="5492750" y="5373688"/>
            <a:ext cx="3435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i="0" dirty="0" smtClean="0">
                <a:latin typeface="Times New Roman" charset="0"/>
                <a:sym typeface="Symbol" charset="0"/>
              </a:rPr>
              <a:t>Σ</a:t>
            </a:r>
            <a:r>
              <a:rPr lang="en-US" altLang="zh-CN" i="0" baseline="-25000" dirty="0" smtClean="0">
                <a:latin typeface="Times New Roman" charset="0"/>
                <a:sym typeface="Symbol" charset="0"/>
              </a:rPr>
              <a:t>2</a:t>
            </a:r>
            <a:r>
              <a:rPr lang="en-US" altLang="zh-CN" i="0" baseline="-25000" dirty="0">
                <a:latin typeface="Times New Roman" charset="0"/>
                <a:sym typeface="Symbol" charset="0"/>
              </a:rPr>
              <a:t>,</a:t>
            </a:r>
            <a:r>
              <a:rPr lang="en-US" altLang="zh-CN" baseline="-25000" dirty="0">
                <a:latin typeface="Times New Roman" charset="0"/>
                <a:sym typeface="Symbol" charset="0"/>
              </a:rPr>
              <a:t>m</a:t>
            </a:r>
            <a:r>
              <a:rPr lang="en-US" altLang="zh-CN" dirty="0">
                <a:latin typeface="Times New Roman" charset="0"/>
                <a:sym typeface="Symbol" charset="0"/>
              </a:rPr>
              <a:t> </a:t>
            </a:r>
            <a:r>
              <a:rPr lang="en-US" altLang="zh-CN" i="0" dirty="0">
                <a:latin typeface="+mj-lt"/>
                <a:sym typeface="Symbol" charset="0"/>
              </a:rPr>
              <a:t>is a spherical tensor of rank 2 made up from two spin operators</a:t>
            </a:r>
            <a:r>
              <a:rPr lang="en-US" altLang="zh-CN" baseline="-25000" dirty="0">
                <a:latin typeface="+mj-lt"/>
                <a:sym typeface="Symbol" charset="0"/>
              </a:rPr>
              <a:t> </a:t>
            </a:r>
            <a:endParaRPr lang="en-US" altLang="zh-CN" baseline="-25000" dirty="0">
              <a:latin typeface="+mj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52550" y="2133600"/>
            <a:ext cx="23399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altLang="zh-CN" b="1" i="0" dirty="0">
                <a:solidFill>
                  <a:srgbClr val="BA0003"/>
                </a:solidFill>
                <a:latin typeface="+mj-lt"/>
              </a:rPr>
              <a:t>contact interactions</a:t>
            </a:r>
            <a:endParaRPr kumimoji="1" lang="zh-CN" altLang="en-US" b="1" i="0" dirty="0">
              <a:solidFill>
                <a:srgbClr val="BA0003"/>
              </a:solidFill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05525" y="2133600"/>
            <a:ext cx="23399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altLang="zh-CN" b="1" i="0" dirty="0">
                <a:solidFill>
                  <a:srgbClr val="BA0003"/>
                </a:solidFill>
                <a:latin typeface="+mj-lt"/>
              </a:rPr>
              <a:t>dipolar interaction</a:t>
            </a:r>
            <a:endParaRPr kumimoji="1" lang="zh-CN" altLang="en-US" b="1" i="0" dirty="0">
              <a:solidFill>
                <a:srgbClr val="BA0003"/>
              </a:solidFill>
              <a:latin typeface="+mj-lt"/>
            </a:endParaRPr>
          </a:p>
        </p:txBody>
      </p:sp>
      <p:graphicFrame>
        <p:nvGraphicFramePr>
          <p:cNvPr id="32777" name="Object 43"/>
          <p:cNvGraphicFramePr>
            <a:graphicFrameLocks noChangeAspect="1"/>
          </p:cNvGraphicFramePr>
          <p:nvPr/>
        </p:nvGraphicFramePr>
        <p:xfrm>
          <a:off x="1281113" y="3141663"/>
          <a:ext cx="2592387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name="Equation" r:id="rId7" imgW="1892300" imgH="457200" progId="Equation.DSMT4">
                  <p:embed/>
                </p:oleObj>
              </mc:Choice>
              <mc:Fallback>
                <p:oleObj name="Equation" r:id="rId7" imgW="18923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113" y="3141663"/>
                        <a:ext cx="2592387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8" name="图片 21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1160463"/>
            <a:ext cx="50942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45"/>
          <p:cNvSpPr txBox="1">
            <a:spLocks noChangeArrowheads="1"/>
          </p:cNvSpPr>
          <p:nvPr/>
        </p:nvSpPr>
        <p:spPr bwMode="auto">
          <a:xfrm>
            <a:off x="884238" y="5913438"/>
            <a:ext cx="40544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sz="1600" i="0" dirty="0">
                <a:latin typeface="Times New Roman" charset="0"/>
              </a:rPr>
              <a:t>Ho, PRL </a:t>
            </a:r>
            <a:r>
              <a:rPr lang="en-US" altLang="zh-CN" sz="1600" b="1" i="0" dirty="0">
                <a:latin typeface="Times New Roman" charset="0"/>
              </a:rPr>
              <a:t>81</a:t>
            </a:r>
            <a:r>
              <a:rPr lang="en-US" altLang="zh-CN" sz="1600" i="0" dirty="0">
                <a:latin typeface="Times New Roman" charset="0"/>
              </a:rPr>
              <a:t>, 742 (1998).</a:t>
            </a:r>
          </a:p>
          <a:p>
            <a:pPr eaLnBrk="0" hangingPunct="0">
              <a:defRPr/>
            </a:pPr>
            <a:r>
              <a:rPr lang="en-US" altLang="zh-CN" sz="1600" i="0" dirty="0" err="1">
                <a:latin typeface="Times New Roman" charset="0"/>
              </a:rPr>
              <a:t>Ohmi</a:t>
            </a:r>
            <a:r>
              <a:rPr lang="en-US" altLang="zh-CN" sz="1600" i="0" dirty="0">
                <a:latin typeface="Times New Roman" charset="0"/>
              </a:rPr>
              <a:t> et al., J. Phys. Soc. </a:t>
            </a:r>
            <a:r>
              <a:rPr lang="en-US" altLang="zh-CN" sz="1600" i="0" dirty="0" err="1">
                <a:latin typeface="Times New Roman" charset="0"/>
              </a:rPr>
              <a:t>Jpn</a:t>
            </a:r>
            <a:r>
              <a:rPr lang="en-US" altLang="zh-CN" sz="1600" i="0" dirty="0">
                <a:latin typeface="Times New Roman" charset="0"/>
              </a:rPr>
              <a:t>. </a:t>
            </a:r>
            <a:r>
              <a:rPr lang="en-US" altLang="zh-CN" sz="1600" b="1" i="0" dirty="0">
                <a:latin typeface="Times New Roman" charset="0"/>
              </a:rPr>
              <a:t>67</a:t>
            </a:r>
            <a:r>
              <a:rPr lang="en-US" altLang="zh-CN" sz="1600" i="0" dirty="0">
                <a:latin typeface="Times New Roman" charset="0"/>
              </a:rPr>
              <a:t>, 1822 (1998).</a:t>
            </a:r>
          </a:p>
        </p:txBody>
      </p:sp>
      <p:pic>
        <p:nvPicPr>
          <p:cNvPr id="32781" name="图片 24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977900"/>
            <a:ext cx="16510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2" name="图片 25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1023938"/>
            <a:ext cx="17780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3" name="圆角矩形标注 2"/>
          <p:cNvSpPr>
            <a:spLocks noChangeArrowheads="1"/>
          </p:cNvSpPr>
          <p:nvPr/>
        </p:nvSpPr>
        <p:spPr bwMode="auto">
          <a:xfrm>
            <a:off x="5529263" y="2960688"/>
            <a:ext cx="828675" cy="539750"/>
          </a:xfrm>
          <a:prstGeom prst="wedgeRoundRectCallout">
            <a:avLst>
              <a:gd name="adj1" fmla="val 32569"/>
              <a:gd name="adj2" fmla="val 127593"/>
              <a:gd name="adj3" fmla="val 16667"/>
            </a:avLst>
          </a:prstGeom>
          <a:noFill/>
          <a:ln w="19050" cmpd="sng">
            <a:solidFill>
              <a:srgbClr val="BA000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7" name="直线连接符 16"/>
          <p:cNvCxnSpPr/>
          <p:nvPr/>
        </p:nvCxnSpPr>
        <p:spPr bwMode="auto">
          <a:xfrm>
            <a:off x="4664968" y="2600908"/>
            <a:ext cx="0" cy="320543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3" name="图片 2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016" y="3789040"/>
            <a:ext cx="36957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3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Total Hamiltonian</a:t>
            </a:r>
            <a:endParaRPr kumimoji="1" lang="zh-CN" altLang="en-US" dirty="0" smtClean="0"/>
          </a:p>
        </p:txBody>
      </p:sp>
      <p:pic>
        <p:nvPicPr>
          <p:cNvPr id="33794" name="图片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76" y="2348880"/>
            <a:ext cx="3438653" cy="59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图片 1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856" y="4293096"/>
            <a:ext cx="3814308" cy="53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图片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668" y="3356992"/>
            <a:ext cx="3019660" cy="53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图片 1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33" y="5486646"/>
            <a:ext cx="9145667" cy="549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图片 1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072" y="1268760"/>
            <a:ext cx="6736691" cy="417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线箭头连接符 3"/>
          <p:cNvCxnSpPr/>
          <p:nvPr/>
        </p:nvCxnSpPr>
        <p:spPr bwMode="auto">
          <a:xfrm>
            <a:off x="2432720" y="1772816"/>
            <a:ext cx="0" cy="431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" name="直线箭头连接符 5"/>
          <p:cNvCxnSpPr/>
          <p:nvPr/>
        </p:nvCxnSpPr>
        <p:spPr bwMode="auto">
          <a:xfrm>
            <a:off x="3836876" y="1772816"/>
            <a:ext cx="0" cy="14033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直线箭头连接符 12"/>
          <p:cNvCxnSpPr/>
          <p:nvPr/>
        </p:nvCxnSpPr>
        <p:spPr bwMode="auto">
          <a:xfrm>
            <a:off x="5925108" y="1772816"/>
            <a:ext cx="0" cy="24114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直线箭头连接符 14"/>
          <p:cNvCxnSpPr/>
          <p:nvPr/>
        </p:nvCxnSpPr>
        <p:spPr bwMode="auto">
          <a:xfrm>
            <a:off x="7940675" y="1773238"/>
            <a:ext cx="0" cy="3708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7745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Single-mode approximation (SMA)</a:t>
            </a:r>
            <a:endParaRPr kumimoji="1" lang="zh-CN" altLang="en-US" dirty="0" smtClean="0"/>
          </a:p>
        </p:txBody>
      </p:sp>
      <p:pic>
        <p:nvPicPr>
          <p:cNvPr id="34818" name="图片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75" y="1662419"/>
            <a:ext cx="10287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244600" y="1520825"/>
            <a:ext cx="19796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altLang="zh-CN" sz="2000" i="0" dirty="0">
                <a:solidFill>
                  <a:srgbClr val="FF0000"/>
                </a:solidFill>
                <a:latin typeface="+mj-lt"/>
              </a:rPr>
              <a:t>spin-independent:</a:t>
            </a:r>
            <a:endParaRPr kumimoji="1" lang="zh-CN" altLang="en-US" sz="2000" i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1113" y="2238375"/>
            <a:ext cx="19796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altLang="zh-CN" sz="2000" i="0" dirty="0">
                <a:solidFill>
                  <a:srgbClr val="FF0000"/>
                </a:solidFill>
                <a:latin typeface="+mj-lt"/>
              </a:rPr>
              <a:t>spin-dependent:</a:t>
            </a:r>
            <a:endParaRPr kumimoji="1" lang="zh-CN" altLang="en-US" sz="2000" i="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482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3141663"/>
            <a:ext cx="3852863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图片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888" y="2312988"/>
            <a:ext cx="14732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5492750" y="1449388"/>
            <a:ext cx="36369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en-US" altLang="zh-CN" sz="2000" b="1" i="0" dirty="0" smtClean="0">
                <a:solidFill>
                  <a:srgbClr val="FF0000"/>
                </a:solidFill>
                <a:latin typeface="+mj-lt"/>
              </a:rPr>
              <a:t>SMA</a:t>
            </a:r>
            <a:r>
              <a:rPr kumimoji="1" lang="en-US" altLang="zh-CN" sz="2000" i="0" dirty="0" smtClean="0">
                <a:latin typeface="+mj-lt"/>
              </a:rPr>
              <a:t>: </a:t>
            </a:r>
            <a:r>
              <a:rPr kumimoji="1" lang="en-US" altLang="zh-CN" sz="2000" i="0" dirty="0" smtClean="0">
                <a:solidFill>
                  <a:srgbClr val="000090"/>
                </a:solidFill>
                <a:latin typeface="+mj-lt"/>
              </a:rPr>
              <a:t>all </a:t>
            </a:r>
            <a:r>
              <a:rPr kumimoji="1" lang="en-US" altLang="zh-CN" sz="2000" i="0" dirty="0">
                <a:solidFill>
                  <a:srgbClr val="000090"/>
                </a:solidFill>
                <a:latin typeface="+mj-lt"/>
              </a:rPr>
              <a:t>spin components share a common spatial mode </a:t>
            </a:r>
            <a:r>
              <a:rPr kumimoji="1" lang="en-US" altLang="zh-CN" sz="2000" i="0" dirty="0" smtClean="0">
                <a:solidFill>
                  <a:srgbClr val="000090"/>
                </a:solidFill>
                <a:latin typeface="+mj-lt"/>
              </a:rPr>
              <a:t>function</a:t>
            </a:r>
            <a:endParaRPr kumimoji="1" lang="zh-CN" altLang="en-US" sz="2000" i="0" dirty="0">
              <a:latin typeface="+mj-lt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997116" y="5481228"/>
            <a:ext cx="28892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i="0">
                <a:latin typeface="+mn-lt"/>
              </a:rPr>
              <a:t>Law et al., PRL </a:t>
            </a:r>
            <a:r>
              <a:rPr lang="en-US" sz="1600" b="1" i="0">
                <a:latin typeface="+mn-lt"/>
              </a:rPr>
              <a:t>81</a:t>
            </a:r>
            <a:r>
              <a:rPr lang="en-US" sz="1600" i="0">
                <a:latin typeface="+mn-lt"/>
              </a:rPr>
              <a:t>, 5257 (1998).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1460612" y="5733256"/>
            <a:ext cx="29527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i="0" dirty="0">
                <a:latin typeface="+mn-lt"/>
              </a:rPr>
              <a:t>Yi et al., PRA </a:t>
            </a:r>
            <a:r>
              <a:rPr lang="en-US" sz="1600" b="1" i="0" dirty="0">
                <a:latin typeface="+mn-lt"/>
              </a:rPr>
              <a:t>66</a:t>
            </a:r>
            <a:r>
              <a:rPr lang="en-US" sz="1600" i="0" dirty="0">
                <a:latin typeface="+mn-lt"/>
              </a:rPr>
              <a:t>, 011601 (2002).</a:t>
            </a: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5673080" y="3248980"/>
            <a:ext cx="17403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0" dirty="0">
                <a:solidFill>
                  <a:srgbClr val="FF0000"/>
                </a:solidFill>
                <a:latin typeface="+mj-lt"/>
              </a:rPr>
              <a:t>Spins and SMA:</a:t>
            </a:r>
          </a:p>
        </p:txBody>
      </p:sp>
      <p:pic>
        <p:nvPicPr>
          <p:cNvPr id="34828" name="图片 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2376597"/>
            <a:ext cx="977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无标题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152" y="3897052"/>
            <a:ext cx="1775902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4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Hamiltonian in SMA</a:t>
            </a:r>
            <a:endParaRPr kumimoji="1" lang="zh-CN" altLang="en-US" dirty="0"/>
          </a:p>
        </p:txBody>
      </p:sp>
      <p:grpSp>
        <p:nvGrpSpPr>
          <p:cNvPr id="46" name="组 45"/>
          <p:cNvGrpSpPr/>
          <p:nvPr/>
        </p:nvGrpSpPr>
        <p:grpSpPr>
          <a:xfrm>
            <a:off x="4222068" y="3284984"/>
            <a:ext cx="4115308" cy="1440160"/>
            <a:chOff x="3934780" y="1556792"/>
            <a:chExt cx="4115308" cy="1440160"/>
          </a:xfrm>
        </p:grpSpPr>
        <p:pic>
          <p:nvPicPr>
            <p:cNvPr id="14" name="图片 13" descr="latex-image-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4780" y="1556792"/>
              <a:ext cx="3022600" cy="520700"/>
            </a:xfrm>
            <a:prstGeom prst="rect">
              <a:avLst/>
            </a:prstGeom>
          </p:spPr>
        </p:pic>
        <p:pic>
          <p:nvPicPr>
            <p:cNvPr id="15" name="图片 14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3080" y="2527052"/>
              <a:ext cx="2654300" cy="469900"/>
            </a:xfrm>
            <a:prstGeom prst="rect">
              <a:avLst/>
            </a:prstGeom>
          </p:spPr>
        </p:pic>
        <p:pic>
          <p:nvPicPr>
            <p:cNvPr id="16" name="图片 15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6988" y="2660402"/>
              <a:ext cx="673100" cy="203200"/>
            </a:xfrm>
            <a:prstGeom prst="rect">
              <a:avLst/>
            </a:prstGeom>
          </p:spPr>
        </p:pic>
        <p:pic>
          <p:nvPicPr>
            <p:cNvPr id="17" name="图片 16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6988" y="1715542"/>
              <a:ext cx="596900" cy="203200"/>
            </a:xfrm>
            <a:prstGeom prst="rect">
              <a:avLst/>
            </a:prstGeom>
          </p:spPr>
        </p:pic>
      </p:grpSp>
      <p:grpSp>
        <p:nvGrpSpPr>
          <p:cNvPr id="42" name="组 41"/>
          <p:cNvGrpSpPr/>
          <p:nvPr/>
        </p:nvGrpSpPr>
        <p:grpSpPr>
          <a:xfrm>
            <a:off x="1100572" y="1844824"/>
            <a:ext cx="2298700" cy="3024336"/>
            <a:chOff x="488504" y="1484784"/>
            <a:chExt cx="2298700" cy="3024336"/>
          </a:xfrm>
        </p:grpSpPr>
        <p:pic>
          <p:nvPicPr>
            <p:cNvPr id="26" name="图片 25" descr="无标题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508" y="3101038"/>
              <a:ext cx="426692" cy="1408082"/>
            </a:xfrm>
            <a:prstGeom prst="rect">
              <a:avLst/>
            </a:prstGeom>
          </p:spPr>
        </p:pic>
        <p:pic>
          <p:nvPicPr>
            <p:cNvPr id="27" name="图片 26" descr="无标题2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346" y="1484784"/>
              <a:ext cx="1085016" cy="957008"/>
            </a:xfrm>
            <a:prstGeom prst="rect">
              <a:avLst/>
            </a:prstGeom>
          </p:spPr>
        </p:pic>
        <p:pic>
          <p:nvPicPr>
            <p:cNvPr id="28" name="图片 2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504" y="2528900"/>
              <a:ext cx="2298700" cy="419100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pic>
      </p:grpSp>
      <p:grpSp>
        <p:nvGrpSpPr>
          <p:cNvPr id="50" name="组 49"/>
          <p:cNvGrpSpPr/>
          <p:nvPr/>
        </p:nvGrpSpPr>
        <p:grpSpPr>
          <a:xfrm>
            <a:off x="3790020" y="5363924"/>
            <a:ext cx="3808896" cy="513100"/>
            <a:chOff x="3296816" y="5363924"/>
            <a:chExt cx="3808896" cy="513100"/>
          </a:xfrm>
        </p:grpSpPr>
        <p:pic>
          <p:nvPicPr>
            <p:cNvPr id="34" name="图片 33" descr="latex-image-1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1012" y="5445224"/>
              <a:ext cx="2044700" cy="431800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3296816" y="5363924"/>
              <a:ext cx="160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i="0" dirty="0" smtClean="0">
                  <a:solidFill>
                    <a:srgbClr val="FF0000"/>
                  </a:solidFill>
                  <a:latin typeface="+mj-lt"/>
                </a:rPr>
                <a:t>Atom number:</a:t>
              </a:r>
              <a:endParaRPr kumimoji="1" lang="zh-CN" altLang="en-US" b="1" i="0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49" name="组 48"/>
          <p:cNvGrpSpPr/>
          <p:nvPr/>
        </p:nvGrpSpPr>
        <p:grpSpPr>
          <a:xfrm>
            <a:off x="3790020" y="1232756"/>
            <a:ext cx="4367696" cy="1440160"/>
            <a:chOff x="3116796" y="1088740"/>
            <a:chExt cx="4367696" cy="1440160"/>
          </a:xfrm>
        </p:grpSpPr>
        <p:grpSp>
          <p:nvGrpSpPr>
            <p:cNvPr id="41" name="组 40"/>
            <p:cNvGrpSpPr/>
            <p:nvPr/>
          </p:nvGrpSpPr>
          <p:grpSpPr>
            <a:xfrm>
              <a:off x="3116796" y="1088740"/>
              <a:ext cx="2403143" cy="400110"/>
              <a:chOff x="3677813" y="1044780"/>
              <a:chExt cx="2403143" cy="400110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3677813" y="1044780"/>
                <a:ext cx="7856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000" b="1" i="0" dirty="0" smtClean="0">
                    <a:solidFill>
                      <a:srgbClr val="FF0000"/>
                    </a:solidFill>
                    <a:latin typeface="+mj-lt"/>
                  </a:rPr>
                  <a:t>SMA:</a:t>
                </a:r>
                <a:endParaRPr kumimoji="1" lang="zh-CN" altLang="en-US" sz="2000" b="1" i="0" dirty="0">
                  <a:solidFill>
                    <a:srgbClr val="FF0000"/>
                  </a:solidFill>
                  <a:latin typeface="+mj-lt"/>
                </a:endParaRPr>
              </a:p>
            </p:txBody>
          </p:sp>
          <p:pic>
            <p:nvPicPr>
              <p:cNvPr id="31" name="图片 30" descr="latex-image-1.pdf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6956" y="1097151"/>
                <a:ext cx="1524000" cy="279400"/>
              </a:xfrm>
              <a:prstGeom prst="rect">
                <a:avLst/>
              </a:prstGeom>
            </p:spPr>
          </p:pic>
        </p:grpSp>
        <p:pic>
          <p:nvPicPr>
            <p:cNvPr id="47" name="图片 46" descr="latex-image-1.pdf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0992" y="2008200"/>
              <a:ext cx="2603500" cy="520700"/>
            </a:xfrm>
            <a:prstGeom prst="rect">
              <a:avLst/>
            </a:prstGeom>
          </p:spPr>
        </p:pic>
        <p:sp>
          <p:nvSpPr>
            <p:cNvPr id="48" name="下箭头 47"/>
            <p:cNvSpPr/>
            <p:nvPr/>
          </p:nvSpPr>
          <p:spPr bwMode="auto">
            <a:xfrm>
              <a:off x="4953000" y="1520788"/>
              <a:ext cx="144016" cy="540060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299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Spin-dependent Hamiltonian</a:t>
            </a:r>
            <a:endParaRPr kumimoji="1" lang="zh-CN" altLang="en-US" dirty="0"/>
          </a:p>
        </p:txBody>
      </p:sp>
      <p:sp>
        <p:nvSpPr>
          <p:cNvPr id="45" name="矩形 44"/>
          <p:cNvSpPr/>
          <p:nvPr/>
        </p:nvSpPr>
        <p:spPr bwMode="auto">
          <a:xfrm>
            <a:off x="6362228" y="1397939"/>
            <a:ext cx="2371192" cy="224708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2537904"/>
            <a:ext cx="5040561" cy="1125263"/>
          </a:xfrm>
          <a:prstGeom prst="rect">
            <a:avLst/>
          </a:prstGeom>
        </p:spPr>
      </p:pic>
      <p:pic>
        <p:nvPicPr>
          <p:cNvPr id="13" name="图片 1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12" y="2931627"/>
            <a:ext cx="2389257" cy="308291"/>
          </a:xfrm>
          <a:prstGeom prst="rect">
            <a:avLst/>
          </a:prstGeom>
        </p:spPr>
      </p:pic>
      <p:pic>
        <p:nvPicPr>
          <p:cNvPr id="18" name="图片 1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630" y="1525720"/>
            <a:ext cx="4069442" cy="570338"/>
          </a:xfrm>
          <a:prstGeom prst="rect">
            <a:avLst/>
          </a:prstGeom>
        </p:spPr>
      </p:pic>
      <p:pic>
        <p:nvPicPr>
          <p:cNvPr id="19" name="图片 1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11" y="1716242"/>
            <a:ext cx="755313" cy="246633"/>
          </a:xfrm>
          <a:prstGeom prst="rect">
            <a:avLst/>
          </a:prstGeom>
        </p:spPr>
      </p:pic>
      <p:pic>
        <p:nvPicPr>
          <p:cNvPr id="38" name="图片 3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17" y="5139688"/>
            <a:ext cx="8908604" cy="747686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586462" y="4293096"/>
            <a:ext cx="350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i="0" dirty="0" smtClean="0">
                <a:solidFill>
                  <a:srgbClr val="FF0000"/>
                </a:solidFill>
                <a:latin typeface="+mj-lt"/>
              </a:rPr>
              <a:t>Spin angular momentum:</a:t>
            </a:r>
            <a:endParaRPr kumimoji="1" lang="zh-CN" altLang="en-US" sz="2400" b="1" i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023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Uniaxial quantum magnet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5300" y="1412776"/>
            <a:ext cx="4601716" cy="2340074"/>
          </a:xfrm>
        </p:spPr>
        <p:txBody>
          <a:bodyPr/>
          <a:lstStyle/>
          <a:p>
            <a:r>
              <a:rPr kumimoji="1" lang="en-US" altLang="zh-CN" dirty="0" smtClean="0"/>
              <a:t>A: ferromagnetic</a:t>
            </a:r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kumimoji="1" lang="en-US" altLang="zh-CN" dirty="0" smtClean="0"/>
              <a:t>B: ferromagnetic</a:t>
            </a:r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C: anti-ferromagnetic</a:t>
            </a:r>
            <a:endParaRPr kumimoji="1" lang="zh-CN" altLang="en-US" dirty="0"/>
          </a:p>
        </p:txBody>
      </p:sp>
      <p:pic>
        <p:nvPicPr>
          <p:cNvPr id="11" name="图片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212" y="1052736"/>
            <a:ext cx="1364362" cy="576064"/>
          </a:xfrm>
          <a:prstGeom prst="rect">
            <a:avLst/>
          </a:prstGeom>
        </p:spPr>
      </p:pic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840" y="1160748"/>
            <a:ext cx="2976701" cy="280821"/>
          </a:xfrm>
          <a:prstGeom prst="rect">
            <a:avLst/>
          </a:prstGeom>
        </p:spPr>
      </p:pic>
      <p:graphicFrame>
        <p:nvGraphicFramePr>
          <p:cNvPr id="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363689"/>
              </p:ext>
            </p:extLst>
          </p:nvPr>
        </p:nvGraphicFramePr>
        <p:xfrm>
          <a:off x="5745088" y="2348880"/>
          <a:ext cx="2962372" cy="3023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4" name="CorelDRAW" r:id="rId5" imgW="3352800" imgH="3390900" progId="CorelDRAW.Graphic.11">
                  <p:embed/>
                </p:oleObj>
              </mc:Choice>
              <mc:Fallback>
                <p:oleObj name="CorelDRAW" r:id="rId5" imgW="3352800" imgH="339090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5088" y="2348880"/>
                        <a:ext cx="2962372" cy="30238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 descr="无标题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32" y="4041068"/>
            <a:ext cx="370748" cy="1223467"/>
          </a:xfrm>
          <a:prstGeom prst="rect">
            <a:avLst/>
          </a:prstGeom>
        </p:spPr>
      </p:pic>
      <p:pic>
        <p:nvPicPr>
          <p:cNvPr id="6" name="图片 5" descr="无标题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708920"/>
            <a:ext cx="929320" cy="819681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56" y="2168860"/>
            <a:ext cx="546100" cy="2032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404" y="3969060"/>
            <a:ext cx="749300" cy="203200"/>
          </a:xfrm>
          <a:prstGeom prst="rect">
            <a:avLst/>
          </a:prstGeom>
        </p:spPr>
      </p:pic>
      <p:pic>
        <p:nvPicPr>
          <p:cNvPr id="13" name="图片 12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352" y="2564904"/>
            <a:ext cx="444500" cy="152400"/>
          </a:xfrm>
          <a:prstGeom prst="rect">
            <a:avLst/>
          </a:prstGeom>
        </p:spPr>
      </p:pic>
      <p:pic>
        <p:nvPicPr>
          <p:cNvPr id="14" name="图片 13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376" y="4617132"/>
            <a:ext cx="812800" cy="215900"/>
          </a:xfrm>
          <a:prstGeom prst="rect">
            <a:avLst/>
          </a:prstGeom>
        </p:spPr>
      </p:pic>
      <p:pic>
        <p:nvPicPr>
          <p:cNvPr id="16" name="图片 15" descr="latex-image-1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1988840"/>
            <a:ext cx="1168400" cy="215900"/>
          </a:xfrm>
          <a:prstGeom prst="rect">
            <a:avLst/>
          </a:prstGeom>
        </p:spPr>
      </p:pic>
      <p:pic>
        <p:nvPicPr>
          <p:cNvPr id="17" name="图片 16" descr="latex-image-1.pd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3104964"/>
            <a:ext cx="1409700" cy="215900"/>
          </a:xfrm>
          <a:prstGeom prst="rect">
            <a:avLst/>
          </a:prstGeom>
        </p:spPr>
      </p:pic>
      <p:pic>
        <p:nvPicPr>
          <p:cNvPr id="19" name="图片 18" descr="latex-image-1.pd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4113076"/>
            <a:ext cx="1092200" cy="215900"/>
          </a:xfrm>
          <a:prstGeom prst="rect">
            <a:avLst/>
          </a:prstGeom>
        </p:spPr>
      </p:pic>
      <p:sp>
        <p:nvSpPr>
          <p:cNvPr id="20" name="Text Box 41"/>
          <p:cNvSpPr txBox="1">
            <a:spLocks noChangeArrowheads="1"/>
          </p:cNvSpPr>
          <p:nvPr/>
        </p:nvSpPr>
        <p:spPr bwMode="auto">
          <a:xfrm>
            <a:off x="5493060" y="5877272"/>
            <a:ext cx="35877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i="0" dirty="0">
                <a:latin typeface="+mn-lt"/>
              </a:rPr>
              <a:t>Yi, You, and </a:t>
            </a:r>
            <a:r>
              <a:rPr lang="en-US" sz="1600" i="0" dirty="0" err="1">
                <a:latin typeface="+mn-lt"/>
              </a:rPr>
              <a:t>Pu</a:t>
            </a:r>
            <a:r>
              <a:rPr lang="en-US" sz="1600" i="0" dirty="0">
                <a:latin typeface="+mn-lt"/>
              </a:rPr>
              <a:t>, PRL </a:t>
            </a:r>
            <a:r>
              <a:rPr lang="en-US" sz="1600" b="1" i="0" dirty="0">
                <a:latin typeface="+mn-lt"/>
              </a:rPr>
              <a:t>93</a:t>
            </a:r>
            <a:r>
              <a:rPr lang="en-US" sz="1600" i="0" dirty="0">
                <a:latin typeface="+mn-lt"/>
              </a:rPr>
              <a:t>, 040403 (2004).</a:t>
            </a:r>
          </a:p>
        </p:txBody>
      </p:sp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762146"/>
              </p:ext>
            </p:extLst>
          </p:nvPr>
        </p:nvGraphicFramePr>
        <p:xfrm>
          <a:off x="1208584" y="4509120"/>
          <a:ext cx="1625315" cy="1621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5" name="CorelDRAW" r:id="rId16" imgW="2705100" imgH="2743200" progId="CorelDRAW.Graphic.11">
                  <p:embed/>
                </p:oleObj>
              </mc:Choice>
              <mc:Fallback>
                <p:oleObj name="CorelDRAW" r:id="rId16" imgW="2705100" imgH="274320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8584" y="4509120"/>
                        <a:ext cx="1625315" cy="16214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261803"/>
              </p:ext>
            </p:extLst>
          </p:nvPr>
        </p:nvGraphicFramePr>
        <p:xfrm>
          <a:off x="3440832" y="4509120"/>
          <a:ext cx="770302" cy="1567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6" name="CorelDRAW" r:id="rId18" imgW="1282700" imgH="2654300" progId="CorelDRAW.Graphic.11">
                  <p:embed/>
                </p:oleObj>
              </mc:Choice>
              <mc:Fallback>
                <p:oleObj name="CorelDRAW" r:id="rId18" imgW="1282700" imgH="265430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0832" y="4509120"/>
                        <a:ext cx="770302" cy="15673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266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smtClean="0"/>
              <a:t>Creating entangled state using spin-1 atom</a:t>
            </a:r>
          </a:p>
        </p:txBody>
      </p:sp>
      <p:sp>
        <p:nvSpPr>
          <p:cNvPr id="591876" name="Text Box 4"/>
          <p:cNvSpPr txBox="1">
            <a:spLocks noChangeArrowheads="1"/>
          </p:cNvSpPr>
          <p:nvPr/>
        </p:nvSpPr>
        <p:spPr bwMode="auto">
          <a:xfrm>
            <a:off x="796925" y="1371600"/>
            <a:ext cx="3836958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chemeClr val="accent2"/>
              </a:buClr>
              <a:buSzPct val="75000"/>
              <a:buFont typeface="Wingdings" charset="0"/>
              <a:buChar char="q"/>
              <a:defRPr/>
            </a:pPr>
            <a:r>
              <a:rPr lang="zh-CN" altLang="en-US" sz="2000" i="0" dirty="0">
                <a:latin typeface="+mj-lt"/>
              </a:rPr>
              <a:t> </a:t>
            </a:r>
            <a:r>
              <a:rPr lang="en-US" altLang="zh-CN" sz="2000" b="1" i="0" dirty="0">
                <a:solidFill>
                  <a:srgbClr val="FF0000"/>
                </a:solidFill>
                <a:latin typeface="+mj-lt"/>
              </a:rPr>
              <a:t>Pair of entangled atoms:</a:t>
            </a:r>
          </a:p>
          <a:p>
            <a:pPr eaLnBrk="0" hangingPunct="0">
              <a:defRPr/>
            </a:pPr>
            <a:r>
              <a:rPr lang="en-US" altLang="zh-CN" sz="2000" i="0" dirty="0">
                <a:latin typeface="+mj-lt"/>
              </a:rPr>
              <a:t>        </a:t>
            </a:r>
            <a:r>
              <a:rPr lang="en-US" altLang="zh-CN" i="0" dirty="0" err="1">
                <a:latin typeface="+mn-lt"/>
              </a:rPr>
              <a:t>Pu</a:t>
            </a:r>
            <a:r>
              <a:rPr lang="en-US" altLang="zh-CN" i="0" dirty="0">
                <a:latin typeface="+mn-lt"/>
              </a:rPr>
              <a:t> et al., PRL </a:t>
            </a:r>
            <a:r>
              <a:rPr lang="en-US" altLang="zh-CN" b="1" i="0" dirty="0">
                <a:latin typeface="+mn-lt"/>
              </a:rPr>
              <a:t>85</a:t>
            </a:r>
            <a:r>
              <a:rPr lang="en-US" altLang="zh-CN" i="0" dirty="0">
                <a:latin typeface="+mn-lt"/>
              </a:rPr>
              <a:t>, 3987 (2000).</a:t>
            </a:r>
          </a:p>
          <a:p>
            <a:pPr eaLnBrk="0" hangingPunct="0">
              <a:defRPr/>
            </a:pPr>
            <a:r>
              <a:rPr lang="en-US" altLang="zh-CN" i="0" dirty="0">
                <a:latin typeface="+mn-lt"/>
              </a:rPr>
              <a:t>        </a:t>
            </a:r>
            <a:r>
              <a:rPr lang="en-US" altLang="zh-CN" i="0" dirty="0" smtClean="0">
                <a:latin typeface="+mn-lt"/>
              </a:rPr>
              <a:t> </a:t>
            </a:r>
            <a:r>
              <a:rPr lang="en-US" altLang="zh-CN" i="0" dirty="0" err="1" smtClean="0">
                <a:latin typeface="+mn-lt"/>
              </a:rPr>
              <a:t>Duan</a:t>
            </a:r>
            <a:r>
              <a:rPr lang="en-US" altLang="zh-CN" i="0" dirty="0" smtClean="0">
                <a:latin typeface="+mn-lt"/>
              </a:rPr>
              <a:t> </a:t>
            </a:r>
            <a:r>
              <a:rPr lang="en-US" altLang="zh-CN" i="0" dirty="0">
                <a:latin typeface="+mn-lt"/>
              </a:rPr>
              <a:t>et al., PRL </a:t>
            </a:r>
            <a:r>
              <a:rPr lang="en-US" altLang="zh-CN" b="1" i="0" dirty="0">
                <a:latin typeface="+mn-lt"/>
              </a:rPr>
              <a:t>85</a:t>
            </a:r>
            <a:r>
              <a:rPr lang="en-US" altLang="zh-CN" i="0" dirty="0">
                <a:latin typeface="+mn-lt"/>
              </a:rPr>
              <a:t>, 3991 (2000).</a:t>
            </a:r>
          </a:p>
        </p:txBody>
      </p:sp>
      <p:sp>
        <p:nvSpPr>
          <p:cNvPr id="591877" name="Text Box 5"/>
          <p:cNvSpPr txBox="1">
            <a:spLocks noChangeArrowheads="1"/>
          </p:cNvSpPr>
          <p:nvPr/>
        </p:nvSpPr>
        <p:spPr bwMode="auto">
          <a:xfrm>
            <a:off x="796925" y="3200400"/>
            <a:ext cx="4408065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chemeClr val="accent2"/>
              </a:buClr>
              <a:buSzPct val="75000"/>
              <a:buFont typeface="Wingdings" charset="0"/>
              <a:buChar char="q"/>
              <a:defRPr/>
            </a:pPr>
            <a:r>
              <a:rPr lang="zh-CN" altLang="en-US" sz="2000" i="0" dirty="0">
                <a:latin typeface="+mj-lt"/>
              </a:rPr>
              <a:t> </a:t>
            </a:r>
            <a:r>
              <a:rPr lang="en-US" altLang="zh-CN" sz="2000" b="1" i="0" dirty="0">
                <a:solidFill>
                  <a:srgbClr val="FF0000"/>
                </a:solidFill>
                <a:latin typeface="+mj-lt"/>
              </a:rPr>
              <a:t>Many entangled </a:t>
            </a:r>
            <a:r>
              <a:rPr lang="en-US" altLang="zh-CN" sz="2000" b="1" i="0" dirty="0" smtClean="0">
                <a:solidFill>
                  <a:srgbClr val="FF0000"/>
                </a:solidFill>
                <a:latin typeface="+mj-lt"/>
              </a:rPr>
              <a:t>atoms:</a:t>
            </a:r>
            <a:endParaRPr lang="en-US" altLang="zh-CN" sz="2000" b="1" i="0" dirty="0">
              <a:solidFill>
                <a:srgbClr val="FF0000"/>
              </a:solidFill>
              <a:latin typeface="+mj-lt"/>
            </a:endParaRPr>
          </a:p>
          <a:p>
            <a:pPr eaLnBrk="0" hangingPunct="0">
              <a:defRPr/>
            </a:pPr>
            <a:r>
              <a:rPr lang="en-US" altLang="zh-CN" sz="2000" i="0" dirty="0">
                <a:latin typeface="+mj-lt"/>
              </a:rPr>
              <a:t>       </a:t>
            </a:r>
            <a:r>
              <a:rPr lang="en-US" altLang="zh-CN" i="0" dirty="0">
                <a:latin typeface="+mn-lt"/>
              </a:rPr>
              <a:t>You, PRL </a:t>
            </a:r>
            <a:r>
              <a:rPr lang="en-US" altLang="zh-CN" b="1" i="0" dirty="0">
                <a:latin typeface="+mn-lt"/>
              </a:rPr>
              <a:t>90</a:t>
            </a:r>
            <a:r>
              <a:rPr lang="en-US" altLang="zh-CN" i="0" dirty="0">
                <a:latin typeface="+mn-lt"/>
              </a:rPr>
              <a:t>, 030402 (2003).</a:t>
            </a:r>
          </a:p>
          <a:p>
            <a:pPr eaLnBrk="0" hangingPunct="0">
              <a:defRPr/>
            </a:pPr>
            <a:r>
              <a:rPr lang="en-US" altLang="zh-CN" i="0" dirty="0">
                <a:latin typeface="+mn-lt"/>
              </a:rPr>
              <a:t>       </a:t>
            </a:r>
            <a:r>
              <a:rPr lang="en-US" altLang="zh-CN" i="0" dirty="0" smtClean="0">
                <a:latin typeface="+mn-lt"/>
              </a:rPr>
              <a:t> Zhang </a:t>
            </a:r>
            <a:r>
              <a:rPr lang="en-US" altLang="zh-CN" i="0" dirty="0">
                <a:latin typeface="+mn-lt"/>
              </a:rPr>
              <a:t>and You, PRL </a:t>
            </a:r>
            <a:r>
              <a:rPr lang="en-US" altLang="zh-CN" b="1" i="0" dirty="0">
                <a:latin typeface="+mn-lt"/>
              </a:rPr>
              <a:t>91</a:t>
            </a:r>
            <a:r>
              <a:rPr lang="en-US" altLang="zh-CN" i="0" dirty="0">
                <a:latin typeface="+mn-lt"/>
              </a:rPr>
              <a:t>, 230404 (2004).</a:t>
            </a:r>
          </a:p>
        </p:txBody>
      </p:sp>
      <p:grpSp>
        <p:nvGrpSpPr>
          <p:cNvPr id="3" name="组 2"/>
          <p:cNvGrpSpPr/>
          <p:nvPr/>
        </p:nvGrpSpPr>
        <p:grpSpPr>
          <a:xfrm>
            <a:off x="5565068" y="1592796"/>
            <a:ext cx="2743200" cy="1295400"/>
            <a:chOff x="5368925" y="1581150"/>
            <a:chExt cx="2743200" cy="1295400"/>
          </a:xfrm>
        </p:grpSpPr>
        <p:grpSp>
          <p:nvGrpSpPr>
            <p:cNvPr id="37892" name="Group 6"/>
            <p:cNvGrpSpPr>
              <a:grpSpLocks/>
            </p:cNvGrpSpPr>
            <p:nvPr/>
          </p:nvGrpSpPr>
          <p:grpSpPr bwMode="auto">
            <a:xfrm>
              <a:off x="6283325" y="1581150"/>
              <a:ext cx="914400" cy="457200"/>
              <a:chOff x="3600" y="1392"/>
              <a:chExt cx="576" cy="288"/>
            </a:xfrm>
          </p:grpSpPr>
          <p:grpSp>
            <p:nvGrpSpPr>
              <p:cNvPr id="37912" name="Group 7"/>
              <p:cNvGrpSpPr>
                <a:grpSpLocks/>
              </p:cNvGrpSpPr>
              <p:nvPr/>
            </p:nvGrpSpPr>
            <p:grpSpPr bwMode="auto">
              <a:xfrm>
                <a:off x="3600" y="1392"/>
                <a:ext cx="288" cy="288"/>
                <a:chOff x="1008" y="1824"/>
                <a:chExt cx="288" cy="288"/>
              </a:xfrm>
            </p:grpSpPr>
            <p:sp>
              <p:nvSpPr>
                <p:cNvPr id="591880" name="Oval 8"/>
                <p:cNvSpPr>
                  <a:spLocks noChangeArrowheads="1"/>
                </p:cNvSpPr>
                <p:nvPr/>
              </p:nvSpPr>
              <p:spPr bwMode="auto">
                <a:xfrm>
                  <a:off x="1008" y="1824"/>
                  <a:ext cx="288" cy="288"/>
                </a:xfrm>
                <a:prstGeom prst="ellipse">
                  <a:avLst/>
                </a:prstGeom>
                <a:solidFill>
                  <a:srgbClr val="99CC00"/>
                </a:solidFill>
                <a:ln w="317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graphicFrame>
              <p:nvGraphicFramePr>
                <p:cNvPr id="37917" name="Object 9"/>
                <p:cNvGraphicFramePr>
                  <a:graphicFrameLocks noChangeAspect="1"/>
                </p:cNvGraphicFramePr>
                <p:nvPr/>
              </p:nvGraphicFramePr>
              <p:xfrm>
                <a:off x="1067" y="1872"/>
                <a:ext cx="177" cy="20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536" name="Equation" r:id="rId3" imgW="215713" imgH="253780" progId="Equation.DSMT4">
                        <p:embed/>
                      </p:oleObj>
                    </mc:Choice>
                    <mc:Fallback>
                      <p:oleObj name="Equation" r:id="rId3" imgW="215713" imgH="2537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067" y="1872"/>
                              <a:ext cx="177" cy="20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=""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=""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="" xmlns:a14="http://schemas.microsoft.com/office/drawing/2010/main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7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37913" name="Group 10"/>
              <p:cNvGrpSpPr>
                <a:grpSpLocks/>
              </p:cNvGrpSpPr>
              <p:nvPr/>
            </p:nvGrpSpPr>
            <p:grpSpPr bwMode="auto">
              <a:xfrm>
                <a:off x="3888" y="1392"/>
                <a:ext cx="288" cy="288"/>
                <a:chOff x="1028" y="2256"/>
                <a:chExt cx="288" cy="288"/>
              </a:xfrm>
            </p:grpSpPr>
            <p:sp>
              <p:nvSpPr>
                <p:cNvPr id="591883" name="Oval 11"/>
                <p:cNvSpPr>
                  <a:spLocks noChangeArrowheads="1"/>
                </p:cNvSpPr>
                <p:nvPr/>
              </p:nvSpPr>
              <p:spPr bwMode="auto">
                <a:xfrm>
                  <a:off x="1028" y="2256"/>
                  <a:ext cx="288" cy="288"/>
                </a:xfrm>
                <a:prstGeom prst="ellipse">
                  <a:avLst/>
                </a:prstGeom>
                <a:solidFill>
                  <a:srgbClr val="99CC00"/>
                </a:solidFill>
                <a:ln w="317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graphicFrame>
              <p:nvGraphicFramePr>
                <p:cNvPr id="37915" name="Object 12"/>
                <p:cNvGraphicFramePr>
                  <a:graphicFrameLocks noChangeAspect="1"/>
                </p:cNvGraphicFramePr>
                <p:nvPr/>
              </p:nvGraphicFramePr>
              <p:xfrm>
                <a:off x="1087" y="2304"/>
                <a:ext cx="177" cy="20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537" name="公式" r:id="rId5" imgW="215713" imgH="253780" progId="Equation.3">
                        <p:embed/>
                      </p:oleObj>
                    </mc:Choice>
                    <mc:Fallback>
                      <p:oleObj name="公式" r:id="rId5" imgW="215713" imgH="25378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087" y="2304"/>
                              <a:ext cx="177" cy="20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=""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=""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="" xmlns:a14="http://schemas.microsoft.com/office/drawing/2010/main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7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pSp>
          <p:nvGrpSpPr>
            <p:cNvPr id="37893" name="Group 13"/>
            <p:cNvGrpSpPr>
              <a:grpSpLocks/>
            </p:cNvGrpSpPr>
            <p:nvPr/>
          </p:nvGrpSpPr>
          <p:grpSpPr bwMode="auto">
            <a:xfrm>
              <a:off x="5368925" y="2419350"/>
              <a:ext cx="2743200" cy="457200"/>
              <a:chOff x="3024" y="2016"/>
              <a:chExt cx="1728" cy="288"/>
            </a:xfrm>
          </p:grpSpPr>
          <p:grpSp>
            <p:nvGrpSpPr>
              <p:cNvPr id="37904" name="Group 14"/>
              <p:cNvGrpSpPr>
                <a:grpSpLocks/>
              </p:cNvGrpSpPr>
              <p:nvPr/>
            </p:nvGrpSpPr>
            <p:grpSpPr bwMode="auto">
              <a:xfrm>
                <a:off x="3408" y="2016"/>
                <a:ext cx="288" cy="288"/>
                <a:chOff x="1844" y="1872"/>
                <a:chExt cx="288" cy="288"/>
              </a:xfrm>
            </p:grpSpPr>
            <p:sp>
              <p:nvSpPr>
                <p:cNvPr id="591887" name="Oval 15"/>
                <p:cNvSpPr>
                  <a:spLocks noChangeArrowheads="1"/>
                </p:cNvSpPr>
                <p:nvPr/>
              </p:nvSpPr>
              <p:spPr bwMode="auto">
                <a:xfrm>
                  <a:off x="1844" y="1872"/>
                  <a:ext cx="288" cy="288"/>
                </a:xfrm>
                <a:prstGeom prst="ellipse">
                  <a:avLst/>
                </a:prstGeom>
                <a:solidFill>
                  <a:srgbClr val="99CC00"/>
                </a:solidFill>
                <a:ln w="317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graphicFrame>
              <p:nvGraphicFramePr>
                <p:cNvPr id="37911" name="Object 16"/>
                <p:cNvGraphicFramePr>
                  <a:graphicFrameLocks noChangeAspect="1"/>
                </p:cNvGraphicFramePr>
                <p:nvPr/>
              </p:nvGraphicFramePr>
              <p:xfrm>
                <a:off x="1872" y="1920"/>
                <a:ext cx="240" cy="20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538" name="Equation" r:id="rId7" imgW="291973" imgH="253890" progId="Equation.DSMT4">
                        <p:embed/>
                      </p:oleObj>
                    </mc:Choice>
                    <mc:Fallback>
                      <p:oleObj name="Equation" r:id="rId7" imgW="291973" imgH="25389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872" y="1920"/>
                              <a:ext cx="240" cy="20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=""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=""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="" xmlns:a14="http://schemas.microsoft.com/office/drawing/2010/main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7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37905" name="Group 17"/>
              <p:cNvGrpSpPr>
                <a:grpSpLocks/>
              </p:cNvGrpSpPr>
              <p:nvPr/>
            </p:nvGrpSpPr>
            <p:grpSpPr bwMode="auto">
              <a:xfrm>
                <a:off x="4128" y="2016"/>
                <a:ext cx="288" cy="288"/>
                <a:chOff x="2276" y="2256"/>
                <a:chExt cx="288" cy="288"/>
              </a:xfrm>
            </p:grpSpPr>
            <p:sp>
              <p:nvSpPr>
                <p:cNvPr id="591890" name="Oval 18"/>
                <p:cNvSpPr>
                  <a:spLocks noChangeArrowheads="1"/>
                </p:cNvSpPr>
                <p:nvPr/>
              </p:nvSpPr>
              <p:spPr bwMode="auto">
                <a:xfrm>
                  <a:off x="2276" y="2256"/>
                  <a:ext cx="288" cy="288"/>
                </a:xfrm>
                <a:prstGeom prst="ellipse">
                  <a:avLst/>
                </a:prstGeom>
                <a:solidFill>
                  <a:srgbClr val="99CC00"/>
                </a:solidFill>
                <a:ln w="317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graphicFrame>
              <p:nvGraphicFramePr>
                <p:cNvPr id="37909" name="Object 19"/>
                <p:cNvGraphicFramePr>
                  <a:graphicFrameLocks noChangeAspect="1"/>
                </p:cNvGraphicFramePr>
                <p:nvPr/>
              </p:nvGraphicFramePr>
              <p:xfrm>
                <a:off x="2309" y="2289"/>
                <a:ext cx="229" cy="24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539" name="公式" r:id="rId9" imgW="279400" imgH="292100" progId="Equation.3">
                        <p:embed/>
                      </p:oleObj>
                    </mc:Choice>
                    <mc:Fallback>
                      <p:oleObj name="公式" r:id="rId9" imgW="279400" imgH="29210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309" y="2289"/>
                              <a:ext cx="229" cy="24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=""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=""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="" xmlns:a14="http://schemas.microsoft.com/office/drawing/2010/main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7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591892" name="Line 20"/>
              <p:cNvSpPr>
                <a:spLocks noChangeShapeType="1"/>
              </p:cNvSpPr>
              <p:nvPr/>
            </p:nvSpPr>
            <p:spPr bwMode="auto">
              <a:xfrm flipH="1">
                <a:off x="3024" y="2160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91893" name="Line 21"/>
              <p:cNvSpPr>
                <a:spLocks noChangeShapeType="1"/>
              </p:cNvSpPr>
              <p:nvPr/>
            </p:nvSpPr>
            <p:spPr bwMode="auto">
              <a:xfrm>
                <a:off x="4464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4" name="组 3"/>
          <p:cNvGrpSpPr/>
          <p:nvPr/>
        </p:nvGrpSpPr>
        <p:grpSpPr>
          <a:xfrm>
            <a:off x="1357313" y="4449763"/>
            <a:ext cx="2438400" cy="1303337"/>
            <a:chOff x="1357313" y="4449763"/>
            <a:chExt cx="2438400" cy="1303337"/>
          </a:xfrm>
        </p:grpSpPr>
        <p:sp>
          <p:nvSpPr>
            <p:cNvPr id="591895" name="AutoShape 23"/>
            <p:cNvSpPr>
              <a:spLocks noChangeArrowheads="1"/>
            </p:cNvSpPr>
            <p:nvPr/>
          </p:nvSpPr>
          <p:spPr bwMode="auto">
            <a:xfrm>
              <a:off x="1433513" y="4449763"/>
              <a:ext cx="2362200" cy="457200"/>
            </a:xfrm>
            <a:prstGeom prst="curvedDownArrow">
              <a:avLst>
                <a:gd name="adj1" fmla="val 103333"/>
                <a:gd name="adj2" fmla="val 206667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91902" name="Freeform 30"/>
            <p:cNvSpPr>
              <a:spLocks/>
            </p:cNvSpPr>
            <p:nvPr/>
          </p:nvSpPr>
          <p:spPr bwMode="auto">
            <a:xfrm rot="150721">
              <a:off x="1465819" y="4763870"/>
              <a:ext cx="381000" cy="457200"/>
            </a:xfrm>
            <a:custGeom>
              <a:avLst/>
              <a:gdLst>
                <a:gd name="T0" fmla="*/ 0 w 336"/>
                <a:gd name="T1" fmla="*/ 262 h 267"/>
                <a:gd name="T2" fmla="*/ 82 w 336"/>
                <a:gd name="T3" fmla="*/ 247 h 267"/>
                <a:gd name="T4" fmla="*/ 112 w 336"/>
                <a:gd name="T5" fmla="*/ 202 h 267"/>
                <a:gd name="T6" fmla="*/ 127 w 336"/>
                <a:gd name="T7" fmla="*/ 179 h 267"/>
                <a:gd name="T8" fmla="*/ 149 w 336"/>
                <a:gd name="T9" fmla="*/ 82 h 267"/>
                <a:gd name="T10" fmla="*/ 187 w 336"/>
                <a:gd name="T11" fmla="*/ 0 h 267"/>
                <a:gd name="T12" fmla="*/ 336 w 336"/>
                <a:gd name="T13" fmla="*/ 25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267">
                  <a:moveTo>
                    <a:pt x="0" y="262"/>
                  </a:moveTo>
                  <a:cubicBezTo>
                    <a:pt x="28" y="258"/>
                    <a:pt x="62" y="267"/>
                    <a:pt x="82" y="247"/>
                  </a:cubicBezTo>
                  <a:cubicBezTo>
                    <a:pt x="95" y="234"/>
                    <a:pt x="102" y="217"/>
                    <a:pt x="112" y="202"/>
                  </a:cubicBezTo>
                  <a:cubicBezTo>
                    <a:pt x="117" y="194"/>
                    <a:pt x="127" y="179"/>
                    <a:pt x="127" y="179"/>
                  </a:cubicBezTo>
                  <a:cubicBezTo>
                    <a:pt x="138" y="144"/>
                    <a:pt x="144" y="120"/>
                    <a:pt x="149" y="82"/>
                  </a:cubicBezTo>
                  <a:cubicBezTo>
                    <a:pt x="155" y="41"/>
                    <a:pt x="147" y="12"/>
                    <a:pt x="187" y="0"/>
                  </a:cubicBezTo>
                  <a:cubicBezTo>
                    <a:pt x="239" y="76"/>
                    <a:pt x="211" y="254"/>
                    <a:pt x="336" y="254"/>
                  </a:cubicBezTo>
                </a:path>
              </a:pathLst>
            </a:cu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91896" name="Line 24"/>
            <p:cNvSpPr>
              <a:spLocks noChangeShapeType="1"/>
            </p:cNvSpPr>
            <p:nvPr/>
          </p:nvSpPr>
          <p:spPr bwMode="auto">
            <a:xfrm>
              <a:off x="1433513" y="5211763"/>
              <a:ext cx="457200" cy="15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91897" name="Line 25"/>
            <p:cNvSpPr>
              <a:spLocks noChangeShapeType="1"/>
            </p:cNvSpPr>
            <p:nvPr/>
          </p:nvSpPr>
          <p:spPr bwMode="auto">
            <a:xfrm>
              <a:off x="2271713" y="5211763"/>
              <a:ext cx="457200" cy="15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91898" name="Line 26"/>
            <p:cNvSpPr>
              <a:spLocks noChangeShapeType="1"/>
            </p:cNvSpPr>
            <p:nvPr/>
          </p:nvSpPr>
          <p:spPr bwMode="auto">
            <a:xfrm>
              <a:off x="3109913" y="5211763"/>
              <a:ext cx="457200" cy="15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aphicFrame>
          <p:nvGraphicFramePr>
            <p:cNvPr id="37900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6199257"/>
                </p:ext>
              </p:extLst>
            </p:nvPr>
          </p:nvGraphicFramePr>
          <p:xfrm>
            <a:off x="1357313" y="5287963"/>
            <a:ext cx="533400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40" name="Equation" r:id="rId11" imgW="291973" imgH="253890" progId="Equation.DSMT4">
                    <p:embed/>
                  </p:oleObj>
                </mc:Choice>
                <mc:Fallback>
                  <p:oleObj name="Equation" r:id="rId11" imgW="291973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7313" y="5287963"/>
                          <a:ext cx="533400" cy="463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1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4939152"/>
                </p:ext>
              </p:extLst>
            </p:nvPr>
          </p:nvGraphicFramePr>
          <p:xfrm>
            <a:off x="3109913" y="5287963"/>
            <a:ext cx="533400" cy="465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41" name="Equation" r:id="rId13" imgW="291973" imgH="253890" progId="Equation.DSMT4">
                    <p:embed/>
                  </p:oleObj>
                </mc:Choice>
                <mc:Fallback>
                  <p:oleObj name="Equation" r:id="rId13" imgW="291973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9913" y="5287963"/>
                          <a:ext cx="533400" cy="465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2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6856720"/>
                </p:ext>
              </p:extLst>
            </p:nvPr>
          </p:nvGraphicFramePr>
          <p:xfrm>
            <a:off x="2347913" y="5287963"/>
            <a:ext cx="388938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42" name="Equation" r:id="rId15" imgW="215713" imgH="253780" progId="Equation.DSMT4">
                    <p:embed/>
                  </p:oleObj>
                </mc:Choice>
                <mc:Fallback>
                  <p:oleObj name="Equation" r:id="rId15" imgW="215713" imgH="2537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7913" y="5287963"/>
                          <a:ext cx="388938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" name="图片 1" descr="latex-image-1.pdf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976" y="4689140"/>
            <a:ext cx="40894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3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GHZ state with dipolar interaction</a:t>
            </a:r>
          </a:p>
        </p:txBody>
      </p:sp>
      <p:pic>
        <p:nvPicPr>
          <p:cNvPr id="38924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56" y="3789040"/>
            <a:ext cx="3587169" cy="241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72" y="3212976"/>
            <a:ext cx="2870200" cy="241300"/>
          </a:xfrm>
          <a:prstGeom prst="rect">
            <a:avLst/>
          </a:prstGeom>
        </p:spPr>
      </p:pic>
      <p:grpSp>
        <p:nvGrpSpPr>
          <p:cNvPr id="8" name="组 7"/>
          <p:cNvGrpSpPr/>
          <p:nvPr/>
        </p:nvGrpSpPr>
        <p:grpSpPr>
          <a:xfrm>
            <a:off x="848544" y="1448780"/>
            <a:ext cx="4219362" cy="720080"/>
            <a:chOff x="956556" y="1448780"/>
            <a:chExt cx="4219362" cy="720080"/>
          </a:xfrm>
        </p:grpSpPr>
        <p:pic>
          <p:nvPicPr>
            <p:cNvPr id="5" name="图片 4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556" y="1520788"/>
              <a:ext cx="4219362" cy="648072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 bwMode="auto">
            <a:xfrm>
              <a:off x="1676636" y="1448780"/>
              <a:ext cx="2484276" cy="396044"/>
            </a:xfrm>
            <a:prstGeom prst="rect">
              <a:avLst/>
            </a:prstGeom>
            <a:noFill/>
            <a:ln w="19050" cap="flat" cmpd="sng" algn="ctr">
              <a:solidFill>
                <a:srgbClr val="BA0003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5745088" y="872716"/>
            <a:ext cx="3642072" cy="2916324"/>
            <a:chOff x="5745088" y="764704"/>
            <a:chExt cx="3642072" cy="2916324"/>
          </a:xfrm>
        </p:grpSpPr>
        <p:grpSp>
          <p:nvGrpSpPr>
            <p:cNvPr id="17" name="组 16"/>
            <p:cNvGrpSpPr/>
            <p:nvPr/>
          </p:nvGrpSpPr>
          <p:grpSpPr>
            <a:xfrm>
              <a:off x="8625408" y="1016732"/>
              <a:ext cx="288032" cy="1188132"/>
              <a:chOff x="7329264" y="1376772"/>
              <a:chExt cx="288032" cy="1188132"/>
            </a:xfrm>
          </p:grpSpPr>
          <p:sp>
            <p:nvSpPr>
              <p:cNvPr id="9" name="椭圆 8"/>
              <p:cNvSpPr/>
              <p:nvPr/>
            </p:nvSpPr>
            <p:spPr bwMode="auto">
              <a:xfrm>
                <a:off x="7329264" y="1376772"/>
                <a:ext cx="288032" cy="118813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charset="0"/>
                  <a:cs typeface="宋体" charset="0"/>
                </a:endParaRPr>
              </a:p>
            </p:txBody>
          </p:sp>
          <p:grpSp>
            <p:nvGrpSpPr>
              <p:cNvPr id="12" name="组 11"/>
              <p:cNvGrpSpPr/>
              <p:nvPr/>
            </p:nvGrpSpPr>
            <p:grpSpPr>
              <a:xfrm>
                <a:off x="7473280" y="1412776"/>
                <a:ext cx="0" cy="1116124"/>
                <a:chOff x="7485856" y="1448780"/>
                <a:chExt cx="0" cy="1116124"/>
              </a:xfrm>
            </p:grpSpPr>
            <p:cxnSp>
              <p:nvCxnSpPr>
                <p:cNvPr id="11" name="直线箭头连接符 10"/>
                <p:cNvCxnSpPr/>
                <p:nvPr/>
              </p:nvCxnSpPr>
              <p:spPr bwMode="auto">
                <a:xfrm>
                  <a:off x="7485856" y="1448780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" name="直线箭头连接符 23"/>
                <p:cNvCxnSpPr/>
                <p:nvPr/>
              </p:nvCxnSpPr>
              <p:spPr bwMode="auto">
                <a:xfrm>
                  <a:off x="7485856" y="1736812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" name="直线箭头连接符 24"/>
                <p:cNvCxnSpPr/>
                <p:nvPr/>
              </p:nvCxnSpPr>
              <p:spPr bwMode="auto">
                <a:xfrm>
                  <a:off x="7485856" y="2024844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6" name="直线箭头连接符 25"/>
                <p:cNvCxnSpPr/>
                <p:nvPr/>
              </p:nvCxnSpPr>
              <p:spPr bwMode="auto">
                <a:xfrm>
                  <a:off x="7485856" y="2312876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18" name="组 17"/>
            <p:cNvGrpSpPr/>
            <p:nvPr/>
          </p:nvGrpSpPr>
          <p:grpSpPr>
            <a:xfrm>
              <a:off x="7257256" y="1016732"/>
              <a:ext cx="288032" cy="1188132"/>
              <a:chOff x="5997116" y="3356992"/>
              <a:chExt cx="288032" cy="1188132"/>
            </a:xfrm>
          </p:grpSpPr>
          <p:sp>
            <p:nvSpPr>
              <p:cNvPr id="39" name="椭圆 38"/>
              <p:cNvSpPr/>
              <p:nvPr/>
            </p:nvSpPr>
            <p:spPr bwMode="auto">
              <a:xfrm>
                <a:off x="5997116" y="3356992"/>
                <a:ext cx="288032" cy="118813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charset="0"/>
                  <a:cs typeface="宋体" charset="0"/>
                </a:endParaRPr>
              </a:p>
            </p:txBody>
          </p:sp>
          <p:grpSp>
            <p:nvGrpSpPr>
              <p:cNvPr id="14" name="组 13"/>
              <p:cNvGrpSpPr/>
              <p:nvPr/>
            </p:nvGrpSpPr>
            <p:grpSpPr>
              <a:xfrm>
                <a:off x="6141132" y="3392996"/>
                <a:ext cx="0" cy="1116124"/>
                <a:chOff x="8013340" y="1664804"/>
                <a:chExt cx="0" cy="1116124"/>
              </a:xfrm>
            </p:grpSpPr>
            <p:cxnSp>
              <p:nvCxnSpPr>
                <p:cNvPr id="27" name="直线箭头连接符 26"/>
                <p:cNvCxnSpPr/>
                <p:nvPr/>
              </p:nvCxnSpPr>
              <p:spPr bwMode="auto">
                <a:xfrm flipH="1" flipV="1">
                  <a:off x="8013340" y="1664804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8" name="直线箭头连接符 27"/>
                <p:cNvCxnSpPr/>
                <p:nvPr/>
              </p:nvCxnSpPr>
              <p:spPr bwMode="auto">
                <a:xfrm flipH="1" flipV="1">
                  <a:off x="8013340" y="1952836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9" name="直线箭头连接符 28"/>
                <p:cNvCxnSpPr/>
                <p:nvPr/>
              </p:nvCxnSpPr>
              <p:spPr bwMode="auto">
                <a:xfrm flipH="1" flipV="1">
                  <a:off x="8013340" y="2240868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" name="直线箭头连接符 29"/>
                <p:cNvCxnSpPr/>
                <p:nvPr/>
              </p:nvCxnSpPr>
              <p:spPr bwMode="auto">
                <a:xfrm flipH="1" flipV="1">
                  <a:off x="8013340" y="2528900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16" name="组 15"/>
            <p:cNvGrpSpPr/>
            <p:nvPr/>
          </p:nvGrpSpPr>
          <p:grpSpPr>
            <a:xfrm>
              <a:off x="7761312" y="2492896"/>
              <a:ext cx="288032" cy="1188132"/>
              <a:chOff x="7689304" y="3248980"/>
              <a:chExt cx="288032" cy="1188132"/>
            </a:xfrm>
          </p:grpSpPr>
          <p:sp>
            <p:nvSpPr>
              <p:cNvPr id="40" name="椭圆 39"/>
              <p:cNvSpPr/>
              <p:nvPr/>
            </p:nvSpPr>
            <p:spPr bwMode="auto">
              <a:xfrm>
                <a:off x="7689304" y="3248980"/>
                <a:ext cx="288032" cy="118813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charset="0"/>
                  <a:cs typeface="宋体" charset="0"/>
                </a:endParaRPr>
              </a:p>
            </p:txBody>
          </p:sp>
          <p:grpSp>
            <p:nvGrpSpPr>
              <p:cNvPr id="15" name="组 14"/>
              <p:cNvGrpSpPr/>
              <p:nvPr/>
            </p:nvGrpSpPr>
            <p:grpSpPr>
              <a:xfrm>
                <a:off x="7707306" y="3410998"/>
                <a:ext cx="252028" cy="864096"/>
                <a:chOff x="6987226" y="3410998"/>
                <a:chExt cx="252028" cy="864096"/>
              </a:xfrm>
            </p:grpSpPr>
            <p:cxnSp>
              <p:nvCxnSpPr>
                <p:cNvPr id="32" name="直线箭头连接符 31"/>
                <p:cNvCxnSpPr/>
                <p:nvPr/>
              </p:nvCxnSpPr>
              <p:spPr bwMode="auto">
                <a:xfrm rot="16200000" flipH="1">
                  <a:off x="7113240" y="3284984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3" name="直线箭头连接符 32"/>
                <p:cNvCxnSpPr/>
                <p:nvPr/>
              </p:nvCxnSpPr>
              <p:spPr bwMode="auto">
                <a:xfrm rot="16200000" flipH="1">
                  <a:off x="7113240" y="3573016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" name="直线箭头连接符 33"/>
                <p:cNvCxnSpPr/>
                <p:nvPr/>
              </p:nvCxnSpPr>
              <p:spPr bwMode="auto">
                <a:xfrm rot="16200000" flipH="1">
                  <a:off x="7113240" y="3861048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直线箭头连接符 34"/>
                <p:cNvCxnSpPr/>
                <p:nvPr/>
              </p:nvCxnSpPr>
              <p:spPr bwMode="auto">
                <a:xfrm rot="16200000" flipH="1">
                  <a:off x="7113240" y="4149080"/>
                  <a:ext cx="0" cy="25202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BA0003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19" name="文本框 18"/>
            <p:cNvSpPr txBox="1"/>
            <p:nvPr/>
          </p:nvSpPr>
          <p:spPr>
            <a:xfrm>
              <a:off x="5745088" y="1412776"/>
              <a:ext cx="988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i="0" dirty="0" smtClean="0">
                  <a:solidFill>
                    <a:srgbClr val="FF0000"/>
                  </a:solidFill>
                  <a:latin typeface="+mj-lt"/>
                </a:rPr>
                <a:t>Zero </a:t>
              </a:r>
              <a:r>
                <a:rPr kumimoji="1" lang="en-US" altLang="zh-CN" b="1" dirty="0" err="1" smtClean="0">
                  <a:solidFill>
                    <a:srgbClr val="FF0000"/>
                  </a:solidFill>
                  <a:latin typeface="+mn-lt"/>
                </a:rPr>
                <a:t>H</a:t>
              </a:r>
              <a:r>
                <a:rPr kumimoji="1" lang="en-US" altLang="zh-CN" b="1" baseline="-25000" dirty="0" err="1" smtClean="0">
                  <a:solidFill>
                    <a:srgbClr val="FF0000"/>
                  </a:solidFill>
                  <a:latin typeface="+mn-lt"/>
                </a:rPr>
                <a:t>x</a:t>
              </a:r>
              <a:endParaRPr kumimoji="1" lang="zh-CN" altLang="en-US" b="1" baseline="-25000" dirty="0">
                <a:solidFill>
                  <a:srgbClr val="FF0000"/>
                </a:solidFill>
                <a:latin typeface="+mn-lt"/>
              </a:endParaRPr>
            </a:p>
          </p:txBody>
        </p:sp>
        <p:cxnSp>
          <p:nvCxnSpPr>
            <p:cNvPr id="45" name="直线连接符 44"/>
            <p:cNvCxnSpPr/>
            <p:nvPr/>
          </p:nvCxnSpPr>
          <p:spPr bwMode="auto">
            <a:xfrm>
              <a:off x="5781092" y="2348880"/>
              <a:ext cx="3312368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47" name="文本框 46"/>
            <p:cNvSpPr txBox="1"/>
            <p:nvPr/>
          </p:nvSpPr>
          <p:spPr>
            <a:xfrm>
              <a:off x="5745088" y="2852936"/>
              <a:ext cx="10942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i="0" dirty="0" smtClean="0">
                  <a:solidFill>
                    <a:srgbClr val="FF0000"/>
                  </a:solidFill>
                  <a:latin typeface="+mj-lt"/>
                </a:rPr>
                <a:t>Large </a:t>
              </a:r>
              <a:r>
                <a:rPr kumimoji="1" lang="en-US" altLang="zh-CN" b="1" dirty="0" err="1" smtClean="0">
                  <a:solidFill>
                    <a:srgbClr val="FF0000"/>
                  </a:solidFill>
                  <a:latin typeface="+mn-lt"/>
                </a:rPr>
                <a:t>H</a:t>
              </a:r>
              <a:r>
                <a:rPr kumimoji="1" lang="en-US" altLang="zh-CN" b="1" baseline="-25000" dirty="0" err="1" smtClean="0">
                  <a:solidFill>
                    <a:srgbClr val="FF0000"/>
                  </a:solidFill>
                  <a:latin typeface="+mn-lt"/>
                </a:rPr>
                <a:t>x</a:t>
              </a:r>
              <a:endParaRPr kumimoji="1" lang="zh-CN" altLang="en-US" b="1" baseline="-25000" dirty="0">
                <a:solidFill>
                  <a:srgbClr val="FF0000"/>
                </a:solidFill>
                <a:latin typeface="+mn-lt"/>
              </a:endParaRPr>
            </a:p>
          </p:txBody>
        </p:sp>
        <p:pic>
          <p:nvPicPr>
            <p:cNvPr id="23" name="图片 22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3360" y="2996952"/>
              <a:ext cx="1041400" cy="215900"/>
            </a:xfrm>
            <a:prstGeom prst="rect">
              <a:avLst/>
            </a:prstGeom>
          </p:spPr>
        </p:pic>
        <p:pic>
          <p:nvPicPr>
            <p:cNvPr id="31" name="图片 30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9204" y="764704"/>
              <a:ext cx="1041400" cy="215900"/>
            </a:xfrm>
            <a:prstGeom prst="rect">
              <a:avLst/>
            </a:prstGeom>
          </p:spPr>
        </p:pic>
        <p:pic>
          <p:nvPicPr>
            <p:cNvPr id="36" name="图片 35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3360" y="764704"/>
              <a:ext cx="1193800" cy="215900"/>
            </a:xfrm>
            <a:prstGeom prst="rect">
              <a:avLst/>
            </a:prstGeom>
          </p:spPr>
        </p:pic>
      </p:grpSp>
      <p:graphicFrame>
        <p:nvGraphicFramePr>
          <p:cNvPr id="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416755"/>
              </p:ext>
            </p:extLst>
          </p:nvPr>
        </p:nvGraphicFramePr>
        <p:xfrm>
          <a:off x="5637076" y="3933056"/>
          <a:ext cx="2988332" cy="2272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8" name="CorelDRAW" r:id="rId9" imgW="3733800" imgH="2832100" progId="CorelDRAW.Graphic.11">
                  <p:embed/>
                </p:oleObj>
              </mc:Choice>
              <mc:Fallback>
                <p:oleObj name="CorelDRAW" r:id="rId9" imgW="3733800" imgH="283210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7076" y="3933056"/>
                        <a:ext cx="2988332" cy="22729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文本框 2"/>
          <p:cNvSpPr txBox="1">
            <a:spLocks noChangeArrowheads="1"/>
          </p:cNvSpPr>
          <p:nvPr/>
        </p:nvSpPr>
        <p:spPr bwMode="auto">
          <a:xfrm>
            <a:off x="5457056" y="6273316"/>
            <a:ext cx="3492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defRPr/>
            </a:pPr>
            <a:r>
              <a:rPr kumimoji="1" lang="en-US" altLang="zh-CN" sz="1800" i="0" smtClean="0">
                <a:latin typeface="+mn-lt"/>
              </a:rPr>
              <a:t>Yi and Pu, PRA 73, 023602 (2006) </a:t>
            </a:r>
            <a:endParaRPr kumimoji="1" lang="zh-CN" altLang="en-US" sz="1800" i="0" smtClean="0">
              <a:latin typeface="+mn-lt"/>
            </a:endParaRPr>
          </a:p>
        </p:txBody>
      </p:sp>
      <p:sp>
        <p:nvSpPr>
          <p:cNvPr id="2" name="下箭头 1"/>
          <p:cNvSpPr/>
          <p:nvPr/>
        </p:nvSpPr>
        <p:spPr bwMode="auto">
          <a:xfrm>
            <a:off x="2396716" y="2384884"/>
            <a:ext cx="252028" cy="68407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28764" y="2492896"/>
            <a:ext cx="169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i="0" dirty="0" smtClean="0">
                <a:latin typeface="+mj-lt"/>
              </a:rPr>
              <a:t>Classical case</a:t>
            </a:r>
            <a:endParaRPr kumimoji="1" lang="zh-CN" altLang="en-US" sz="2000" i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577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Adiabatic Mach-</a:t>
            </a:r>
            <a:r>
              <a:rPr lang="en-US" dirty="0" err="1"/>
              <a:t>Zehnder</a:t>
            </a:r>
            <a:r>
              <a:rPr lang="en-US" dirty="0"/>
              <a:t> </a:t>
            </a:r>
            <a:r>
              <a:rPr lang="en-US" dirty="0" smtClean="0"/>
              <a:t>interferometry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56" y="1016732"/>
            <a:ext cx="9236888" cy="558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Our scheme</a:t>
            </a:r>
            <a:endParaRPr kumimoji="1" lang="zh-CN" altLang="en-US" dirty="0"/>
          </a:p>
        </p:txBody>
      </p:sp>
      <p:pic>
        <p:nvPicPr>
          <p:cNvPr id="4" name="图片 3" descr="schem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600" y="2240868"/>
            <a:ext cx="6889034" cy="2956447"/>
          </a:xfrm>
          <a:prstGeom prst="rect">
            <a:avLst/>
          </a:prstGeom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32" y="1052736"/>
            <a:ext cx="4229100" cy="2921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72" y="1700808"/>
            <a:ext cx="1612900" cy="3175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736" y="6057292"/>
            <a:ext cx="4216400" cy="2921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92" y="5373216"/>
            <a:ext cx="3390900" cy="533400"/>
          </a:xfrm>
          <a:prstGeom prst="rect">
            <a:avLst/>
          </a:prstGeom>
        </p:spPr>
      </p:pic>
      <p:pic>
        <p:nvPicPr>
          <p:cNvPr id="10" name="图片 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60" y="1520788"/>
            <a:ext cx="4432300" cy="850900"/>
          </a:xfrm>
          <a:prstGeom prst="rect">
            <a:avLst/>
          </a:prstGeom>
        </p:spPr>
      </p:pic>
      <p:cxnSp>
        <p:nvCxnSpPr>
          <p:cNvPr id="12" name="直线箭头连接符 11"/>
          <p:cNvCxnSpPr/>
          <p:nvPr/>
        </p:nvCxnSpPr>
        <p:spPr bwMode="auto">
          <a:xfrm>
            <a:off x="2900772" y="1520788"/>
            <a:ext cx="0" cy="9001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直线箭头连接符 12"/>
          <p:cNvCxnSpPr/>
          <p:nvPr/>
        </p:nvCxnSpPr>
        <p:spPr bwMode="auto">
          <a:xfrm flipV="1">
            <a:off x="4808984" y="5049180"/>
            <a:ext cx="0" cy="9087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0863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Energy spectrum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1304764"/>
            <a:ext cx="5904656" cy="516407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616" y="440668"/>
            <a:ext cx="3791384" cy="429555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 bwMode="auto">
          <a:xfrm>
            <a:off x="3296816" y="2312876"/>
            <a:ext cx="1296144" cy="1620180"/>
          </a:xfrm>
          <a:prstGeom prst="rect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cxnSp>
        <p:nvCxnSpPr>
          <p:cNvPr id="8" name="直线箭头连接符 7"/>
          <p:cNvCxnSpPr/>
          <p:nvPr/>
        </p:nvCxnSpPr>
        <p:spPr bwMode="auto">
          <a:xfrm flipV="1">
            <a:off x="3296816" y="404664"/>
            <a:ext cx="2808312" cy="190821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直线箭头连接符 9"/>
          <p:cNvCxnSpPr/>
          <p:nvPr/>
        </p:nvCxnSpPr>
        <p:spPr bwMode="auto">
          <a:xfrm>
            <a:off x="4592960" y="3933056"/>
            <a:ext cx="5112568" cy="86409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0166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Parity operator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Fock</a:t>
            </a:r>
            <a:r>
              <a:rPr kumimoji="1" lang="en-US" altLang="zh-CN" dirty="0" smtClean="0"/>
              <a:t> state basis:</a:t>
            </a:r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kumimoji="1" lang="en-US" altLang="zh-CN" dirty="0" smtClean="0"/>
              <a:t>Definition: 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kumimoji="1" lang="en-US" altLang="zh-CN" dirty="0" smtClean="0"/>
              <a:t>Properties:</a:t>
            </a:r>
          </a:p>
          <a:p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 </a:t>
            </a:r>
          </a:p>
          <a:p>
            <a:pPr lvl="1"/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 </a:t>
            </a:r>
          </a:p>
          <a:p>
            <a:pPr lvl="1"/>
            <a:endParaRPr lang="en-US" altLang="zh-CN" dirty="0" smtClean="0"/>
          </a:p>
          <a:p>
            <a:pPr lvl="1"/>
            <a:r>
              <a:rPr lang="en-US" altLang="zh-CN" dirty="0"/>
              <a:t> </a:t>
            </a:r>
            <a:endParaRPr lang="en-US" altLang="zh-CN" dirty="0" smtClean="0"/>
          </a:p>
          <a:p>
            <a:pPr marL="457200" lvl="1" indent="0">
              <a:buNone/>
            </a:pPr>
            <a:endParaRPr kumimoji="1" lang="en-US" altLang="zh-CN" dirty="0" smtClean="0"/>
          </a:p>
          <a:p>
            <a:endParaRPr kumimoji="1" lang="zh-CN" altLang="en-US" dirty="0"/>
          </a:p>
        </p:txBody>
      </p:sp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752" y="1520788"/>
            <a:ext cx="3898900" cy="584200"/>
          </a:xfrm>
          <a:prstGeom prst="rect">
            <a:avLst/>
          </a:prstGeom>
        </p:spPr>
      </p:pic>
      <p:pic>
        <p:nvPicPr>
          <p:cNvPr id="11" name="图片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744" y="3537012"/>
            <a:ext cx="1816100" cy="596900"/>
          </a:xfrm>
          <a:prstGeom prst="rect">
            <a:avLst/>
          </a:prstGeom>
        </p:spPr>
      </p:pic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692" y="2636912"/>
            <a:ext cx="5219700" cy="317500"/>
          </a:xfrm>
          <a:prstGeom prst="rect">
            <a:avLst/>
          </a:prstGeom>
        </p:spPr>
      </p:pic>
      <p:pic>
        <p:nvPicPr>
          <p:cNvPr id="15" name="图片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616" y="4221088"/>
            <a:ext cx="3594100" cy="304800"/>
          </a:xfrm>
          <a:prstGeom prst="rect">
            <a:avLst/>
          </a:prstGeom>
        </p:spPr>
      </p:pic>
      <p:pic>
        <p:nvPicPr>
          <p:cNvPr id="16" name="图片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331" y="5490241"/>
            <a:ext cx="2451100" cy="330200"/>
          </a:xfrm>
          <a:prstGeom prst="rect">
            <a:avLst/>
          </a:prstGeom>
        </p:spPr>
      </p:pic>
      <p:pic>
        <p:nvPicPr>
          <p:cNvPr id="17" name="图片 1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616" y="4833156"/>
            <a:ext cx="6426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4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Parity of a state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5300" y="980728"/>
            <a:ext cx="8915400" cy="28448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dirty="0" smtClean="0"/>
              <a:t>In the basis </a:t>
            </a:r>
            <a:endParaRPr kumimoji="1" lang="en-US" altLang="zh-CN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1" lang="en-US" altLang="zh-CN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1" lang="en-US" altLang="zh-CN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kumimoji="1" lang="en-US" altLang="zh-CN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dirty="0" smtClean="0"/>
              <a:t>In the basis</a:t>
            </a:r>
            <a:endParaRPr kumimoji="1" lang="zh-CN" altLang="en-US" dirty="0"/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628" y="1700808"/>
            <a:ext cx="5499100" cy="584200"/>
          </a:xfrm>
          <a:prstGeom prst="rect">
            <a:avLst/>
          </a:prstGeom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728" y="1088740"/>
            <a:ext cx="1003300" cy="2667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724" y="4278424"/>
            <a:ext cx="1016000" cy="2667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636" y="2348880"/>
            <a:ext cx="5676900" cy="9525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636" y="3465004"/>
            <a:ext cx="5524500" cy="4826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868" y="4221088"/>
            <a:ext cx="5664200" cy="317500"/>
          </a:xfrm>
          <a:prstGeom prst="rect">
            <a:avLst/>
          </a:prstGeom>
        </p:spPr>
      </p:pic>
      <p:pic>
        <p:nvPicPr>
          <p:cNvPr id="11" name="图片 10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636" y="5769260"/>
            <a:ext cx="6362700" cy="266700"/>
          </a:xfrm>
          <a:prstGeom prst="rect">
            <a:avLst/>
          </a:prstGeom>
        </p:spPr>
      </p:pic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628" y="4941168"/>
            <a:ext cx="71628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9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State preparation</a:t>
            </a:r>
            <a:endParaRPr kumimoji="1" lang="zh-CN" altLang="en-US" dirty="0"/>
          </a:p>
        </p:txBody>
      </p:sp>
      <p:pic>
        <p:nvPicPr>
          <p:cNvPr id="4" name="图片 3" descr="spectrum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759" y="3180880"/>
            <a:ext cx="3862050" cy="33327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cxnSp>
        <p:nvCxnSpPr>
          <p:cNvPr id="6" name="直线连接符 5"/>
          <p:cNvCxnSpPr/>
          <p:nvPr/>
        </p:nvCxnSpPr>
        <p:spPr>
          <a:xfrm flipV="1">
            <a:off x="4116004" y="937003"/>
            <a:ext cx="1959923" cy="34291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4103887" y="4366125"/>
            <a:ext cx="1066748" cy="0"/>
          </a:xfrm>
          <a:prstGeom prst="line">
            <a:avLst/>
          </a:prstGeom>
          <a:ln w="12700">
            <a:solidFill>
              <a:srgbClr val="8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4103887" y="5672667"/>
            <a:ext cx="1066748" cy="0"/>
          </a:xfrm>
          <a:prstGeom prst="line">
            <a:avLst/>
          </a:prstGeom>
          <a:ln w="12700">
            <a:solidFill>
              <a:srgbClr val="8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4116004" y="4384923"/>
            <a:ext cx="0" cy="1287744"/>
          </a:xfrm>
          <a:prstGeom prst="line">
            <a:avLst/>
          </a:prstGeom>
          <a:ln w="12700">
            <a:solidFill>
              <a:srgbClr val="8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组 9"/>
          <p:cNvGrpSpPr/>
          <p:nvPr/>
        </p:nvGrpSpPr>
        <p:grpSpPr>
          <a:xfrm>
            <a:off x="6075928" y="952277"/>
            <a:ext cx="3440712" cy="3955704"/>
            <a:chOff x="5240115" y="940019"/>
            <a:chExt cx="3464639" cy="3802681"/>
          </a:xfrm>
        </p:grpSpPr>
        <p:pic>
          <p:nvPicPr>
            <p:cNvPr id="11" name="图片 10" descr="未标题-2-01-01.ep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0115" y="940019"/>
              <a:ext cx="3464639" cy="3802681"/>
            </a:xfrm>
            <a:prstGeom prst="rect">
              <a:avLst/>
            </a:prstGeom>
            <a:ln>
              <a:solidFill>
                <a:srgbClr val="800000"/>
              </a:solidFill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12" name="文本框 11"/>
            <p:cNvSpPr txBox="1"/>
            <p:nvPr/>
          </p:nvSpPr>
          <p:spPr>
            <a:xfrm>
              <a:off x="7094011" y="3629175"/>
              <a:ext cx="506744" cy="769441"/>
            </a:xfrm>
            <a:prstGeom prst="rect">
              <a:avLst/>
            </a:prstGeom>
            <a:noFill/>
            <a:ln>
              <a:solidFill>
                <a:srgbClr val="800000"/>
              </a:solidFill>
              <a:prstDash val="sysDash"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4400" dirty="0" smtClean="0">
                  <a:latin typeface="Zapf Dingbats"/>
                  <a:ea typeface="Zapf Dingbats"/>
                  <a:cs typeface="Zapf Dingbats"/>
                  <a:sym typeface="Zapf Dingbats"/>
                </a:rPr>
                <a:t>✗</a:t>
              </a:r>
              <a:endParaRPr kumimoji="1" lang="zh-CN" altLang="en-US" sz="4400" dirty="0"/>
            </a:p>
          </p:txBody>
        </p:sp>
      </p:grpSp>
      <p:pic>
        <p:nvPicPr>
          <p:cNvPr id="13" name="图片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968" y="5408386"/>
            <a:ext cx="1003300" cy="431800"/>
          </a:xfrm>
          <a:prstGeom prst="rect">
            <a:avLst/>
          </a:prstGeom>
        </p:spPr>
      </p:pic>
      <p:sp>
        <p:nvSpPr>
          <p:cNvPr id="26" name="左箭头 25"/>
          <p:cNvSpPr/>
          <p:nvPr/>
        </p:nvSpPr>
        <p:spPr>
          <a:xfrm>
            <a:off x="3290457" y="3276599"/>
            <a:ext cx="423333" cy="12095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7" name="直线连接符 26"/>
          <p:cNvCxnSpPr/>
          <p:nvPr/>
        </p:nvCxnSpPr>
        <p:spPr>
          <a:xfrm flipV="1">
            <a:off x="5061012" y="4941168"/>
            <a:ext cx="4500500" cy="7648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图片 3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324" y="5625244"/>
            <a:ext cx="1612900" cy="317500"/>
          </a:xfrm>
          <a:prstGeom prst="rect">
            <a:avLst/>
          </a:prstGeom>
        </p:spPr>
      </p:pic>
      <p:cxnSp>
        <p:nvCxnSpPr>
          <p:cNvPr id="33" name="曲线连接符 32"/>
          <p:cNvCxnSpPr/>
          <p:nvPr/>
        </p:nvCxnSpPr>
        <p:spPr bwMode="auto">
          <a:xfrm rot="5400000">
            <a:off x="8193360" y="4977172"/>
            <a:ext cx="900100" cy="324036"/>
          </a:xfrm>
          <a:prstGeom prst="curvedConnector3">
            <a:avLst/>
          </a:prstGeom>
          <a:solidFill>
            <a:schemeClr val="accent1"/>
          </a:solidFill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34" name="图片 3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868" y="368660"/>
            <a:ext cx="1980220" cy="436320"/>
          </a:xfrm>
          <a:prstGeom prst="rect">
            <a:avLst/>
          </a:prstGeom>
        </p:spPr>
      </p:pic>
      <p:pic>
        <p:nvPicPr>
          <p:cNvPr id="36" name="图片 3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60" y="1304764"/>
            <a:ext cx="42545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0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Parametrization</a:t>
            </a:r>
            <a:endParaRPr kumimoji="1" lang="zh-CN" altLang="en-US" dirty="0"/>
          </a:p>
        </p:txBody>
      </p:sp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868" y="2564904"/>
            <a:ext cx="4686300" cy="3302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8" y="4113076"/>
            <a:ext cx="6591300" cy="7493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8" y="1239540"/>
            <a:ext cx="5473700" cy="7493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872" y="3248980"/>
            <a:ext cx="2057400" cy="317500"/>
          </a:xfrm>
          <a:prstGeom prst="rect">
            <a:avLst/>
          </a:prstGeom>
        </p:spPr>
      </p:pic>
      <p:sp>
        <p:nvSpPr>
          <p:cNvPr id="10" name="下箭头 9"/>
          <p:cNvSpPr/>
          <p:nvPr/>
        </p:nvSpPr>
        <p:spPr bwMode="auto">
          <a:xfrm>
            <a:off x="3296816" y="2348880"/>
            <a:ext cx="252028" cy="14761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cxnSp>
        <p:nvCxnSpPr>
          <p:cNvPr id="12" name="直线连接符 11"/>
          <p:cNvCxnSpPr/>
          <p:nvPr/>
        </p:nvCxnSpPr>
        <p:spPr bwMode="auto">
          <a:xfrm flipV="1">
            <a:off x="7257256" y="2528900"/>
            <a:ext cx="216024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3" name="图片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080" y="5085184"/>
            <a:ext cx="11049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Alternative form of the state</a:t>
            </a:r>
            <a:endParaRPr kumimoji="1" lang="zh-CN" altLang="en-US" dirty="0"/>
          </a:p>
        </p:txBody>
      </p:sp>
      <p:pic>
        <p:nvPicPr>
          <p:cNvPr id="13" name="图片 1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28" y="2567585"/>
            <a:ext cx="7442200" cy="1244600"/>
          </a:xfrm>
          <a:prstGeom prst="rect">
            <a:avLst/>
          </a:prstGeom>
        </p:spPr>
      </p:pic>
      <p:pic>
        <p:nvPicPr>
          <p:cNvPr id="14" name="图片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28" y="4013821"/>
            <a:ext cx="6667500" cy="787400"/>
          </a:xfrm>
          <a:prstGeom prst="rect">
            <a:avLst/>
          </a:prstGeom>
        </p:spPr>
      </p:pic>
      <p:pic>
        <p:nvPicPr>
          <p:cNvPr id="15" name="图片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28" y="4941168"/>
            <a:ext cx="6388100" cy="17018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4958153" y="270063"/>
            <a:ext cx="4723451" cy="2063645"/>
            <a:chOff x="4958153" y="270063"/>
            <a:chExt cx="4723451" cy="2063645"/>
          </a:xfrm>
        </p:grpSpPr>
        <p:grpSp>
          <p:nvGrpSpPr>
            <p:cNvPr id="5" name="Group 4"/>
            <p:cNvGrpSpPr/>
            <p:nvPr/>
          </p:nvGrpSpPr>
          <p:grpSpPr>
            <a:xfrm>
              <a:off x="6442376" y="1254524"/>
              <a:ext cx="725768" cy="880864"/>
              <a:chOff x="6076132" y="620688"/>
              <a:chExt cx="1260140" cy="880864"/>
            </a:xfrm>
          </p:grpSpPr>
          <p:cxnSp>
            <p:nvCxnSpPr>
              <p:cNvPr id="4" name="Straight Connector 3"/>
              <p:cNvCxnSpPr/>
              <p:nvPr/>
            </p:nvCxnSpPr>
            <p:spPr bwMode="auto">
              <a:xfrm>
                <a:off x="6076132" y="620688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" name="Straight Connector 8"/>
              <p:cNvCxnSpPr/>
              <p:nvPr/>
            </p:nvCxnSpPr>
            <p:spPr bwMode="auto">
              <a:xfrm>
                <a:off x="6076132" y="917104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" name="Straight Connector 9"/>
              <p:cNvCxnSpPr/>
              <p:nvPr/>
            </p:nvCxnSpPr>
            <p:spPr bwMode="auto">
              <a:xfrm>
                <a:off x="6076132" y="1213520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Straight Connector 11"/>
              <p:cNvCxnSpPr/>
              <p:nvPr/>
            </p:nvCxnSpPr>
            <p:spPr bwMode="auto">
              <a:xfrm>
                <a:off x="6076132" y="1501552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6" name="Group 15"/>
            <p:cNvGrpSpPr/>
            <p:nvPr/>
          </p:nvGrpSpPr>
          <p:grpSpPr>
            <a:xfrm>
              <a:off x="7746776" y="1254524"/>
              <a:ext cx="725768" cy="880864"/>
              <a:chOff x="6076132" y="620688"/>
              <a:chExt cx="1260140" cy="880864"/>
            </a:xfrm>
          </p:grpSpPr>
          <p:cxnSp>
            <p:nvCxnSpPr>
              <p:cNvPr id="17" name="Straight Connector 16"/>
              <p:cNvCxnSpPr/>
              <p:nvPr/>
            </p:nvCxnSpPr>
            <p:spPr bwMode="auto">
              <a:xfrm>
                <a:off x="6076132" y="620688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>
                <a:off x="6076132" y="917104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>
                <a:off x="6076132" y="1213520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6076132" y="1501552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7" name="Straight Connector 6"/>
            <p:cNvCxnSpPr/>
            <p:nvPr/>
          </p:nvCxnSpPr>
          <p:spPr bwMode="auto">
            <a:xfrm>
              <a:off x="6442376" y="548681"/>
              <a:ext cx="20301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89404" y="2046488"/>
              <a:ext cx="711200" cy="1778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0344" y="2054308"/>
              <a:ext cx="889000" cy="1778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89404" y="1758456"/>
              <a:ext cx="1092200" cy="17780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58153" y="1793835"/>
              <a:ext cx="1270000" cy="1905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97110" y="2143208"/>
              <a:ext cx="520700" cy="19050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91751" y="1825461"/>
              <a:ext cx="508000" cy="1778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00310" y="1131932"/>
              <a:ext cx="114300" cy="203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134601" y="270063"/>
              <a:ext cx="622300" cy="177800"/>
            </a:xfrm>
            <a:prstGeom prst="rect">
              <a:avLst/>
            </a:prstGeom>
          </p:spPr>
        </p:pic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9228" y="1127521"/>
            <a:ext cx="4433216" cy="33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7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Measurement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Observable to be measured:</a:t>
            </a:r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Expectation value:</a:t>
            </a:r>
          </a:p>
          <a:p>
            <a:endParaRPr kumimoji="1" lang="en-US" altLang="zh-CN" dirty="0"/>
          </a:p>
          <a:p>
            <a:endParaRPr lang="en-US" altLang="zh-CN" dirty="0" smtClean="0"/>
          </a:p>
          <a:p>
            <a:endParaRPr kumimoji="1" lang="en-US" altLang="zh-CN" dirty="0"/>
          </a:p>
          <a:p>
            <a:endParaRPr lang="en-US" altLang="zh-CN" dirty="0" smtClean="0"/>
          </a:p>
          <a:p>
            <a:r>
              <a:rPr kumimoji="1" lang="en-US" altLang="zh-CN" dirty="0" smtClean="0"/>
              <a:t>Variance:</a:t>
            </a:r>
            <a:endParaRPr kumimoji="1" lang="zh-CN" altLang="en-US" dirty="0"/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972" y="949164"/>
            <a:ext cx="1612900" cy="355600"/>
          </a:xfrm>
          <a:prstGeom prst="rect">
            <a:avLst/>
          </a:prstGeom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620" y="1880828"/>
            <a:ext cx="4051300" cy="584200"/>
          </a:xfrm>
          <a:prstGeom prst="rect">
            <a:avLst/>
          </a:prstGeom>
        </p:spPr>
      </p:pic>
      <p:pic>
        <p:nvPicPr>
          <p:cNvPr id="11" name="图片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620" y="3573016"/>
            <a:ext cx="4152900" cy="787400"/>
          </a:xfrm>
          <a:prstGeom prst="rect">
            <a:avLst/>
          </a:prstGeom>
        </p:spPr>
      </p:pic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620" y="5301208"/>
            <a:ext cx="43815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0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Parameter estimation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Estimator:</a:t>
            </a:r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r>
              <a:rPr kumimoji="1" lang="en-US" altLang="zh-CN" dirty="0" smtClean="0"/>
              <a:t>Variance of the estimator:</a:t>
            </a:r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kumimoji="1" lang="en-US" altLang="zh-CN" dirty="0" smtClean="0"/>
          </a:p>
          <a:p>
            <a:r>
              <a:rPr lang="en-US" altLang="zh-CN" dirty="0" smtClean="0"/>
              <a:t>Heisenberg limit:</a:t>
            </a:r>
            <a:endParaRPr kumimoji="1" lang="zh-CN" altLang="en-US" dirty="0"/>
          </a:p>
        </p:txBody>
      </p:sp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700" y="1556792"/>
            <a:ext cx="1714500" cy="3048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700" y="3140968"/>
            <a:ext cx="5194300" cy="20574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704" y="5949280"/>
            <a:ext cx="2933700" cy="5207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953000" y="701867"/>
            <a:ext cx="4723451" cy="2063645"/>
            <a:chOff x="4953000" y="701867"/>
            <a:chExt cx="4723451" cy="2063645"/>
          </a:xfrm>
        </p:grpSpPr>
        <p:cxnSp>
          <p:nvCxnSpPr>
            <p:cNvPr id="24" name="Straight Connector 23"/>
            <p:cNvCxnSpPr/>
            <p:nvPr/>
          </p:nvCxnSpPr>
          <p:spPr bwMode="auto">
            <a:xfrm>
              <a:off x="6437223" y="1686328"/>
              <a:ext cx="7257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6437223" y="1982744"/>
              <a:ext cx="7257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6437223" y="2279160"/>
              <a:ext cx="7257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6437223" y="2567192"/>
              <a:ext cx="7257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7741623" y="1686328"/>
              <a:ext cx="7257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7741623" y="1982744"/>
              <a:ext cx="7257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7741623" y="2279160"/>
              <a:ext cx="7257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7741623" y="2567192"/>
              <a:ext cx="7257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6437223" y="980485"/>
              <a:ext cx="20301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84251" y="2478292"/>
              <a:ext cx="711200" cy="1778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25191" y="2486112"/>
              <a:ext cx="889000" cy="1778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84251" y="2190260"/>
              <a:ext cx="1092200" cy="1778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53000" y="2225639"/>
              <a:ext cx="1270000" cy="1905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91957" y="2575012"/>
              <a:ext cx="520700" cy="190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9448" y="701867"/>
              <a:ext cx="622300" cy="17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940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General cases: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Estimator:</a:t>
            </a:r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endParaRPr kumimoji="1" lang="en-US" altLang="zh-CN" dirty="0" smtClean="0"/>
          </a:p>
          <a:p>
            <a:r>
              <a:rPr lang="en-US" altLang="zh-CN" dirty="0" smtClean="0"/>
              <a:t>Variance:</a:t>
            </a:r>
          </a:p>
          <a:p>
            <a:endParaRPr kumimoji="1" lang="zh-CN" altLang="en-US" dirty="0"/>
          </a:p>
        </p:txBody>
      </p:sp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796" y="368660"/>
            <a:ext cx="2389356" cy="36004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616" y="1592796"/>
            <a:ext cx="6438900" cy="7874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84" y="2636912"/>
            <a:ext cx="3594100" cy="5715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616" y="4185084"/>
            <a:ext cx="4279900" cy="1244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945027" y="4188715"/>
            <a:ext cx="4723451" cy="2063645"/>
            <a:chOff x="4958153" y="270063"/>
            <a:chExt cx="4723451" cy="2063645"/>
          </a:xfrm>
        </p:grpSpPr>
        <p:grpSp>
          <p:nvGrpSpPr>
            <p:cNvPr id="11" name="Group 10"/>
            <p:cNvGrpSpPr/>
            <p:nvPr/>
          </p:nvGrpSpPr>
          <p:grpSpPr>
            <a:xfrm>
              <a:off x="6442376" y="1254524"/>
              <a:ext cx="725768" cy="880864"/>
              <a:chOff x="6076132" y="620688"/>
              <a:chExt cx="1260140" cy="880864"/>
            </a:xfrm>
          </p:grpSpPr>
          <p:cxnSp>
            <p:nvCxnSpPr>
              <p:cNvPr id="26" name="Straight Connector 25"/>
              <p:cNvCxnSpPr/>
              <p:nvPr/>
            </p:nvCxnSpPr>
            <p:spPr bwMode="auto">
              <a:xfrm>
                <a:off x="6076132" y="620688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6076132" y="917104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>
                <a:off x="6076132" y="1213520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6076132" y="1501552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2" name="Group 11"/>
            <p:cNvGrpSpPr/>
            <p:nvPr/>
          </p:nvGrpSpPr>
          <p:grpSpPr>
            <a:xfrm>
              <a:off x="7746776" y="1254524"/>
              <a:ext cx="725768" cy="880864"/>
              <a:chOff x="6076132" y="620688"/>
              <a:chExt cx="1260140" cy="880864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>
                <a:off x="6076132" y="620688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6076132" y="917104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>
                <a:off x="6076132" y="1213520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6076132" y="1501552"/>
                <a:ext cx="126014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3" name="Straight Connector 12"/>
            <p:cNvCxnSpPr/>
            <p:nvPr/>
          </p:nvCxnSpPr>
          <p:spPr bwMode="auto">
            <a:xfrm>
              <a:off x="6442376" y="548681"/>
              <a:ext cx="203016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89404" y="2046488"/>
              <a:ext cx="711200" cy="1778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30344" y="2054308"/>
              <a:ext cx="889000" cy="1778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89404" y="1758456"/>
              <a:ext cx="1092200" cy="1778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58153" y="1793835"/>
              <a:ext cx="1270000" cy="1905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97110" y="2143208"/>
              <a:ext cx="520700" cy="190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191751" y="1825461"/>
              <a:ext cx="508000" cy="1778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400310" y="1131932"/>
              <a:ext cx="114300" cy="2032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134601" y="270063"/>
              <a:ext cx="622300" cy="17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563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Fisher information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Reduced Fisher information:</a:t>
            </a:r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endParaRPr kumimoji="1" lang="en-US" altLang="zh-CN" dirty="0" smtClean="0"/>
          </a:p>
          <a:p>
            <a:r>
              <a:rPr lang="en-US" altLang="zh-CN" dirty="0" smtClean="0"/>
              <a:t>Heisenberg scaled variance:</a:t>
            </a:r>
            <a:endParaRPr kumimoji="1" lang="zh-CN" altLang="en-US" dirty="0"/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76" y="1700808"/>
            <a:ext cx="4089400" cy="7874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76" y="3537012"/>
            <a:ext cx="3390900" cy="7874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4725144"/>
            <a:ext cx="43053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0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Parameter specification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Rb</a:t>
            </a:r>
            <a:r>
              <a:rPr lang="en-US" altLang="zh-CN" dirty="0" smtClean="0"/>
              <a:t>87 atom</a:t>
            </a:r>
          </a:p>
          <a:p>
            <a:endParaRPr kumimoji="1" lang="en-US" altLang="zh-CN" dirty="0"/>
          </a:p>
          <a:p>
            <a:endParaRPr lang="en-US" altLang="zh-CN" dirty="0" smtClean="0"/>
          </a:p>
          <a:p>
            <a:endParaRPr kumimoji="1" lang="en-US" altLang="zh-CN" dirty="0"/>
          </a:p>
          <a:p>
            <a:endParaRPr lang="en-US" altLang="zh-CN" dirty="0" smtClean="0"/>
          </a:p>
          <a:p>
            <a:endParaRPr kumimoji="1" lang="en-US" altLang="zh-CN" dirty="0"/>
          </a:p>
          <a:p>
            <a:r>
              <a:rPr lang="en-US" altLang="zh-CN" dirty="0" smtClean="0"/>
              <a:t>Units for time:</a:t>
            </a:r>
          </a:p>
          <a:p>
            <a:endParaRPr kumimoji="1"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Initial B-field:</a:t>
            </a:r>
          </a:p>
          <a:p>
            <a:endParaRPr kumimoji="1" lang="en-US" altLang="zh-CN" dirty="0"/>
          </a:p>
          <a:p>
            <a:endParaRPr lang="en-US" altLang="zh-CN" dirty="0" smtClean="0"/>
          </a:p>
          <a:p>
            <a:r>
              <a:rPr kumimoji="1" lang="en-US" altLang="zh-CN" dirty="0" smtClean="0"/>
              <a:t>Sweeping rate:</a:t>
            </a:r>
            <a:endParaRPr kumimoji="1" lang="zh-CN" altLang="en-US" dirty="0"/>
          </a:p>
        </p:txBody>
      </p:sp>
      <p:pic>
        <p:nvPicPr>
          <p:cNvPr id="4" name="Picture 11" descr="[4] Stabilizing a purely dipolar quantum gas against collapse_页面_2_图像_000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54924">
            <a:off x="6185302" y="2245908"/>
            <a:ext cx="2378075" cy="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588" y="1520788"/>
            <a:ext cx="3429000" cy="2286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588" y="2132856"/>
            <a:ext cx="4470400" cy="2667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128" y="3789040"/>
            <a:ext cx="1536700" cy="2794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570" y="2768366"/>
            <a:ext cx="1219200" cy="1905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128" y="4856584"/>
            <a:ext cx="876300" cy="228600"/>
          </a:xfrm>
          <a:prstGeom prst="rect">
            <a:avLst/>
          </a:prstGeom>
        </p:spPr>
      </p:pic>
      <p:pic>
        <p:nvPicPr>
          <p:cNvPr id="10" name="图片 9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128" y="5985284"/>
            <a:ext cx="1231900" cy="2667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664968" y="4545124"/>
            <a:ext cx="4452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i="0" dirty="0" smtClean="0">
                <a:latin typeface="+mj-lt"/>
              </a:rPr>
              <a:t>Time required for state preparation:</a:t>
            </a:r>
            <a:endParaRPr kumimoji="1" lang="zh-CN" altLang="en-US" sz="2400" i="0" dirty="0"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65168" y="5193196"/>
            <a:ext cx="820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i="0" dirty="0" smtClean="0">
                <a:latin typeface="+mj-lt"/>
              </a:rPr>
              <a:t>1.7 s</a:t>
            </a:r>
            <a:endParaRPr kumimoji="1" lang="zh-CN" altLang="en-US" sz="2800" i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964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Fisher information </a:t>
            </a:r>
            <a:r>
              <a:rPr kumimoji="1" lang="en-US" altLang="zh-CN" dirty="0" err="1" smtClean="0"/>
              <a:t>vs</a:t>
            </a:r>
            <a:r>
              <a:rPr kumimoji="1" lang="en-US" altLang="zh-CN" dirty="0" smtClean="0"/>
              <a:t> </a:t>
            </a:r>
            <a:r>
              <a:rPr kumimoji="1" lang="en-US" altLang="zh-CN" i="1" dirty="0" smtClean="0"/>
              <a:t>N</a:t>
            </a:r>
            <a:endParaRPr kumimoji="1" lang="zh-CN" altLang="en-US" i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50472"/>
          <a:stretch/>
        </p:blipFill>
        <p:spPr>
          <a:xfrm>
            <a:off x="128464" y="1972052"/>
            <a:ext cx="4831885" cy="31131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t="50167"/>
          <a:stretch/>
        </p:blipFill>
        <p:spPr>
          <a:xfrm>
            <a:off x="4700972" y="1988840"/>
            <a:ext cx="4831886" cy="3132348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1196752"/>
            <a:ext cx="1995650" cy="432048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76" y="5409220"/>
            <a:ext cx="1369346" cy="265035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220" y="5409220"/>
            <a:ext cx="957070" cy="26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9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Fisher information </a:t>
            </a:r>
            <a:r>
              <a:rPr kumimoji="1" lang="en-US" altLang="zh-CN" dirty="0" err="1" smtClean="0"/>
              <a:t>vs</a:t>
            </a:r>
            <a:r>
              <a:rPr kumimoji="1" lang="en-US" altLang="zh-CN" dirty="0" smtClean="0"/>
              <a:t> sweeping rate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b="49965"/>
          <a:stretch/>
        </p:blipFill>
        <p:spPr>
          <a:xfrm>
            <a:off x="361010" y="1924552"/>
            <a:ext cx="4627618" cy="305714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t="50042"/>
          <a:stretch/>
        </p:blipFill>
        <p:spPr>
          <a:xfrm>
            <a:off x="4969522" y="1960722"/>
            <a:ext cx="4627618" cy="3052454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248" y="5229200"/>
            <a:ext cx="939800" cy="1905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716" y="5229200"/>
            <a:ext cx="10668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5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Stray fields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972" y="1972394"/>
            <a:ext cx="5189180" cy="4705585"/>
          </a:xfrm>
          <a:prstGeom prst="rect">
            <a:avLst/>
          </a:prstGeom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60" y="1016732"/>
            <a:ext cx="4508500" cy="1104900"/>
          </a:xfrm>
          <a:prstGeom prst="rect">
            <a:avLst/>
          </a:prstGeom>
        </p:spPr>
      </p:pic>
      <p:grpSp>
        <p:nvGrpSpPr>
          <p:cNvPr id="6" name="组 5"/>
          <p:cNvGrpSpPr/>
          <p:nvPr/>
        </p:nvGrpSpPr>
        <p:grpSpPr>
          <a:xfrm>
            <a:off x="956556" y="2780928"/>
            <a:ext cx="3068381" cy="1000241"/>
            <a:chOff x="1401224" y="4851395"/>
            <a:chExt cx="2828547" cy="1000241"/>
          </a:xfrm>
        </p:grpSpPr>
        <p:pic>
          <p:nvPicPr>
            <p:cNvPr id="7" name="图片 6" descr="pulse.ep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203" y="4851395"/>
              <a:ext cx="2502568" cy="1000241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401224" y="4956769"/>
              <a:ext cx="430887" cy="55970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en-US" altLang="zh-CN" sz="1600" b="1" dirty="0" smtClean="0"/>
                <a:t>Pulse</a:t>
              </a:r>
              <a:endParaRPr kumimoji="1" lang="zh-CN" altLang="en-US" sz="1600" b="1" dirty="0"/>
            </a:p>
          </p:txBody>
        </p:sp>
        <p:pic>
          <p:nvPicPr>
            <p:cNvPr id="9" name="图片 8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202" y="5586340"/>
              <a:ext cx="85835" cy="134255"/>
            </a:xfrm>
            <a:prstGeom prst="rect">
              <a:avLst/>
            </a:prstGeom>
          </p:spPr>
        </p:pic>
        <p:pic>
          <p:nvPicPr>
            <p:cNvPr id="10" name="图片 9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5106" y="5015192"/>
              <a:ext cx="230800" cy="189094"/>
            </a:xfrm>
            <a:prstGeom prst="rect">
              <a:avLst/>
            </a:prstGeom>
          </p:spPr>
        </p:pic>
        <p:pic>
          <p:nvPicPr>
            <p:cNvPr id="11" name="图片 10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8285" y="5570071"/>
              <a:ext cx="171670" cy="115076"/>
            </a:xfrm>
            <a:prstGeom prst="rect">
              <a:avLst/>
            </a:prstGeom>
          </p:spPr>
        </p:pic>
        <p:pic>
          <p:nvPicPr>
            <p:cNvPr id="12" name="图片 11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027" y="5584874"/>
              <a:ext cx="85835" cy="76717"/>
            </a:xfrm>
            <a:prstGeom prst="rect">
              <a:avLst/>
            </a:prstGeom>
          </p:spPr>
        </p:pic>
        <p:pic>
          <p:nvPicPr>
            <p:cNvPr id="13" name="图片 12" descr="latex-image-1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774" y="5570071"/>
              <a:ext cx="171670" cy="115076"/>
            </a:xfrm>
            <a:prstGeom prst="rect">
              <a:avLst/>
            </a:prstGeom>
          </p:spPr>
        </p:pic>
        <p:pic>
          <p:nvPicPr>
            <p:cNvPr id="14" name="图片 13" descr="latex-image-1.pdf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2808" y="5580726"/>
              <a:ext cx="182400" cy="115076"/>
            </a:xfrm>
            <a:prstGeom prst="rect">
              <a:avLst/>
            </a:prstGeom>
          </p:spPr>
        </p:pic>
      </p:grpSp>
      <p:pic>
        <p:nvPicPr>
          <p:cNvPr id="15" name="图片 14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32" y="2492896"/>
            <a:ext cx="1701800" cy="355600"/>
          </a:xfrm>
          <a:prstGeom prst="rect">
            <a:avLst/>
          </a:prstGeom>
        </p:spPr>
      </p:pic>
      <p:pic>
        <p:nvPicPr>
          <p:cNvPr id="16" name="图片 15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627" y="4131171"/>
            <a:ext cx="2590800" cy="723900"/>
          </a:xfrm>
          <a:prstGeom prst="rect">
            <a:avLst/>
          </a:prstGeom>
        </p:spPr>
      </p:pic>
      <p:pic>
        <p:nvPicPr>
          <p:cNvPr id="17" name="图片 16" descr="latex-image-1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8" y="5445224"/>
            <a:ext cx="35560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9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6556" y="1196752"/>
            <a:ext cx="7920880" cy="2844800"/>
          </a:xfrm>
        </p:spPr>
        <p:txBody>
          <a:bodyPr/>
          <a:lstStyle/>
          <a:p>
            <a:pPr>
              <a:lnSpc>
                <a:spcPts val="3100"/>
              </a:lnSpc>
              <a:spcBef>
                <a:spcPts val="1080"/>
              </a:spcBef>
              <a:spcAft>
                <a:spcPts val="600"/>
              </a:spcAft>
            </a:pPr>
            <a:r>
              <a:rPr kumimoji="1" lang="en-US" altLang="zh-CN" dirty="0" smtClean="0"/>
              <a:t>Propose a Heisenberg scaled magnetometer</a:t>
            </a:r>
          </a:p>
          <a:p>
            <a:pPr>
              <a:lnSpc>
                <a:spcPts val="3100"/>
              </a:lnSpc>
              <a:spcBef>
                <a:spcPts val="1080"/>
              </a:spcBef>
              <a:spcAft>
                <a:spcPts val="600"/>
              </a:spcAft>
            </a:pPr>
            <a:r>
              <a:rPr kumimoji="1" lang="en-US" altLang="zh-CN" dirty="0" smtClean="0"/>
              <a:t>Find a parity symmetry which ensures that the initial states have a relatively large Fisher information </a:t>
            </a:r>
          </a:p>
          <a:p>
            <a:pPr>
              <a:lnSpc>
                <a:spcPts val="3100"/>
              </a:lnSpc>
              <a:spcBef>
                <a:spcPts val="1080"/>
              </a:spcBef>
              <a:spcAft>
                <a:spcPts val="600"/>
              </a:spcAft>
            </a:pPr>
            <a:r>
              <a:rPr kumimoji="1" lang="en-US" altLang="zh-CN" dirty="0" smtClean="0"/>
              <a:t>Better performance with large number of atoms</a:t>
            </a:r>
          </a:p>
          <a:p>
            <a:pPr>
              <a:lnSpc>
                <a:spcPts val="3100"/>
              </a:lnSpc>
              <a:spcBef>
                <a:spcPts val="1080"/>
              </a:spcBef>
              <a:spcAft>
                <a:spcPts val="600"/>
              </a:spcAft>
            </a:pPr>
            <a:r>
              <a:rPr kumimoji="1" lang="en-US" altLang="zh-CN" dirty="0" smtClean="0"/>
              <a:t>Accessible with current experimental technique</a:t>
            </a:r>
          </a:p>
        </p:txBody>
      </p:sp>
    </p:spTree>
    <p:extLst>
      <p:ext uri="{BB962C8B-B14F-4D97-AF65-F5344CB8AC3E}">
        <p14:creationId xmlns:p14="http://schemas.microsoft.com/office/powerpoint/2010/main" val="13966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0613" y="2528888"/>
            <a:ext cx="55086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en-US" altLang="zh-CN" sz="3200" i="0" dirty="0">
                <a:latin typeface="+mj-lt"/>
              </a:rPr>
              <a:t>Thank you for your attention</a:t>
            </a:r>
            <a:endParaRPr kumimoji="1" lang="zh-CN" altLang="en-US" sz="3200" i="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ORDWRAP" val="0"/>
  <p:tag name="DEFAULTWIDTH" val="502"/>
  <p:tag name="DEFAULTHEIGHT" val="46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color}&#10;\begin{document}&#10;\color{blue}&#10;\begin{eqnarray}&#10;\psi&#10;\nonumber&#10;\end{eqnarray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7"/>
  <p:tag name="PICTUREFILESIZE" val="150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color}&#10;\begin{document}&#10;\color{blue}&#10;\begin{eqnarray}&#10;\psi_1&#10;\nonumber&#10;\end{eqnarray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10"/>
  <p:tag name="PICTUREFILESIZE" val="168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color}&#10;\begin{document}&#10;\color{blue}&#10;\begin{eqnarray}&#10;\psi_0&#10;\nonumber&#10;\end{eqnarray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11"/>
  <p:tag name="PICTUREFILESIZE" val="188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color}&#10;\begin{document}&#10;\color{blue}&#10;\begin{eqnarray}&#10;\psi_{-1}&#10;\nonumber&#10;\end{eqnarray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17"/>
  <p:tag name="PICTUREFILESIZE" val="1939"/>
</p:tagLst>
</file>

<file path=ppt/theme/theme1.xml><?xml version="1.0" encoding="utf-8"?>
<a:theme xmlns:a="http://schemas.openxmlformats.org/drawingml/2006/main" name="yi-bairen">
  <a:themeElements>
    <a:clrScheme name="yi-baire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yi-bairen">
      <a:majorFont>
        <a:latin typeface="Garamond"/>
        <a:ea typeface="楷体_GB2312"/>
        <a:cs typeface="楷体_GB2312"/>
      </a:majorFont>
      <a:minorFont>
        <a:latin typeface="Times New Roman"/>
        <a:ea typeface="楷体_GB2312"/>
        <a:cs typeface="楷体_GB2312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0"/>
            <a:cs typeface="宋体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0"/>
            <a:cs typeface="宋体" charset="0"/>
          </a:defRPr>
        </a:defPPr>
      </a:lstStyle>
    </a:lnDef>
  </a:objectDefaults>
  <a:extraClrSchemeLst>
    <a:extraClrScheme>
      <a:clrScheme name="yi-bair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yi-bairen</Template>
  <TotalTime>73869</TotalTime>
  <Words>507</Words>
  <Application>Microsoft Macintosh PowerPoint</Application>
  <PresentationFormat>A4 Paper (210x297 mm)</PresentationFormat>
  <Paragraphs>173</Paragraphs>
  <Slides>35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52" baseType="lpstr">
      <vt:lpstr>Arial</vt:lpstr>
      <vt:lpstr>Comic Sans MS</vt:lpstr>
      <vt:lpstr>Garamond</vt:lpstr>
      <vt:lpstr>Lucida Grande</vt:lpstr>
      <vt:lpstr>Symbol</vt:lpstr>
      <vt:lpstr>Times New Roman</vt:lpstr>
      <vt:lpstr>Wingdings</vt:lpstr>
      <vt:lpstr>Zapf Dingbats</vt:lpstr>
      <vt:lpstr>华文新魏</vt:lpstr>
      <vt:lpstr>华文行楷</vt:lpstr>
      <vt:lpstr>宋体</vt:lpstr>
      <vt:lpstr>楷体_GB2312</vt:lpstr>
      <vt:lpstr>黑体-简 中等</vt:lpstr>
      <vt:lpstr>yi-bairen</vt:lpstr>
      <vt:lpstr>CorelDRAW</vt:lpstr>
      <vt:lpstr>Equation</vt:lpstr>
      <vt:lpstr>公式</vt:lpstr>
      <vt:lpstr>Heisenberg-scaled magnetometer with dipolar spin-1 condensates</vt:lpstr>
      <vt:lpstr>Outline</vt:lpstr>
      <vt:lpstr>Interferometry</vt:lpstr>
      <vt:lpstr>Ramsey interferometry</vt:lpstr>
      <vt:lpstr>Cat-state Ramsey interferometry</vt:lpstr>
      <vt:lpstr>Parameter estimation</vt:lpstr>
      <vt:lpstr>Quantum metrology</vt:lpstr>
      <vt:lpstr>Experimental achievements</vt:lpstr>
      <vt:lpstr>Spinor condensate</vt:lpstr>
      <vt:lpstr>Spinor condensates</vt:lpstr>
      <vt:lpstr>Total Hamiltonian</vt:lpstr>
      <vt:lpstr>Single-mode approximation (SMA)</vt:lpstr>
      <vt:lpstr>Hamiltonian in SMA</vt:lpstr>
      <vt:lpstr>Spin-dependent Hamiltonian</vt:lpstr>
      <vt:lpstr>Uniaxial quantum magnet</vt:lpstr>
      <vt:lpstr>Creating entangled state using spin-1 atom</vt:lpstr>
      <vt:lpstr>GHZ state with dipolar interaction</vt:lpstr>
      <vt:lpstr>Adiabatic Mach-Zehnder interferometry</vt:lpstr>
      <vt:lpstr>Our scheme</vt:lpstr>
      <vt:lpstr>Energy spectrum</vt:lpstr>
      <vt:lpstr>Parity operator</vt:lpstr>
      <vt:lpstr>Parity of a state</vt:lpstr>
      <vt:lpstr>State preparation</vt:lpstr>
      <vt:lpstr>Parametrization</vt:lpstr>
      <vt:lpstr>Alternative form of the state</vt:lpstr>
      <vt:lpstr>Measurement</vt:lpstr>
      <vt:lpstr>Parameter estimation</vt:lpstr>
      <vt:lpstr>General cases:</vt:lpstr>
      <vt:lpstr>Fisher information</vt:lpstr>
      <vt:lpstr>Parameter specification</vt:lpstr>
      <vt:lpstr>Fisher information vs N</vt:lpstr>
      <vt:lpstr>Fisher information vs sweeping rate</vt:lpstr>
      <vt:lpstr>Stray fields</vt:lpstr>
      <vt:lpstr>Summary</vt:lpstr>
      <vt:lpstr>PowerPoint Presentation</vt:lpstr>
    </vt:vector>
  </TitlesOfParts>
  <Manager/>
  <Company>itp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syi</dc:creator>
  <cp:keywords/>
  <dc:description/>
  <cp:lastModifiedBy>Microsoft Office User</cp:lastModifiedBy>
  <cp:revision>2726</cp:revision>
  <dcterms:created xsi:type="dcterms:W3CDTF">2006-07-19T02:38:16Z</dcterms:created>
  <dcterms:modified xsi:type="dcterms:W3CDTF">2017-11-30T12:48:26Z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TC010721592052</vt:lpwstr>
  </property>
</Properties>
</file>