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89" r:id="rId16"/>
    <p:sldId id="272" r:id="rId17"/>
    <p:sldId id="273" r:id="rId18"/>
    <p:sldId id="274" r:id="rId19"/>
    <p:sldId id="275" r:id="rId20"/>
    <p:sldId id="286" r:id="rId21"/>
    <p:sldId id="276" r:id="rId22"/>
    <p:sldId id="278" r:id="rId23"/>
    <p:sldId id="279" r:id="rId24"/>
    <p:sldId id="287" r:id="rId25"/>
    <p:sldId id="280" r:id="rId26"/>
    <p:sldId id="281" r:id="rId27"/>
    <p:sldId id="288" r:id="rId28"/>
    <p:sldId id="290" r:id="rId29"/>
    <p:sldId id="291" r:id="rId30"/>
    <p:sldId id="285" r:id="rId31"/>
    <p:sldId id="294" r:id="rId32"/>
    <p:sldId id="292" r:id="rId33"/>
    <p:sldId id="293" r:id="rId34"/>
    <p:sldId id="282" r:id="rId35"/>
    <p:sldId id="283" r:id="rId3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3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96" d="100"/>
          <a:sy n="96" d="100"/>
        </p:scale>
        <p:origin x="408" y="60"/>
      </p:cViewPr>
      <p:guideLst>
        <p:guide orient="horz" pos="2160"/>
        <p:guide pos="13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416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90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23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56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0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495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051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288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63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181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08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2CB82-8FFC-41A0-8F01-969D29F0A437}" type="datetimeFigureOut">
              <a:rPr lang="zh-CN" altLang="en-US" smtClean="0"/>
              <a:t>2016/4/7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844F8-F0FF-4E1F-94FD-2AC8EF6BDD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50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6.png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1.emf"/><Relationship Id="rId7" Type="http://schemas.openxmlformats.org/officeDocument/2006/relationships/image" Target="../media/image30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1.emf"/><Relationship Id="rId7" Type="http://schemas.openxmlformats.org/officeDocument/2006/relationships/image" Target="../media/image30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7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9131" y="1648365"/>
            <a:ext cx="8269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200" dirty="0" smtClean="0"/>
              <a:t>Towards the Physical Vacuum of Cosmic Inflation</a:t>
            </a:r>
            <a:endParaRPr lang="zh-CN" altLang="en-US" sz="3200" dirty="0"/>
          </a:p>
        </p:txBody>
      </p:sp>
      <p:sp>
        <p:nvSpPr>
          <p:cNvPr id="7" name="文本框 6"/>
          <p:cNvSpPr txBox="1"/>
          <p:nvPr/>
        </p:nvSpPr>
        <p:spPr>
          <a:xfrm>
            <a:off x="5019543" y="3980790"/>
            <a:ext cx="3718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2400" dirty="0" smtClean="0"/>
              <a:t>Yi Wang, HKUST, </a:t>
            </a:r>
            <a:r>
              <a:rPr lang="en-US" altLang="zh-CN" sz="2400" dirty="0" smtClean="0"/>
              <a:t>2016-04-07</a:t>
            </a:r>
            <a:endParaRPr lang="en-US" altLang="zh-CN" sz="2400" dirty="0" smtClean="0"/>
          </a:p>
        </p:txBody>
      </p:sp>
      <p:sp>
        <p:nvSpPr>
          <p:cNvPr id="8" name="文本框 7"/>
          <p:cNvSpPr txBox="1"/>
          <p:nvPr/>
        </p:nvSpPr>
        <p:spPr>
          <a:xfrm>
            <a:off x="568522" y="4627121"/>
            <a:ext cx="46429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References: 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/>
              <a:t>1507.05193 with </a:t>
            </a:r>
            <a:r>
              <a:rPr lang="en-US" altLang="zh-CN" dirty="0" err="1" smtClean="0"/>
              <a:t>Hongliang</a:t>
            </a:r>
            <a:r>
              <a:rPr lang="en-US" altLang="zh-CN" dirty="0" smtClean="0"/>
              <a:t> Jiang; 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/>
              <a:t>1601.01179 with Hongliang Jiang and Siyi </a:t>
            </a:r>
            <a:r>
              <a:rPr lang="en-US" altLang="zh-CN" dirty="0" smtClean="0"/>
              <a:t>Zhou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/>
              <a:t>work in progress with Ziwei Wang and Siyi Zhou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480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72055" y="1245476"/>
            <a:ext cx="5721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What’s wrong with the inflationary vacuum?</a:t>
            </a:r>
            <a:endParaRPr lang="zh-CN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54567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72055" y="1245476"/>
            <a:ext cx="5721823" cy="2446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What’s wrong with the inflationary vacuum?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-- Nothing is wrong if you don’t care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/>
              <a:t>     Inflation is an attractor solution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    Bunch-Davies works well (lowest energy state)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    Higher energy states diluted</a:t>
            </a:r>
          </a:p>
        </p:txBody>
      </p:sp>
    </p:spTree>
    <p:extLst>
      <p:ext uri="{BB962C8B-B14F-4D97-AF65-F5344CB8AC3E}">
        <p14:creationId xmlns:p14="http://schemas.microsoft.com/office/powerpoint/2010/main" val="54129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72055" y="1245476"/>
            <a:ext cx="572182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What’s wrong with the inflationary vacuum?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-- Nothing is wrong if you don’t care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/>
              <a:t>     Inflation is an attractor solution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    Bunch-Davies works well (lowest energy state)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    Higher energy states diluted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-- But everything is wrong when you care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dirty="0" smtClean="0"/>
              <a:t>     Assuming linear order perturbations</a:t>
            </a:r>
          </a:p>
        </p:txBody>
      </p:sp>
    </p:spTree>
    <p:extLst>
      <p:ext uri="{BB962C8B-B14F-4D97-AF65-F5344CB8AC3E}">
        <p14:creationId xmlns:p14="http://schemas.microsoft.com/office/powerpoint/2010/main" val="110520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701565" y="472965"/>
                <a:ext cx="7184916" cy="47504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>
                    <a:solidFill>
                      <a:schemeClr val="bg2">
                        <a:lumMod val="90000"/>
                      </a:schemeClr>
                    </a:solidFill>
                  </a:rPr>
                  <a:t>Everything is wrong when you care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What happened before inflation?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Before inflation, it was not inflation thus not BD vacuum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How much e-folds are affected?</a:t>
                </a: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-- If all e-folds are affected </a:t>
                </a:r>
                <a:r>
                  <a:rPr lang="zh-CN" altLang="en-US" sz="2400" dirty="0" smtClean="0"/>
                  <a:t>→ </a:t>
                </a:r>
                <a:r>
                  <a:rPr lang="en-US" altLang="zh-CN" sz="2400" dirty="0" smtClean="0"/>
                  <a:t>change of whole spectrum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 smtClean="0"/>
                  <a:t>     no matter how long inflation has lasted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-- Energy scale cutoff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CN" sz="2400" dirty="0" smtClean="0"/>
                  <a:t> </a:t>
                </a:r>
                <a:r>
                  <a:rPr lang="zh-CN" altLang="en-US" sz="2400" dirty="0" smtClean="0"/>
                  <a:t>→ </a:t>
                </a:r>
                <a:r>
                  <a:rPr lang="en-US" altLang="zh-CN" sz="2400" dirty="0" smtClean="0"/>
                  <a:t>change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 e-folds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e.g. thermal effects during inflation,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ad>
                      <m:radPr>
                        <m:deg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</m:rad>
                  </m:oMath>
                </a14:m>
                <a:endParaRPr lang="en-US" altLang="zh-CN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 smtClean="0"/>
                  <a:t> of order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altLang="zh-CN" dirty="0" smtClean="0"/>
                  <a:t>37 e-folds depending on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altLang="zh-CN" dirty="0" smtClean="0"/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65" y="472965"/>
                <a:ext cx="7184916" cy="4750468"/>
              </a:xfrm>
              <a:prstGeom prst="rect">
                <a:avLst/>
              </a:prstGeom>
              <a:blipFill>
                <a:blip r:embed="rId2"/>
                <a:stretch>
                  <a:fillRect l="-1272" r="-339" b="-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175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415" y="1282913"/>
            <a:ext cx="4603648" cy="2526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701565" y="472965"/>
                <a:ext cx="8047909" cy="50783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>
                    <a:solidFill>
                      <a:schemeClr val="bg2">
                        <a:lumMod val="90000"/>
                      </a:schemeClr>
                    </a:solidFill>
                  </a:rPr>
                  <a:t>Everything is wrong when you care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Features during inflation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Again, an infinitely sharp feature excites all scales from vacuum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A feature with sharpness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zh-CN" sz="2400" dirty="0" smtClean="0"/>
                  <a:t> excites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 e-folds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Many e-folds of fluctuations are out of vacuum </a:t>
                </a:r>
                <a:r>
                  <a:rPr lang="en-US" altLang="zh-CN" dirty="0" smtClean="0"/>
                  <a:t>X. Chen (2010)</a:t>
                </a: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65" y="472965"/>
                <a:ext cx="8047909" cy="5078313"/>
              </a:xfrm>
              <a:prstGeom prst="rect">
                <a:avLst/>
              </a:prstGeom>
              <a:blipFill rotWithShape="0">
                <a:blip r:embed="rId3"/>
                <a:stretch>
                  <a:fillRect l="-1136" r="-227" b="-7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63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701565" y="472965"/>
                <a:ext cx="6856429" cy="6324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>
                    <a:solidFill>
                      <a:schemeClr val="bg2">
                        <a:lumMod val="90000"/>
                      </a:schemeClr>
                    </a:solidFill>
                  </a:rPr>
                  <a:t>Everything is wrong when you care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Trans-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altLang="zh-CN" dirty="0" smtClean="0"/>
                  <a:t> </a:t>
                </a:r>
                <a:r>
                  <a:rPr lang="en-US" altLang="zh-CN" sz="2400" dirty="0" smtClean="0"/>
                  <a:t>problems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Fluctuations cross some mass/energy scales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-- Trans-</a:t>
                </a:r>
                <a:r>
                  <a:rPr lang="en-US" altLang="zh-CN" sz="2400" dirty="0" err="1" smtClean="0"/>
                  <a:t>Planckian</a:t>
                </a:r>
                <a:r>
                  <a:rPr lang="en-US" altLang="zh-CN" sz="2400" dirty="0" smtClean="0"/>
                  <a:t> problem </a:t>
                </a:r>
                <a:r>
                  <a:rPr lang="en-US" altLang="zh-CN" dirty="0" smtClean="0"/>
                  <a:t>R. Brandenberger, J. Martin (2000)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-- Massive states </a:t>
                </a:r>
                <a:r>
                  <a:rPr lang="en-US" altLang="zh-CN" dirty="0" smtClean="0"/>
                  <a:t>X. Chen, YW (2012)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-- Modified gravity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e.g. </a:t>
                </a:r>
                <a:r>
                  <a:rPr lang="en-US" altLang="zh-CN" dirty="0" err="1" smtClean="0"/>
                  <a:t>Horava-Lifshitz</a:t>
                </a:r>
                <a:endParaRPr lang="en-US" altLang="zh-CN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R. Brandenberger, E. </a:t>
                </a:r>
                <a:r>
                  <a:rPr lang="en-US" altLang="zh-CN" dirty="0" err="1" smtClean="0"/>
                  <a:t>Ferreria</a:t>
                </a:r>
                <a:r>
                  <a:rPr lang="en-US" altLang="zh-CN" dirty="0" smtClean="0"/>
                  <a:t> (2012)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-- Modified law of physics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non-commutativity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R. Brandenberger, P. Ho (2002)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Q. Huang, M. Li (2003)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dirty="0" smtClean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65" y="472965"/>
                <a:ext cx="6856429" cy="6324808"/>
              </a:xfrm>
              <a:prstGeom prst="rect">
                <a:avLst/>
              </a:prstGeom>
              <a:blipFill rotWithShape="0"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018" y="3607678"/>
            <a:ext cx="4412982" cy="337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0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018" y="3607678"/>
            <a:ext cx="4412982" cy="33765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701565" y="472965"/>
                <a:ext cx="6402009" cy="5124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>
                    <a:solidFill>
                      <a:schemeClr val="bg2">
                        <a:lumMod val="90000"/>
                      </a:schemeClr>
                    </a:solidFill>
                  </a:rPr>
                  <a:t>Everything is wrong when you care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Statement of “lowest energy” is gauge dependent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gauge transformations  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∋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definition of time 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altLang="zh-CN" sz="2400" dirty="0" smtClean="0"/>
                  <a:t>  definition of energy</a:t>
                </a:r>
                <a:endParaRPr lang="en-US" altLang="zh-CN" sz="8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8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Tree level two point function: don’t care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Higher </a:t>
                </a:r>
                <a:r>
                  <a:rPr lang="en-US" altLang="zh-CN" sz="2400" dirty="0" err="1" smtClean="0"/>
                  <a:t>pt</a:t>
                </a:r>
                <a:r>
                  <a:rPr lang="en-US" altLang="zh-CN" sz="2400" dirty="0" smtClean="0"/>
                  <a:t> or loop: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Additional “gauge dependence”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 smtClean="0"/>
                  <a:t>X. Chen, YW (2012), YW, et. al. in prep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65" y="472965"/>
                <a:ext cx="6402009" cy="5124480"/>
              </a:xfrm>
              <a:prstGeom prst="rect">
                <a:avLst/>
              </a:prstGeom>
              <a:blipFill rotWithShape="0">
                <a:blip r:embed="rId3"/>
                <a:stretch>
                  <a:fillRect l="-1429" r="-4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67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6062" y="2577662"/>
            <a:ext cx="66344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How to reconcile the opinions of care/don’t care?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How to determine the physical vacuum of inflation?</a:t>
            </a:r>
            <a:endParaRPr lang="zh-CN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59725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42544" y="2932387"/>
            <a:ext cx="5971378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Find out the stable state which does not decay</a:t>
            </a:r>
            <a:endParaRPr lang="zh-CN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02567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075700" y="3656136"/>
            <a:ext cx="4068300" cy="2967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736866" y="697278"/>
                <a:ext cx="5906682" cy="53999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Let’s look at non-G by non-BD initial condition</a:t>
                </a: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𝐵𝐷</m:t>
                        </m:r>
                      </m:sup>
                    </m:sSub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rad>
                      </m:den>
                    </m:f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𝑖𝑘</m:t>
                        </m:r>
                        <m:r>
                          <a:rPr lang="zh-CN" altLang="en-US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𝑖𝑘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sup>
                    </m:sSup>
                  </m:oMath>
                </a14:m>
                <a:r>
                  <a:rPr lang="en-US" altLang="zh-CN" sz="2400" dirty="0" smtClean="0"/>
                  <a:t> 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</m:t>
                    </m:r>
                  </m:oMath>
                </a14:m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folded shape 3pt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∝1/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CN" sz="2400" dirty="0" smtClean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Why?</a:t>
                </a:r>
                <a:endParaRPr lang="zh-CN" altLang="en-US" sz="2400" dirty="0" smtClean="0"/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66" y="697278"/>
                <a:ext cx="5906682" cy="5399940"/>
              </a:xfrm>
              <a:prstGeom prst="rect">
                <a:avLst/>
              </a:prstGeom>
              <a:blipFill>
                <a:blip r:embed="rId3"/>
                <a:stretch>
                  <a:fillRect l="-1651" r="-413" b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768398" y="1604191"/>
            <a:ext cx="2091450" cy="473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736866" y="2188201"/>
            <a:ext cx="3208800" cy="45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1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040524" y="1229710"/>
                <a:ext cx="6758389" cy="4524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Folded limit: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unstable mode decay into longer wave length modes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conformal time of inflation: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∞&lt;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altLang="zh-CN" sz="2400" b="0" dirty="0" smtClean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0" dirty="0" smtClean="0">
                    <a:ea typeface="Cambria Math" panose="02040503050406030204" pitchFamily="18" charset="0"/>
                  </a:rPr>
                  <a:t>infinite time for decay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sz="2400" b="0" dirty="0" smtClean="0">
                    <a:ea typeface="Cambria Math" panose="02040503050406030204" pitchFamily="18" charset="0"/>
                  </a:rPr>
                  <a:t> infinite </a:t>
                </a:r>
                <a:r>
                  <a:rPr lang="en-US" altLang="zh-CN" sz="2400" b="0" smtClean="0">
                    <a:ea typeface="Cambria Math" panose="02040503050406030204" pitchFamily="18" charset="0"/>
                  </a:rPr>
                  <a:t>decay amplitude</a:t>
                </a:r>
                <a:endParaRPr lang="en-US" altLang="zh-CN" sz="2400" b="0" dirty="0" smtClean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400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0" dirty="0" smtClean="0">
                    <a:ea typeface="Cambria Math" panose="02040503050406030204" pitchFamily="18" charset="0"/>
                  </a:rPr>
                  <a:t>Thus the divergence at folded limit of non-G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>
                    <a:ea typeface="Cambria Math" panose="02040503050406030204" pitchFamily="18" charset="0"/>
                  </a:rPr>
                  <a:t>uncovers the decay of non-BD</a:t>
                </a:r>
                <a:endParaRPr lang="en-US" altLang="zh-CN" sz="2400" b="0" dirty="0" smtClean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sz="2400" dirty="0" smtClean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524" y="1229710"/>
                <a:ext cx="6758389" cy="4524315"/>
              </a:xfrm>
              <a:prstGeom prst="rect">
                <a:avLst/>
              </a:prstGeom>
              <a:blipFill rotWithShape="0">
                <a:blip r:embed="rId2"/>
                <a:stretch>
                  <a:fillRect l="-1444" r="-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34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70689" y="3050628"/>
            <a:ext cx="5294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How to make it explicit and quantitative?</a:t>
            </a:r>
            <a:endParaRPr lang="zh-CN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3419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74247" y="1016532"/>
            <a:ext cx="626998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Integrate all the decay products, to see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 how much the initial state decayed.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Practically, it is equivalent to one-loop correction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 to two point function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663841" y="3568357"/>
            <a:ext cx="3638550" cy="10606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0665" y="3717235"/>
            <a:ext cx="506870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/>
              <a:t>Im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580822" y="6112565"/>
            <a:ext cx="333745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(See </a:t>
            </a:r>
            <a:r>
              <a:rPr lang="en-US" dirty="0"/>
              <a:t>also </a:t>
            </a:r>
            <a:r>
              <a:rPr lang="en-US" dirty="0" smtClean="0"/>
              <a:t>Armendariz-</a:t>
            </a:r>
            <a:r>
              <a:rPr lang="en-US" dirty="0" err="1" smtClean="0"/>
              <a:t>Picon</a:t>
            </a:r>
            <a:r>
              <a:rPr lang="en-US" dirty="0" smtClean="0"/>
              <a:t> 2006)</a:t>
            </a:r>
          </a:p>
        </p:txBody>
      </p:sp>
    </p:spTree>
    <p:extLst>
      <p:ext uri="{BB962C8B-B14F-4D97-AF65-F5344CB8AC3E}">
        <p14:creationId xmlns:p14="http://schemas.microsoft.com/office/powerpoint/2010/main" val="157974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86508" y="1630019"/>
                <a:ext cx="6343083" cy="3970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Here we will focus on the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US" sz="2400" dirty="0" smtClean="0"/>
                  <a:t> limit: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the non-BD coefficient is setup deep sub-horizon.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In the calculation we shall also use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But we will see that the near-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 part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dominates the contribution so the result is also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applicable 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508" y="1630019"/>
                <a:ext cx="6343083" cy="3970318"/>
              </a:xfrm>
              <a:prstGeom prst="rect">
                <a:avLst/>
              </a:prstGeom>
              <a:blipFill>
                <a:blip r:embed="rId2"/>
                <a:stretch>
                  <a:fillRect l="-1441" r="-384" b="-1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399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131584" y="1810869"/>
            <a:ext cx="4784550" cy="43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130457" y="3131634"/>
            <a:ext cx="3323400" cy="365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169591" y="2546131"/>
            <a:ext cx="1489800" cy="3726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2130457" y="3967843"/>
                <a:ext cx="536980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At linear level,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is a constant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However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receive nonlinear corrections</a:t>
                </a:r>
                <a:endParaRPr lang="zh-CN" altLang="en-US" sz="2400" dirty="0" smtClean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457" y="3967843"/>
                <a:ext cx="5369803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1703" r="-681" b="-6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9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131584" y="1810869"/>
            <a:ext cx="4784550" cy="43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130457" y="3131634"/>
            <a:ext cx="3323400" cy="365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169591" y="2546131"/>
            <a:ext cx="1489800" cy="3726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2130457" y="3967843"/>
                <a:ext cx="536980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At linear level,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is a constant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However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receive nonlinear corrections</a:t>
                </a:r>
                <a:endParaRPr lang="zh-CN" altLang="en-US" sz="2400" dirty="0" smtClean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457" y="3967843"/>
                <a:ext cx="5369803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1703" r="-681" b="-6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4902598" y="851717"/>
            <a:ext cx="3753150" cy="437167"/>
          </a:xfrm>
          <a:prstGeom prst="rect">
            <a:avLst/>
          </a:prstGeom>
        </p:spPr>
      </p:pic>
      <p:sp>
        <p:nvSpPr>
          <p:cNvPr id="7" name="右箭头 6"/>
          <p:cNvSpPr/>
          <p:nvPr/>
        </p:nvSpPr>
        <p:spPr>
          <a:xfrm rot="13724028">
            <a:off x="5378972" y="1465117"/>
            <a:ext cx="543911" cy="24010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28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5345" y="1072054"/>
            <a:ext cx="6004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We calculate the corrections in a simple model</a:t>
            </a:r>
            <a:endParaRPr lang="zh-CN" altLang="en-US" sz="2400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-1" r="1183"/>
          <a:stretch/>
        </p:blipFill>
        <p:spPr>
          <a:xfrm>
            <a:off x="1074657" y="1992178"/>
            <a:ext cx="1975972" cy="3095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3839462" y="2020833"/>
            <a:ext cx="630300" cy="26516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82153" y="1781449"/>
            <a:ext cx="2228495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with            ,  i.e. </a:t>
            </a:r>
            <a:endParaRPr lang="zh-CN" altLang="en-US" sz="2400" dirty="0" smtClean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985345" y="2654275"/>
            <a:ext cx="4469400" cy="4658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058890" y="3403862"/>
            <a:ext cx="2292000" cy="4443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1098305" y="4131949"/>
            <a:ext cx="3294750" cy="5661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1106338" y="4973987"/>
            <a:ext cx="1948200" cy="387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3558608" y="4818469"/>
            <a:ext cx="5242950" cy="56616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180083" y="5384636"/>
            <a:ext cx="2445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up to linear order</a:t>
            </a:r>
            <a:endParaRPr lang="zh-CN" altLang="en-US" sz="2400" dirty="0" smtClean="0"/>
          </a:p>
        </p:txBody>
      </p:sp>
      <p:sp>
        <p:nvSpPr>
          <p:cNvPr id="12" name="椭圆 11"/>
          <p:cNvSpPr/>
          <p:nvPr/>
        </p:nvSpPr>
        <p:spPr>
          <a:xfrm>
            <a:off x="6936829" y="4771528"/>
            <a:ext cx="646386" cy="66004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54745" y="3294987"/>
            <a:ext cx="3322063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dirty="0" err="1" smtClean="0"/>
              <a:t>Garraga</a:t>
            </a:r>
            <a:r>
              <a:rPr lang="en-US" dirty="0" smtClean="0"/>
              <a:t>, </a:t>
            </a:r>
            <a:r>
              <a:rPr lang="en-US" dirty="0" err="1" smtClean="0"/>
              <a:t>Mukhanov</a:t>
            </a:r>
            <a:r>
              <a:rPr lang="en-US" dirty="0" smtClean="0"/>
              <a:t> (1999)</a:t>
            </a:r>
          </a:p>
          <a:p>
            <a:pPr algn="r">
              <a:lnSpc>
                <a:spcPct val="150000"/>
              </a:lnSpc>
            </a:pPr>
            <a:endParaRPr lang="en-US" dirty="0" smtClean="0"/>
          </a:p>
          <a:p>
            <a:pPr algn="r">
              <a:lnSpc>
                <a:spcPct val="150000"/>
              </a:lnSpc>
            </a:pPr>
            <a:r>
              <a:rPr lang="en-US" dirty="0" smtClean="0"/>
              <a:t>Chen, Huang, </a:t>
            </a:r>
            <a:r>
              <a:rPr lang="en-US" dirty="0" err="1" smtClean="0"/>
              <a:t>Kachru</a:t>
            </a:r>
            <a:r>
              <a:rPr lang="en-US" dirty="0" smtClean="0"/>
              <a:t>, Shiu (2006)</a:t>
            </a:r>
          </a:p>
        </p:txBody>
      </p:sp>
    </p:spTree>
    <p:extLst>
      <p:ext uri="{BB962C8B-B14F-4D97-AF65-F5344CB8AC3E}">
        <p14:creationId xmlns:p14="http://schemas.microsoft.com/office/powerpoint/2010/main" val="155758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424340" y="4898951"/>
            <a:ext cx="2521200" cy="148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53585" y="1495529"/>
            <a:ext cx="5500801" cy="12183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851338" y="725214"/>
                <a:ext cx="6833602" cy="50783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The one-loop correction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has 3 types of contributions (up to linear order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)</a:t>
                </a:r>
              </a:p>
              <a:p>
                <a:pPr marL="457200" indent="-457200">
                  <a:lnSpc>
                    <a:spcPct val="150000"/>
                  </a:lnSpc>
                  <a:buAutoNum type="arabicPeriod"/>
                </a:pPr>
                <a:r>
                  <a:rPr lang="en-US" altLang="zh-CN" sz="2400" dirty="0" smtClean="0"/>
                  <a:t>Parts have 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-- not related to non-BD</a:t>
                </a:r>
              </a:p>
              <a:p>
                <a:pPr marL="457200" indent="-457200">
                  <a:lnSpc>
                    <a:spcPct val="150000"/>
                  </a:lnSpc>
                  <a:buAutoNum type="arabicPeriod"/>
                </a:pPr>
                <a:r>
                  <a:rPr lang="en-US" altLang="zh-CN" sz="2400" dirty="0" smtClean="0"/>
                  <a:t>Parts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 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400" dirty="0" smtClean="0"/>
                  <a:t>Non-BD in the loop</a:t>
                </a:r>
                <a:r>
                  <a:rPr lang="en-US" altLang="zh-CN" sz="2400" smtClean="0"/>
                  <a:t>, not in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sz="2400" dirty="0" smtClean="0"/>
                  <a:t>, indep phase</a:t>
                </a:r>
              </a:p>
              <a:p>
                <a:pPr marL="457200" indent="-457200">
                  <a:lnSpc>
                    <a:spcPct val="150000"/>
                  </a:lnSpc>
                  <a:buAutoNum type="arabicPeriod"/>
                </a:pPr>
                <a:r>
                  <a:rPr lang="en-US" altLang="zh-CN" sz="2400" dirty="0" smtClean="0"/>
                  <a:t>Parts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altLang="zh-CN" sz="2400" dirty="0" smtClean="0"/>
                  <a:t>: we consider</a:t>
                </a: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338" y="725214"/>
                <a:ext cx="6833602" cy="5078313"/>
              </a:xfrm>
              <a:prstGeom prst="rect">
                <a:avLst/>
              </a:prstGeom>
              <a:blipFill rotWithShape="0">
                <a:blip r:embed="rId4"/>
                <a:stretch>
                  <a:fillRect l="-1427" r="-357" b="-7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6514861" y="5115523"/>
                <a:ext cx="43255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861" y="5115523"/>
                <a:ext cx="432554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7470490" y="4469192"/>
                <a:ext cx="42890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0490" y="4469192"/>
                <a:ext cx="428900" cy="64633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7471389" y="5994597"/>
                <a:ext cx="428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389" y="5994597"/>
                <a:ext cx="428001" cy="6463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5622140" y="144835"/>
            <a:ext cx="3323400" cy="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424340" y="4898951"/>
            <a:ext cx="2521200" cy="148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53585" y="1495529"/>
            <a:ext cx="5500801" cy="12183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851338" y="725214"/>
                <a:ext cx="6833602" cy="50783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The one-loop correction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has 3 types of contributions (up to linear order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)</a:t>
                </a:r>
              </a:p>
              <a:p>
                <a:pPr marL="457200" indent="-457200">
                  <a:lnSpc>
                    <a:spcPct val="150000"/>
                  </a:lnSpc>
                  <a:buAutoNum type="arabicPeriod"/>
                </a:pPr>
                <a:r>
                  <a:rPr lang="en-US" altLang="zh-CN" sz="2400" dirty="0" smtClean="0"/>
                  <a:t>Parts have 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-- not related to non-BD</a:t>
                </a:r>
              </a:p>
              <a:p>
                <a:pPr marL="457200" indent="-457200">
                  <a:lnSpc>
                    <a:spcPct val="150000"/>
                  </a:lnSpc>
                  <a:buAutoNum type="arabicPeriod"/>
                </a:pPr>
                <a:r>
                  <a:rPr lang="en-US" altLang="zh-CN" sz="2400" dirty="0" smtClean="0"/>
                  <a:t>Parts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 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400" dirty="0" smtClean="0"/>
                  <a:t>Non-BD in the loop, not in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sz="2400" dirty="0" smtClean="0"/>
                  <a:t>, indep phase</a:t>
                </a:r>
              </a:p>
              <a:p>
                <a:pPr marL="457200" indent="-457200">
                  <a:lnSpc>
                    <a:spcPct val="150000"/>
                  </a:lnSpc>
                  <a:buAutoNum type="arabicPeriod"/>
                </a:pPr>
                <a:r>
                  <a:rPr lang="en-US" altLang="zh-CN" sz="2400" dirty="0" smtClean="0"/>
                  <a:t>Parts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altLang="zh-CN" sz="2400" dirty="0" smtClean="0"/>
                  <a:t>: we consider</a:t>
                </a: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338" y="725214"/>
                <a:ext cx="6833602" cy="5078313"/>
              </a:xfrm>
              <a:prstGeom prst="rect">
                <a:avLst/>
              </a:prstGeom>
              <a:blipFill rotWithShape="0">
                <a:blip r:embed="rId4"/>
                <a:stretch>
                  <a:fillRect l="-1427" r="-357" b="-7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6514861" y="5115523"/>
                <a:ext cx="43255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861" y="5115523"/>
                <a:ext cx="432554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7470490" y="4469192"/>
                <a:ext cx="42890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0490" y="4469192"/>
                <a:ext cx="428900" cy="64633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7471389" y="5994597"/>
                <a:ext cx="428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389" y="5994597"/>
                <a:ext cx="428001" cy="6463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5622140" y="144835"/>
            <a:ext cx="3323400" cy="365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57524" y="4129317"/>
            <a:ext cx="4087979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(may be important for equilibrium cases!)</a:t>
            </a:r>
          </a:p>
        </p:txBody>
      </p:sp>
    </p:spTree>
    <p:extLst>
      <p:ext uri="{BB962C8B-B14F-4D97-AF65-F5344CB8AC3E}">
        <p14:creationId xmlns:p14="http://schemas.microsoft.com/office/powerpoint/2010/main" val="375407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528701" y="4208182"/>
            <a:ext cx="2521200" cy="1483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943848" y="804041"/>
                <a:ext cx="6334876" cy="518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The loop has UV divergence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Method 1: Decomposition near folded limit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Naively, the integral contains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which diverges </a:t>
                </a:r>
                <a:r>
                  <a:rPr lang="en-US" altLang="zh-CN" sz="2400" dirty="0" err="1" smtClean="0"/>
                  <a:t>logarithmly</a:t>
                </a:r>
                <a:r>
                  <a:rPr lang="en-US" altLang="zh-CN" sz="2400" dirty="0" smtClean="0"/>
                  <a:t> when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endParaRPr lang="en-US" altLang="zh-CN" sz="2400" b="0" dirty="0" smtClean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But actually, it is an artifact, because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1/(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sz="2400" dirty="0" smtClean="0"/>
                  <a:t>) comes from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zh-CN" altLang="en-US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When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sz="2400" dirty="0" smtClean="0"/>
                  <a:t>, no pole actually arise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Method 2: </a:t>
                </a:r>
                <a:r>
                  <a:rPr lang="en-US" altLang="zh-CN" sz="2400" dirty="0"/>
                  <a:t>Full loop calculation </a:t>
                </a:r>
                <a:r>
                  <a:rPr lang="en-US" altLang="zh-CN" sz="2400" dirty="0" smtClean="0"/>
                  <a:t>(will discuss later)</a:t>
                </a:r>
                <a:endParaRPr lang="en-US" altLang="zh-CN" sz="2400" dirty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848" y="804041"/>
                <a:ext cx="6334876" cy="5189113"/>
              </a:xfrm>
              <a:prstGeom prst="rect">
                <a:avLst/>
              </a:prstGeom>
              <a:blipFill>
                <a:blip r:embed="rId3"/>
                <a:stretch>
                  <a:fillRect l="-1540" r="-385" b="-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6619222" y="4424754"/>
                <a:ext cx="43255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22" y="4424754"/>
                <a:ext cx="43255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7574851" y="3778423"/>
                <a:ext cx="42890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851" y="3778423"/>
                <a:ext cx="428900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7575750" y="5303828"/>
                <a:ext cx="428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750" y="5303828"/>
                <a:ext cx="428001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4752763" y="1894819"/>
            <a:ext cx="1633050" cy="68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7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424340" y="4898951"/>
            <a:ext cx="2521200" cy="1483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6514861" y="5115523"/>
                <a:ext cx="43255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861" y="5115523"/>
                <a:ext cx="432554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7470490" y="4469192"/>
                <a:ext cx="42890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0490" y="4469192"/>
                <a:ext cx="428900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7471389" y="5994597"/>
                <a:ext cx="428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zh-CN" altLang="en-US" sz="2400" dirty="0" smtClean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389" y="5994597"/>
                <a:ext cx="428001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835573" y="922888"/>
                <a:ext cx="6022867" cy="5718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So we cut the integral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𝑑𝑝</m:t>
                        </m:r>
                      </m:e>
                    </m:nary>
                  </m:oMath>
                </a14:m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into two parts:</a:t>
                </a:r>
              </a:p>
              <a:p>
                <a:pPr marL="457200" indent="-457200">
                  <a:lnSpc>
                    <a:spcPct val="150000"/>
                  </a:lnSpc>
                  <a:buAutoNum type="arabicPeriod"/>
                </a:pPr>
                <a:r>
                  <a:rPr lang="en-US" altLang="zh-CN" sz="2400" dirty="0" smtClean="0"/>
                  <a:t>Part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el-GR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endParaRPr lang="en-US" altLang="zh-CN" sz="2400" dirty="0" smtClean="0"/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400" dirty="0" smtClean="0"/>
                  <a:t>This gives the correct phase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altLang="zh-CN" sz="2400" b="1" i="0" smtClean="0">
                                    <a:latin typeface="Cambria Math" panose="02040503050406030204" pitchFamily="18" charset="0"/>
                                  </a:rPr>
                                  <m:t>𝐤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altLang="zh-CN" sz="2400" b="0" dirty="0" smtClean="0"/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400" dirty="0" smtClean="0"/>
                  <a:t>Thus this part corrects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</m:oMath>
                </a14:m>
                <a:endParaRPr lang="en-US" altLang="zh-CN" sz="2400" dirty="0" smtClean="0"/>
              </a:p>
              <a:p>
                <a:pPr marL="457200" indent="-457200">
                  <a:lnSpc>
                    <a:spcPct val="150000"/>
                  </a:lnSpc>
                  <a:buAutoNum type="arabicPeriod"/>
                </a:pPr>
                <a:r>
                  <a:rPr lang="en-US" altLang="zh-CN" sz="2400" dirty="0" smtClean="0"/>
                  <a:t>Part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m:rPr>
                        <m:sty m:val="p"/>
                      </m:rPr>
                      <a:rPr lang="el-GR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endParaRPr lang="en-US" altLang="zh-CN" sz="2400" b="0" dirty="0" smtClean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400" dirty="0" smtClean="0">
                    <a:ea typeface="Cambria Math" panose="02040503050406030204" pitchFamily="18" charset="0"/>
                  </a:rPr>
                  <a:t>This</a:t>
                </a:r>
                <a:r>
                  <a:rPr lang="en-US" altLang="zh-CN" sz="2400" dirty="0" smtClean="0"/>
                  <a:t> gives “wrong” phase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⁡(2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400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b="0" dirty="0" smtClean="0">
                  <a:ea typeface="Cambria Math" panose="02040503050406030204" pitchFamily="18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400" dirty="0" smtClean="0"/>
                  <a:t>Thus this part corrects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400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instead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</m:oMath>
                </a14:m>
                <a:endParaRPr lang="en-US" altLang="zh-CN" sz="2400" b="0" dirty="0" smtClean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>
                    <a:ea typeface="Cambria Math" panose="02040503050406030204" pitchFamily="18" charset="0"/>
                  </a:rPr>
                  <a:t>We here focus on </a:t>
                </a:r>
                <a:r>
                  <a:rPr lang="en-US" altLang="zh-CN" sz="2400" dirty="0"/>
                  <a:t>p</a:t>
                </a:r>
                <a:r>
                  <a:rPr lang="en-US" altLang="zh-CN" sz="2400" dirty="0" smtClean="0"/>
                  <a:t>art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el-GR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73" y="922888"/>
                <a:ext cx="6022867" cy="5718040"/>
              </a:xfrm>
              <a:prstGeom prst="rect">
                <a:avLst/>
              </a:prstGeom>
              <a:blipFill rotWithShape="0">
                <a:blip r:embed="rId6"/>
                <a:stretch>
                  <a:fillRect l="-1619" t="-101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5622140" y="144835"/>
            <a:ext cx="3323400" cy="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0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452830" y="982460"/>
            <a:ext cx="3810450" cy="494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52830" y="2083866"/>
            <a:ext cx="5615401" cy="131866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337737" y="2735318"/>
            <a:ext cx="670035" cy="622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218" y="3777265"/>
            <a:ext cx="1432500" cy="26516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52830" y="5168865"/>
            <a:ext cx="63543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This calculation is up to an order one constant.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The constant is recovered in a precise calculation.</a:t>
            </a:r>
            <a:endParaRPr lang="zh-CN" alt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86909" y="3514738"/>
                <a:ext cx="3778599" cy="13434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Why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dirty="0" smtClean="0"/>
                  <a:t>?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If interaction were marginal -&gt;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The operator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 is dimension 6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909" y="3514738"/>
                <a:ext cx="3778599" cy="1343445"/>
              </a:xfrm>
              <a:prstGeom prst="rect">
                <a:avLst/>
              </a:prstGeom>
              <a:blipFill>
                <a:blip r:embed="rId5"/>
                <a:stretch>
                  <a:fillRect l="-1290" b="-3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816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9980" y="730527"/>
                <a:ext cx="7364894" cy="5324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The full loop calculation: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Fortunately, the UV-divergent part gives the “wrong” phase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⁡(2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(i.e. correction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</m:oMath>
                </a14:m>
                <a:r>
                  <a:rPr lang="en-US" sz="2400" dirty="0" smtClean="0"/>
                  <a:t>)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Thus once the UV divergence is renormalized, we will drop this part anyway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Focusing on th</a:t>
                </a:r>
                <a:r>
                  <a:rPr lang="en-US" sz="2400" dirty="0"/>
                  <a:t>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⁡(2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part, we have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non</m:t>
                              </m:r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BD</m:t>
                              </m:r>
                            </m:sub>
                            <m:sup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loop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non</m:t>
                              </m:r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BD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tree</m:t>
                              </m:r>
                            </m:sup>
                          </m:sSub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80" y="730527"/>
                <a:ext cx="7364894" cy="5324471"/>
              </a:xfrm>
              <a:prstGeom prst="rect">
                <a:avLst/>
              </a:prstGeom>
              <a:blipFill>
                <a:blip r:embed="rId2"/>
                <a:stretch>
                  <a:fillRect l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343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08104" y="559263"/>
            <a:ext cx="6005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This decay can be resumed using dynamical RG</a:t>
            </a:r>
            <a:endParaRPr lang="zh-CN" altLang="en-US" sz="2400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408104" y="1830418"/>
            <a:ext cx="5615401" cy="131866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93011" y="2481870"/>
            <a:ext cx="670035" cy="622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466084" y="3667124"/>
            <a:ext cx="3552600" cy="68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515260" y="4665329"/>
            <a:ext cx="2492550" cy="41566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515260" y="5391201"/>
            <a:ext cx="5242950" cy="53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39618" y="3290281"/>
                <a:ext cx="1050416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/40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9618" y="3290281"/>
                <a:ext cx="1050416" cy="5078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042222" y="5907939"/>
                <a:ext cx="1774973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19683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/20000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222" y="5907939"/>
                <a:ext cx="1774973" cy="5078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895108" y="1042287"/>
            <a:ext cx="413587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Burgess</a:t>
            </a:r>
            <a:r>
              <a:rPr lang="en-US" dirty="0"/>
              <a:t>, </a:t>
            </a:r>
            <a:r>
              <a:rPr lang="en-US" dirty="0" err="1" smtClean="0"/>
              <a:t>Leblond</a:t>
            </a:r>
            <a:r>
              <a:rPr lang="en-US" dirty="0"/>
              <a:t>, </a:t>
            </a:r>
            <a:r>
              <a:rPr lang="en-US" dirty="0" smtClean="0"/>
              <a:t>Holman</a:t>
            </a:r>
            <a:r>
              <a:rPr lang="en-US" dirty="0"/>
              <a:t>, </a:t>
            </a:r>
            <a:r>
              <a:rPr lang="en-US" dirty="0" smtClean="0"/>
              <a:t>Shandera 2009</a:t>
            </a:r>
          </a:p>
        </p:txBody>
      </p:sp>
    </p:spTree>
    <p:extLst>
      <p:ext uri="{BB962C8B-B14F-4D97-AF65-F5344CB8AC3E}">
        <p14:creationId xmlns:p14="http://schemas.microsoft.com/office/powerpoint/2010/main" val="159296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079938" y="1403131"/>
                <a:ext cx="7256795" cy="4524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Size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𝑁𝐿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--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: non-BD 2 e-folds inside the horizon decays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/>
                  <a:t>--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~1</m:t>
                    </m:r>
                  </m:oMath>
                </a14:m>
                <a:r>
                  <a:rPr lang="zh-CN" altLang="en-US" sz="2400" dirty="0"/>
                  <a:t> </a:t>
                </a:r>
                <a:r>
                  <a:rPr lang="en-US" altLang="zh-CN" sz="2400" dirty="0"/>
                  <a:t>: non-BD </a:t>
                </a:r>
                <a:r>
                  <a:rPr lang="en-US" altLang="zh-CN" sz="2400" dirty="0" smtClean="0"/>
                  <a:t>4 </a:t>
                </a:r>
                <a:r>
                  <a:rPr lang="en-US" altLang="zh-CN" sz="2400" dirty="0"/>
                  <a:t>e-folds inside the horizon decays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/>
                  <a:t>--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0.01</m:t>
                    </m:r>
                  </m:oMath>
                </a14:m>
                <a:r>
                  <a:rPr lang="zh-CN" altLang="en-US" sz="2400" dirty="0"/>
                  <a:t> </a:t>
                </a:r>
                <a:r>
                  <a:rPr lang="en-US" altLang="zh-CN" sz="2400" dirty="0"/>
                  <a:t>: non-BD </a:t>
                </a:r>
                <a:r>
                  <a:rPr lang="en-US" altLang="zh-CN" sz="2400" dirty="0" smtClean="0"/>
                  <a:t>6 </a:t>
                </a:r>
                <a:r>
                  <a:rPr lang="en-US" altLang="zh-CN" sz="2400" dirty="0"/>
                  <a:t>e-folds inside the horizon decays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Small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𝑁𝐿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is now a “good” thing: It better preserves the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non-BD coefficients which may carry information for the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initial condition of inflation.</a:t>
                </a:r>
                <a:endParaRPr lang="zh-CN" altLang="en-US" sz="2400" dirty="0" smtClean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938" y="1403131"/>
                <a:ext cx="7256795" cy="4524315"/>
              </a:xfrm>
              <a:prstGeom prst="rect">
                <a:avLst/>
              </a:prstGeom>
              <a:blipFill>
                <a:blip r:embed="rId2"/>
                <a:stretch>
                  <a:fillRect l="-1259" r="-336"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328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2"/>
              <p:cNvSpPr txBox="1"/>
              <p:nvPr/>
            </p:nvSpPr>
            <p:spPr>
              <a:xfrm>
                <a:off x="881331" y="753081"/>
                <a:ext cx="7300075" cy="3416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Alternatively, this decay can be resumed explicitly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Observations: The highest power of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terms dominate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Thus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Also, the non-BD coefficient should appear at </a:t>
                </a:r>
              </a:p>
            </p:txBody>
          </p:sp>
        </mc:Choice>
        <mc:Fallback xmlns="">
          <p:sp>
            <p:nvSpPr>
              <p:cNvPr id="2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331" y="753081"/>
                <a:ext cx="7300075" cy="3416320"/>
              </a:xfrm>
              <a:prstGeom prst="rect">
                <a:avLst/>
              </a:prstGeom>
              <a:blipFill>
                <a:blip r:embed="rId2"/>
                <a:stretch>
                  <a:fillRect l="-1337" r="-334" b="-1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25" y="4169401"/>
            <a:ext cx="7088989" cy="19878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644" y="2217415"/>
            <a:ext cx="5272709" cy="9617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09814" y="2852530"/>
            <a:ext cx="184731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sz="2400" baseline="-250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939748" y="2422893"/>
                <a:ext cx="5277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748" y="2422893"/>
                <a:ext cx="52770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0964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1074" y="327992"/>
            <a:ext cx="78290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The two methods (DRG vs direct </a:t>
            </a:r>
            <a:r>
              <a:rPr lang="en-US" sz="2400" dirty="0" err="1" smtClean="0"/>
              <a:t>resum</a:t>
            </a:r>
            <a:r>
              <a:rPr lang="en-US" sz="2400" dirty="0" smtClean="0"/>
              <a:t>) agree for most parts,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except a two-loop contribution.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24"/>
          <a:stretch/>
        </p:blipFill>
        <p:spPr>
          <a:xfrm>
            <a:off x="3150679" y="2992668"/>
            <a:ext cx="2613991" cy="961702"/>
          </a:xfrm>
          <a:prstGeom prst="rect">
            <a:avLst/>
          </a:prstGeom>
        </p:spPr>
      </p:pic>
      <p:pic>
        <p:nvPicPr>
          <p:cNvPr id="5" name="图片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802989" y="1709740"/>
            <a:ext cx="3638550" cy="10606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79813" y="1858618"/>
            <a:ext cx="506870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/>
              <a:t>Im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11670" y="4176631"/>
            <a:ext cx="88211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smtClean="0"/>
              <a:t>The first loop may contribute imaginary part</a:t>
            </a:r>
          </a:p>
          <a:p>
            <a:pPr algn="ctr">
              <a:lnSpc>
                <a:spcPct val="150000"/>
              </a:lnSpc>
            </a:pPr>
            <a:r>
              <a:rPr lang="en-US" sz="2400" dirty="0" smtClean="0"/>
              <a:t>even we cut the second loop</a:t>
            </a:r>
          </a:p>
          <a:p>
            <a:pPr algn="ctr">
              <a:lnSpc>
                <a:spcPct val="150000"/>
              </a:lnSpc>
            </a:pPr>
            <a:r>
              <a:rPr lang="en-US" sz="2400" dirty="0" smtClean="0"/>
              <a:t>This is the part that DRG misses and we are unable to </a:t>
            </a:r>
            <a:r>
              <a:rPr lang="en-US" sz="2400" dirty="0" err="1" smtClean="0"/>
              <a:t>resum</a:t>
            </a:r>
            <a:r>
              <a:rPr lang="en-US" sz="2400" dirty="0" smtClean="0"/>
              <a:t>.</a:t>
            </a:r>
          </a:p>
          <a:p>
            <a:pPr algn="ctr">
              <a:lnSpc>
                <a:spcPct val="150000"/>
              </a:lnSpc>
            </a:pPr>
            <a:r>
              <a:rPr lang="en-US" sz="2400" dirty="0" smtClean="0"/>
              <a:t>Fortunately it can be absorbed by choosing the renormalization point.</a:t>
            </a:r>
          </a:p>
        </p:txBody>
      </p:sp>
    </p:spTree>
    <p:extLst>
      <p:ext uri="{BB962C8B-B14F-4D97-AF65-F5344CB8AC3E}">
        <p14:creationId xmlns:p14="http://schemas.microsoft.com/office/powerpoint/2010/main" val="2296828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578" y="2638839"/>
            <a:ext cx="7040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The 3-point function with decaying non-BD coefficients</a:t>
            </a:r>
          </a:p>
        </p:txBody>
      </p:sp>
    </p:spTree>
    <p:extLst>
      <p:ext uri="{BB962C8B-B14F-4D97-AF65-F5344CB8AC3E}">
        <p14:creationId xmlns:p14="http://schemas.microsoft.com/office/powerpoint/2010/main" val="3527155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123" y="2339295"/>
            <a:ext cx="5011395" cy="41079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6835" y="631135"/>
            <a:ext cx="391966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The decaying non-BD shapes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We also did it in two ways: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smtClean="0"/>
              <a:t>just replace the propagator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dirty="0" smtClean="0"/>
              <a:t>explicitly </a:t>
            </a:r>
            <a:r>
              <a:rPr lang="en-US" sz="2400" dirty="0" err="1" smtClean="0"/>
              <a:t>resum</a:t>
            </a:r>
            <a:r>
              <a:rPr lang="en-US" sz="2400" dirty="0" smtClean="0"/>
              <a:t> diagrams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704" y="1625048"/>
            <a:ext cx="109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87" y="1363272"/>
            <a:ext cx="6537775" cy="77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6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3870" y="2768049"/>
            <a:ext cx="3768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Resumming the BD diagrams</a:t>
            </a:r>
          </a:p>
        </p:txBody>
      </p:sp>
    </p:spTree>
    <p:extLst>
      <p:ext uri="{BB962C8B-B14F-4D97-AF65-F5344CB8AC3E}">
        <p14:creationId xmlns:p14="http://schemas.microsoft.com/office/powerpoint/2010/main" val="2366596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4888" y="352840"/>
            <a:ext cx="3768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Resumming the BD diagrams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79" y="1122255"/>
            <a:ext cx="6558767" cy="95502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956479" y="2324603"/>
            <a:ext cx="4754710" cy="456747"/>
            <a:chOff x="4243579" y="3265599"/>
            <a:chExt cx="3696622" cy="3551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3579" y="3277056"/>
              <a:ext cx="656842" cy="30388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70727" y="3265599"/>
              <a:ext cx="2969474" cy="355105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180" y="3521269"/>
            <a:ext cx="6828422" cy="25984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19369" y="2717803"/>
                <a:ext cx="6405215" cy="800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If an initial time were given: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, such 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369" y="2717803"/>
                <a:ext cx="6405215" cy="800155"/>
              </a:xfrm>
              <a:prstGeom prst="rect">
                <a:avLst/>
              </a:prstGeom>
              <a:blipFill>
                <a:blip r:embed="rId6"/>
                <a:stretch>
                  <a:fillRect l="-1522" b="-5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196546" y="5878996"/>
            <a:ext cx="698396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tree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1574" y="5850366"/>
            <a:ext cx="3476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including </a:t>
            </a:r>
            <a:r>
              <a:rPr lang="en-US" sz="2400" dirty="0" err="1" smtClean="0"/>
              <a:t>resummed</a:t>
            </a:r>
            <a:r>
              <a:rPr lang="en-US" sz="2400" dirty="0" smtClean="0"/>
              <a:t> loops</a:t>
            </a:r>
          </a:p>
        </p:txBody>
      </p:sp>
    </p:spTree>
    <p:extLst>
      <p:ext uri="{BB962C8B-B14F-4D97-AF65-F5344CB8AC3E}">
        <p14:creationId xmlns:p14="http://schemas.microsoft.com/office/powerpoint/2010/main" val="40945193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12474" y="462169"/>
                <a:ext cx="8548943" cy="5632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Thus the interactions, practically, behaves as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400" dirty="0" smtClean="0"/>
                  <a:t> factor.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Otherwise the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400" dirty="0" smtClean="0"/>
                  <a:t> prescription is not so obvious in cosmology.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Recall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400" dirty="0" smtClean="0"/>
                  <a:t> for flat space QFT S-matrix: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particles are far away in the infinite past -&gt; shutoff  interactions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this is not obvious in cosmology: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no infinite past (inflation has a start), no particles and not far away.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Now we have a practical prescription that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400" dirty="0" smtClean="0"/>
                  <a:t> is effectively correct.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74" y="462169"/>
                <a:ext cx="8548943" cy="5632311"/>
              </a:xfrm>
              <a:prstGeom prst="rect">
                <a:avLst/>
              </a:prstGeom>
              <a:blipFill>
                <a:blip r:embed="rId2"/>
                <a:stretch>
                  <a:fillRect l="-1141" b="-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3980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442888" y="1188069"/>
                <a:ext cx="5590505" cy="3970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 smtClean="0"/>
                  <a:t>Summary: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 smtClean="0"/>
                  <a:t>Observation (</a:t>
                </a:r>
                <a:r>
                  <a:rPr lang="en-US" altLang="zh-CN" sz="2400" dirty="0" err="1" smtClean="0"/>
                  <a:t>unitarity</a:t>
                </a:r>
                <a:r>
                  <a:rPr lang="en-US" altLang="zh-CN" sz="2400" dirty="0" smtClean="0"/>
                  <a:t>)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 smtClean="0"/>
                  <a:t>One loop calculation (cutoff and precise)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 err="1" smtClean="0"/>
                  <a:t>Resum</a:t>
                </a:r>
                <a:r>
                  <a:rPr lang="en-US" altLang="zh-CN" sz="2400" dirty="0" smtClean="0"/>
                  <a:t> (DRG and explicit)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 smtClean="0"/>
                  <a:t>Implication for 2pt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 smtClean="0"/>
                  <a:t>Implication for 3pt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 smtClean="0"/>
                  <a:t>Implication for the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prescription</a:t>
                </a:r>
                <a:endParaRPr lang="zh-CN" altLang="en-US" sz="2400" dirty="0" smtClean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888" y="1188069"/>
                <a:ext cx="5590505" cy="3970318"/>
              </a:xfrm>
              <a:prstGeom prst="rect">
                <a:avLst/>
              </a:prstGeom>
              <a:blipFill>
                <a:blip r:embed="rId2"/>
                <a:stretch>
                  <a:fillRect l="-1745" r="-545" b="-1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6673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06717" y="2766848"/>
            <a:ext cx="1575688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Thank you!</a:t>
            </a:r>
            <a:endParaRPr lang="zh-CN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4637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lnSpc>
            <a:spcPct val="150000"/>
          </a:lnSpc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2402</TotalTime>
  <Words>981</Words>
  <Application>Microsoft Office PowerPoint</Application>
  <PresentationFormat>On-screen Show (4:3)</PresentationFormat>
  <Paragraphs>216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宋体</vt:lpstr>
      <vt:lpstr>Arial</vt:lpstr>
      <vt:lpstr>Calibri</vt:lpstr>
      <vt:lpstr>Calibri Light</vt:lpstr>
      <vt:lpstr>Cambria Math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 Wang</dc:creator>
  <cp:lastModifiedBy>WANG, Yi</cp:lastModifiedBy>
  <cp:revision>241</cp:revision>
  <dcterms:created xsi:type="dcterms:W3CDTF">2015-08-30T01:00:00Z</dcterms:created>
  <dcterms:modified xsi:type="dcterms:W3CDTF">2016-04-07T01:50:23Z</dcterms:modified>
</cp:coreProperties>
</file>