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4"/>
  </p:notesMasterIdLst>
  <p:handoutMasterIdLst>
    <p:handoutMasterId r:id="rId55"/>
  </p:handoutMasterIdLst>
  <p:sldIdLst>
    <p:sldId id="1596" r:id="rId2"/>
    <p:sldId id="1732" r:id="rId3"/>
    <p:sldId id="1680" r:id="rId4"/>
    <p:sldId id="1681" r:id="rId5"/>
    <p:sldId id="1682" r:id="rId6"/>
    <p:sldId id="1683" r:id="rId7"/>
    <p:sldId id="1684" r:id="rId8"/>
    <p:sldId id="1737" r:id="rId9"/>
    <p:sldId id="1685" r:id="rId10"/>
    <p:sldId id="1686" r:id="rId11"/>
    <p:sldId id="1687" r:id="rId12"/>
    <p:sldId id="1734" r:id="rId13"/>
    <p:sldId id="1725" r:id="rId14"/>
    <p:sldId id="1698" r:id="rId15"/>
    <p:sldId id="1699" r:id="rId16"/>
    <p:sldId id="1691" r:id="rId17"/>
    <p:sldId id="1690" r:id="rId18"/>
    <p:sldId id="1692" r:id="rId19"/>
    <p:sldId id="1733" r:id="rId20"/>
    <p:sldId id="1735" r:id="rId21"/>
    <p:sldId id="1695" r:id="rId22"/>
    <p:sldId id="1694" r:id="rId23"/>
    <p:sldId id="1738" r:id="rId24"/>
    <p:sldId id="1696" r:id="rId25"/>
    <p:sldId id="1729" r:id="rId26"/>
    <p:sldId id="1731" r:id="rId27"/>
    <p:sldId id="1726" r:id="rId28"/>
    <p:sldId id="1703" r:id="rId29"/>
    <p:sldId id="1704" r:id="rId30"/>
    <p:sldId id="1740" r:id="rId31"/>
    <p:sldId id="1741" r:id="rId32"/>
    <p:sldId id="1706" r:id="rId33"/>
    <p:sldId id="1707" r:id="rId34"/>
    <p:sldId id="1708" r:id="rId35"/>
    <p:sldId id="1727" r:id="rId36"/>
    <p:sldId id="1742" r:id="rId37"/>
    <p:sldId id="1712" r:id="rId38"/>
    <p:sldId id="1713" r:id="rId39"/>
    <p:sldId id="1715" r:id="rId40"/>
    <p:sldId id="1716" r:id="rId41"/>
    <p:sldId id="1717" r:id="rId42"/>
    <p:sldId id="1743" r:id="rId43"/>
    <p:sldId id="1744" r:id="rId44"/>
    <p:sldId id="1745" r:id="rId45"/>
    <p:sldId id="1746" r:id="rId46"/>
    <p:sldId id="1747" r:id="rId47"/>
    <p:sldId id="1748" r:id="rId48"/>
    <p:sldId id="1749" r:id="rId49"/>
    <p:sldId id="1728" r:id="rId50"/>
    <p:sldId id="1722" r:id="rId51"/>
    <p:sldId id="1723" r:id="rId52"/>
    <p:sldId id="1724" r:id="rId53"/>
  </p:sldIdLst>
  <p:sldSz cx="9144000" cy="6858000" type="screen4x3"/>
  <p:notesSz cx="10234613" cy="70993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黑体" pitchFamily="49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黑体" pitchFamily="49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黑体" pitchFamily="49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黑体" pitchFamily="49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黑体" pitchFamily="49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黑体" pitchFamily="49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黑体" pitchFamily="49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黑体" pitchFamily="49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黑体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36">
          <p15:clr>
            <a:srgbClr val="A4A3A4"/>
          </p15:clr>
        </p15:guide>
        <p15:guide id="2" pos="32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A50021"/>
    <a:srgbClr val="0000FF"/>
    <a:srgbClr val="0594FF"/>
    <a:srgbClr val="12357C"/>
    <a:srgbClr val="00FF00"/>
    <a:srgbClr val="FFFF00"/>
    <a:srgbClr val="DDDDDD"/>
    <a:srgbClr val="13258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82" autoAdjust="0"/>
    <p:restoredTop sz="97168" autoAdjust="0"/>
  </p:normalViewPr>
  <p:slideViewPr>
    <p:cSldViewPr snapToObjects="1">
      <p:cViewPr varScale="1">
        <p:scale>
          <a:sx n="83" d="100"/>
          <a:sy n="83" d="100"/>
        </p:scale>
        <p:origin x="717" y="42"/>
      </p:cViewPr>
      <p:guideLst>
        <p:guide orient="horz" pos="23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570"/>
    </p:cViewPr>
  </p:sorterViewPr>
  <p:notesViewPr>
    <p:cSldViewPr snapToObjects="1">
      <p:cViewPr varScale="1">
        <p:scale>
          <a:sx n="53" d="100"/>
          <a:sy n="53" d="100"/>
        </p:scale>
        <p:origin x="-1842" y="-108"/>
      </p:cViewPr>
      <p:guideLst>
        <p:guide orient="horz" pos="2236"/>
        <p:guide pos="32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91.wmf"/><Relationship Id="rId1" Type="http://schemas.openxmlformats.org/officeDocument/2006/relationships/image" Target="../media/image9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5" Type="http://schemas.openxmlformats.org/officeDocument/2006/relationships/image" Target="../media/image91.wmf"/><Relationship Id="rId4" Type="http://schemas.openxmlformats.org/officeDocument/2006/relationships/image" Target="../media/image9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wmf"/><Relationship Id="rId7" Type="http://schemas.openxmlformats.org/officeDocument/2006/relationships/image" Target="../media/image110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6" Type="http://schemas.openxmlformats.org/officeDocument/2006/relationships/image" Target="../media/image109.wmf"/><Relationship Id="rId5" Type="http://schemas.openxmlformats.org/officeDocument/2006/relationships/image" Target="../media/image108.wmf"/><Relationship Id="rId4" Type="http://schemas.openxmlformats.org/officeDocument/2006/relationships/image" Target="../media/image107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wmf"/><Relationship Id="rId3" Type="http://schemas.openxmlformats.org/officeDocument/2006/relationships/image" Target="../media/image115.wmf"/><Relationship Id="rId7" Type="http://schemas.openxmlformats.org/officeDocument/2006/relationships/image" Target="../media/image119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Relationship Id="rId6" Type="http://schemas.openxmlformats.org/officeDocument/2006/relationships/image" Target="../media/image118.wmf"/><Relationship Id="rId5" Type="http://schemas.openxmlformats.org/officeDocument/2006/relationships/image" Target="../media/image117.wmf"/><Relationship Id="rId10" Type="http://schemas.openxmlformats.org/officeDocument/2006/relationships/image" Target="../media/image122.wmf"/><Relationship Id="rId4" Type="http://schemas.openxmlformats.org/officeDocument/2006/relationships/image" Target="../media/image116.wmf"/><Relationship Id="rId9" Type="http://schemas.openxmlformats.org/officeDocument/2006/relationships/image" Target="../media/image121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wmf"/><Relationship Id="rId1" Type="http://schemas.openxmlformats.org/officeDocument/2006/relationships/image" Target="../media/image123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wmf"/><Relationship Id="rId2" Type="http://schemas.openxmlformats.org/officeDocument/2006/relationships/image" Target="../media/image128.wmf"/><Relationship Id="rId1" Type="http://schemas.openxmlformats.org/officeDocument/2006/relationships/image" Target="../media/image127.wmf"/><Relationship Id="rId6" Type="http://schemas.openxmlformats.org/officeDocument/2006/relationships/image" Target="../media/image132.wmf"/><Relationship Id="rId5" Type="http://schemas.openxmlformats.org/officeDocument/2006/relationships/image" Target="../media/image131.wmf"/><Relationship Id="rId4" Type="http://schemas.openxmlformats.org/officeDocument/2006/relationships/image" Target="../media/image13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wmf"/><Relationship Id="rId2" Type="http://schemas.openxmlformats.org/officeDocument/2006/relationships/image" Target="../media/image134.wmf"/><Relationship Id="rId1" Type="http://schemas.openxmlformats.org/officeDocument/2006/relationships/image" Target="../media/image133.wmf"/><Relationship Id="rId4" Type="http://schemas.openxmlformats.org/officeDocument/2006/relationships/image" Target="../media/image13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4999" cy="354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>
              <a:defRPr sz="13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7838" y="0"/>
            <a:ext cx="4434999" cy="354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2692"/>
            <a:ext cx="4434999" cy="354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>
              <a:defRPr sz="13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7838" y="6742692"/>
            <a:ext cx="4434999" cy="354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ea typeface="宋体" pitchFamily="2" charset="-122"/>
              </a:defRPr>
            </a:lvl1pPr>
          </a:lstStyle>
          <a:p>
            <a:pPr>
              <a:defRPr/>
            </a:pPr>
            <a:fld id="{FBA1D549-CAC7-4DF3-B27B-F19B0B0CB34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00798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4999" cy="354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>
              <a:defRPr sz="13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797838" y="0"/>
            <a:ext cx="4434999" cy="354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41688" y="531813"/>
            <a:ext cx="3551237" cy="2662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3462" y="3372168"/>
            <a:ext cx="8187690" cy="319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2692"/>
            <a:ext cx="4434999" cy="354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>
              <a:defRPr sz="13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7838" y="6742692"/>
            <a:ext cx="4434999" cy="354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ea typeface="宋体" pitchFamily="2" charset="-122"/>
              </a:defRPr>
            </a:lvl1pPr>
          </a:lstStyle>
          <a:p>
            <a:pPr>
              <a:defRPr/>
            </a:pPr>
            <a:fld id="{09E5516B-0C51-4F42-9D4C-516801BCDEF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23241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D5E314-2F20-41B2-A463-964E9875EF9F}" type="slidenum">
              <a:rPr lang="en-US" altLang="zh-CN" smtClean="0"/>
              <a:pPr/>
              <a:t>1</a:t>
            </a:fld>
            <a:endParaRPr lang="en-US" altLang="zh-CN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  <p:extLst>
      <p:ext uri="{BB962C8B-B14F-4D97-AF65-F5344CB8AC3E}">
        <p14:creationId xmlns:p14="http://schemas.microsoft.com/office/powerpoint/2010/main" val="1876570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05563E-17CB-4FF7-8F13-EC80A5F317D2}" type="slidenum">
              <a:rPr lang="en-US" altLang="zh-CN" smtClean="0">
                <a:latin typeface="Arial" pitchFamily="34" charset="0"/>
              </a:rPr>
              <a:pPr/>
              <a:t>2</a:t>
            </a:fld>
            <a:endParaRPr lang="en-US" altLang="zh-CN" smtClean="0">
              <a:latin typeface="Arial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325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04E33C-F459-4963-9977-A72741810F68}" type="slidenum">
              <a:rPr lang="en-US" altLang="zh-CN" smtClean="0"/>
              <a:pPr/>
              <a:t>12</a:t>
            </a:fld>
            <a:endParaRPr lang="en-US" altLang="zh-CN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  <p:extLst>
      <p:ext uri="{BB962C8B-B14F-4D97-AF65-F5344CB8AC3E}">
        <p14:creationId xmlns:p14="http://schemas.microsoft.com/office/powerpoint/2010/main" val="3035183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05563E-17CB-4FF7-8F13-EC80A5F317D2}" type="slidenum">
              <a:rPr lang="en-US" altLang="zh-CN" smtClean="0">
                <a:latin typeface="Arial" pitchFamily="34" charset="0"/>
              </a:rPr>
              <a:pPr/>
              <a:t>13</a:t>
            </a:fld>
            <a:endParaRPr lang="en-US" altLang="zh-CN" smtClean="0">
              <a:latin typeface="Arial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486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11B4DD-AF51-40CE-95C1-BFA72C35B338}" type="slidenum">
              <a:rPr lang="en-US" altLang="zh-CN" smtClean="0">
                <a:latin typeface="Arial" pitchFamily="34" charset="0"/>
              </a:rPr>
              <a:pPr/>
              <a:t>15</a:t>
            </a:fld>
            <a:endParaRPr lang="en-US" altLang="zh-CN" smtClean="0">
              <a:latin typeface="Arial" pitchFamily="34" charset="0"/>
            </a:endParaRPr>
          </a:p>
        </p:txBody>
      </p:sp>
      <p:sp>
        <p:nvSpPr>
          <p:cNvPr id="11673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4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>
              <a:latin typeface="Arial" pitchFamily="34" charset="0"/>
            </a:endParaRPr>
          </a:p>
        </p:txBody>
      </p:sp>
      <p:sp>
        <p:nvSpPr>
          <p:cNvPr id="116741" name="Slide Number Placeholder 3"/>
          <p:cNvSpPr txBox="1">
            <a:spLocks noGrp="1"/>
          </p:cNvSpPr>
          <p:nvPr/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5F7394B-3C19-486E-815D-CDB0787A8D89}" type="slidenum">
              <a:rPr lang="en-US" altLang="zh-CN" sz="1200">
                <a:ea typeface="宋体" pitchFamily="2" charset="-122"/>
              </a:rPr>
              <a:pPr algn="r"/>
              <a:t>15</a:t>
            </a:fld>
            <a:endParaRPr lang="en-US" altLang="zh-CN" sz="120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3885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05563E-17CB-4FF7-8F13-EC80A5F317D2}" type="slidenum">
              <a:rPr lang="en-US" altLang="zh-CN" smtClean="0">
                <a:latin typeface="Arial" pitchFamily="34" charset="0"/>
              </a:rPr>
              <a:pPr/>
              <a:t>27</a:t>
            </a:fld>
            <a:endParaRPr lang="en-US" altLang="zh-CN" smtClean="0">
              <a:latin typeface="Arial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273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05563E-17CB-4FF7-8F13-EC80A5F317D2}" type="slidenum">
              <a:rPr lang="en-US" altLang="zh-CN" smtClean="0">
                <a:latin typeface="Arial" pitchFamily="34" charset="0"/>
              </a:rPr>
              <a:pPr/>
              <a:t>35</a:t>
            </a:fld>
            <a:endParaRPr lang="en-US" altLang="zh-CN" smtClean="0">
              <a:latin typeface="Arial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0664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05563E-17CB-4FF7-8F13-EC80A5F317D2}" type="slidenum">
              <a:rPr lang="en-US" altLang="zh-CN" smtClean="0">
                <a:latin typeface="Arial" pitchFamily="34" charset="0"/>
              </a:rPr>
              <a:pPr/>
              <a:t>49</a:t>
            </a:fld>
            <a:endParaRPr lang="en-US" altLang="zh-CN" smtClean="0">
              <a:latin typeface="Arial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735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6" descr="ppt底板白-英文大写4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9350" y="3979863"/>
            <a:ext cx="2914650" cy="287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1" descr="图片5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8350" y="179388"/>
            <a:ext cx="755650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2" descr="图片2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34100" y="179388"/>
            <a:ext cx="755650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3" descr="图片1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1150" y="179388"/>
            <a:ext cx="755650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4" descr="图片3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89750" y="179388"/>
            <a:ext cx="755650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5" descr="图片4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45400" y="179388"/>
            <a:ext cx="755650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3" name="Rectangle 9"/>
          <p:cNvSpPr>
            <a:spLocks noGrp="1" noChangeArrowheads="1"/>
          </p:cNvSpPr>
          <p:nvPr>
            <p:ph type="ctrTitle"/>
          </p:nvPr>
        </p:nvSpPr>
        <p:spPr>
          <a:xfrm>
            <a:off x="685800" y="1798638"/>
            <a:ext cx="7772400" cy="1470025"/>
          </a:xfrm>
          <a:ln/>
        </p:spPr>
        <p:txBody>
          <a:bodyPr tIns="45720" anchor="ctr"/>
          <a:lstStyle>
            <a:lvl1pPr>
              <a:defRPr sz="43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57354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57638"/>
            <a:ext cx="6400800" cy="1079500"/>
          </a:xfrm>
        </p:spPr>
        <p:txBody>
          <a:bodyPr anchor="ctr" anchorCtr="1"/>
          <a:lstStyle>
            <a:lvl1pPr marL="0" indent="0" algn="ctr">
              <a:buFontTx/>
              <a:buNone/>
              <a:defRPr sz="2400">
                <a:solidFill>
                  <a:srgbClr val="16388A"/>
                </a:solidFill>
              </a:defRPr>
            </a:lvl1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31800" y="1268413"/>
            <a:ext cx="4038600" cy="5065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2800" y="1268413"/>
            <a:ext cx="4038600" cy="5065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58000" y="179388"/>
            <a:ext cx="2286000" cy="61547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0" y="179388"/>
            <a:ext cx="6705600" cy="61547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0" y="179388"/>
            <a:ext cx="9144000" cy="615473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0" y="179388"/>
            <a:ext cx="9144000" cy="6889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31800" y="1268413"/>
            <a:ext cx="4038600" cy="24558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2800" y="1268413"/>
            <a:ext cx="4038600" cy="24558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31800" y="3876675"/>
            <a:ext cx="4038600" cy="24574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2800" y="3876675"/>
            <a:ext cx="4038600" cy="24574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79388"/>
            <a:ext cx="9144000" cy="6889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31800" y="1268413"/>
            <a:ext cx="4038600" cy="50657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2800" y="1268413"/>
            <a:ext cx="4038600" cy="24558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22800" y="3876675"/>
            <a:ext cx="4038600" cy="24574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79388"/>
            <a:ext cx="9144000" cy="6889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31800" y="1268413"/>
            <a:ext cx="4038600" cy="50657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2800" y="1268413"/>
            <a:ext cx="4038600" cy="50657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09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1" descr="ppt底板白-英文大写40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287338" y="833438"/>
            <a:ext cx="4318000" cy="28575"/>
          </a:xfrm>
          <a:prstGeom prst="rect">
            <a:avLst/>
          </a:prstGeom>
          <a:gradFill rotWithShape="1">
            <a:gsLst>
              <a:gs pos="0">
                <a:srgbClr val="133984">
                  <a:gamma/>
                  <a:tint val="0"/>
                  <a:invGamma/>
                </a:srgbClr>
              </a:gs>
              <a:gs pos="100000">
                <a:srgbClr val="133984"/>
              </a:gs>
            </a:gsLst>
            <a:lin ang="0" scaled="1"/>
          </a:gradFill>
          <a:ln w="1905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黑体" pitchFamily="2" charset="-122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4826000" y="6477000"/>
            <a:ext cx="4318000" cy="28575"/>
          </a:xfrm>
          <a:prstGeom prst="rect">
            <a:avLst/>
          </a:prstGeom>
          <a:gradFill rotWithShape="1">
            <a:gsLst>
              <a:gs pos="0">
                <a:srgbClr val="133984">
                  <a:gamma/>
                  <a:tint val="0"/>
                  <a:invGamma/>
                </a:srgbClr>
              </a:gs>
              <a:gs pos="100000">
                <a:srgbClr val="133984"/>
              </a:gs>
            </a:gsLst>
            <a:lin ang="0" scaled="1"/>
          </a:gradFill>
          <a:ln w="1905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黑体" pitchFamily="2" charset="-122"/>
            </a:endParaRPr>
          </a:p>
        </p:txBody>
      </p:sp>
      <p:sp>
        <p:nvSpPr>
          <p:cNvPr id="20485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0" y="179388"/>
            <a:ext cx="9144000" cy="688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54000" rIns="91440" bIns="45720" numCol="1" anchor="t" anchorCtr="1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486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268413"/>
            <a:ext cx="8229600" cy="506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9" r:id="rId1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13398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133984"/>
          </a:solidFill>
          <a:latin typeface="Arial" charset="0"/>
          <a:ea typeface="华文新魏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133984"/>
          </a:solidFill>
          <a:latin typeface="Arial" charset="0"/>
          <a:ea typeface="华文新魏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133984"/>
          </a:solidFill>
          <a:latin typeface="Arial" charset="0"/>
          <a:ea typeface="华文新魏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133984"/>
          </a:solidFill>
          <a:latin typeface="Arial" charset="0"/>
          <a:ea typeface="华文新魏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rgbClr val="133984"/>
          </a:solidFill>
          <a:latin typeface="Arial" charset="0"/>
          <a:ea typeface="华文新魏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rgbClr val="133984"/>
          </a:solidFill>
          <a:latin typeface="Arial" charset="0"/>
          <a:ea typeface="华文新魏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rgbClr val="133984"/>
          </a:solidFill>
          <a:latin typeface="Arial" charset="0"/>
          <a:ea typeface="华文新魏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rgbClr val="133984"/>
          </a:solidFill>
          <a:latin typeface="Arial" charset="0"/>
          <a:ea typeface="华文新魏" pitchFamily="2" charset="-122"/>
        </a:defRPr>
      </a:lvl9pPr>
    </p:titleStyle>
    <p:bodyStyle>
      <a:lvl1pPr marL="449263" indent="-449263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SzPct val="120000"/>
        <a:buBlip>
          <a:blip r:embed="rId18"/>
        </a:buBlip>
        <a:defRPr sz="2800">
          <a:solidFill>
            <a:srgbClr val="133984"/>
          </a:solidFill>
          <a:latin typeface="+mn-lt"/>
          <a:ea typeface="+mn-ea"/>
          <a:cs typeface="+mn-cs"/>
        </a:defRPr>
      </a:lvl1pPr>
      <a:lvl2pPr marL="914400" indent="-28575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000066"/>
        </a:buClr>
        <a:buChar char="•"/>
        <a:defRPr sz="2400">
          <a:solidFill>
            <a:srgbClr val="133984"/>
          </a:solidFill>
          <a:latin typeface="+mn-lt"/>
          <a:ea typeface="+mn-ea"/>
        </a:defRPr>
      </a:lvl2pPr>
      <a:lvl3pPr marL="1322388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itchFamily="2" charset="-122"/>
        </a:defRPr>
      </a:lvl3pPr>
      <a:lvl4pPr marL="1730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13836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955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6pPr>
      <a:lvl7pPr marL="30527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7pPr>
      <a:lvl8pPr marL="35099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8pPr>
      <a:lvl9pPr marL="39671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jpeg"/><Relationship Id="rId5" Type="http://schemas.openxmlformats.org/officeDocument/2006/relationships/image" Target="../media/image25.wmf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oleObject" Target="../embeddings/oleObject4.bin"/><Relationship Id="rId7" Type="http://schemas.openxmlformats.org/officeDocument/2006/relationships/image" Target="../media/image32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1.emf"/><Relationship Id="rId11" Type="http://schemas.openxmlformats.org/officeDocument/2006/relationships/image" Target="../media/image29.wmf"/><Relationship Id="rId5" Type="http://schemas.openxmlformats.org/officeDocument/2006/relationships/image" Target="../media/image30.png"/><Relationship Id="rId10" Type="http://schemas.openxmlformats.org/officeDocument/2006/relationships/oleObject" Target="../embeddings/oleObject5.bin"/><Relationship Id="rId4" Type="http://schemas.openxmlformats.org/officeDocument/2006/relationships/image" Target="../media/image28.wmf"/><Relationship Id="rId9" Type="http://schemas.openxmlformats.org/officeDocument/2006/relationships/image" Target="../media/image34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6.wmf"/><Relationship Id="rId11" Type="http://schemas.openxmlformats.org/officeDocument/2006/relationships/image" Target="../media/image39.png"/><Relationship Id="rId5" Type="http://schemas.openxmlformats.org/officeDocument/2006/relationships/oleObject" Target="../embeddings/oleObject7.bin"/><Relationship Id="rId10" Type="http://schemas.openxmlformats.org/officeDocument/2006/relationships/image" Target="../media/image38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emf"/><Relationship Id="rId4" Type="http://schemas.openxmlformats.org/officeDocument/2006/relationships/image" Target="../media/image3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yclotron.tamu.edu/" TargetMode="External"/><Relationship Id="rId2" Type="http://schemas.openxmlformats.org/officeDocument/2006/relationships/hyperlink" Target="http://www.riken.jp/engn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frib.msu.edu/" TargetMode="External"/><Relationship Id="rId4" Type="http://schemas.openxmlformats.org/officeDocument/2006/relationships/hyperlink" Target="http://pro.ganil-spiral2.eu/spiral2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59.emf"/><Relationship Id="rId7" Type="http://schemas.openxmlformats.org/officeDocument/2006/relationships/image" Target="../media/image6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2.emf"/><Relationship Id="rId11" Type="http://schemas.openxmlformats.org/officeDocument/2006/relationships/image" Target="../media/image58.wmf"/><Relationship Id="rId5" Type="http://schemas.openxmlformats.org/officeDocument/2006/relationships/image" Target="../media/image61.emf"/><Relationship Id="rId10" Type="http://schemas.openxmlformats.org/officeDocument/2006/relationships/oleObject" Target="../embeddings/oleObject12.bin"/><Relationship Id="rId4" Type="http://schemas.openxmlformats.org/officeDocument/2006/relationships/image" Target="../media/image60.emf"/><Relationship Id="rId9" Type="http://schemas.openxmlformats.org/officeDocument/2006/relationships/image" Target="../media/image57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7" Type="http://schemas.openxmlformats.org/officeDocument/2006/relationships/image" Target="../media/image78.emf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7.emf"/><Relationship Id="rId5" Type="http://schemas.openxmlformats.org/officeDocument/2006/relationships/image" Target="../media/image76.emf"/><Relationship Id="rId4" Type="http://schemas.openxmlformats.org/officeDocument/2006/relationships/image" Target="../media/image75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0.png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image" Target="../media/image63.png"/><Relationship Id="rId7" Type="http://schemas.openxmlformats.org/officeDocument/2006/relationships/image" Target="../media/image81.em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0.emf"/><Relationship Id="rId5" Type="http://schemas.openxmlformats.org/officeDocument/2006/relationships/image" Target="../media/image79.emf"/><Relationship Id="rId4" Type="http://schemas.openxmlformats.org/officeDocument/2006/relationships/image" Target="../media/image64.png"/><Relationship Id="rId9" Type="http://schemas.openxmlformats.org/officeDocument/2006/relationships/image" Target="../media/image83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5" Type="http://schemas.openxmlformats.org/officeDocument/2006/relationships/image" Target="../media/image88.png"/><Relationship Id="rId4" Type="http://schemas.openxmlformats.org/officeDocument/2006/relationships/image" Target="../media/image87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92.jpeg"/><Relationship Id="rId7" Type="http://schemas.openxmlformats.org/officeDocument/2006/relationships/image" Target="../media/image9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90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7" Type="http://schemas.openxmlformats.org/officeDocument/2006/relationships/image" Target="../media/image8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85.png"/><Relationship Id="rId5" Type="http://schemas.openxmlformats.org/officeDocument/2006/relationships/image" Target="../media/image91.wmf"/><Relationship Id="rId4" Type="http://schemas.openxmlformats.org/officeDocument/2006/relationships/oleObject" Target="../embeddings/oleObject15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13" Type="http://schemas.openxmlformats.org/officeDocument/2006/relationships/oleObject" Target="../embeddings/oleObject19.bin"/><Relationship Id="rId3" Type="http://schemas.openxmlformats.org/officeDocument/2006/relationships/image" Target="../media/image96.png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96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1.wmf"/><Relationship Id="rId1" Type="http://schemas.openxmlformats.org/officeDocument/2006/relationships/vmlDrawing" Target="../drawings/vmlDrawing11.vml"/><Relationship Id="rId6" Type="http://schemas.openxmlformats.org/officeDocument/2006/relationships/image" Target="../media/image99.png"/><Relationship Id="rId11" Type="http://schemas.openxmlformats.org/officeDocument/2006/relationships/oleObject" Target="../embeddings/oleObject18.bin"/><Relationship Id="rId5" Type="http://schemas.openxmlformats.org/officeDocument/2006/relationships/image" Target="../media/image98.png"/><Relationship Id="rId15" Type="http://schemas.openxmlformats.org/officeDocument/2006/relationships/oleObject" Target="../embeddings/oleObject20.bin"/><Relationship Id="rId10" Type="http://schemas.openxmlformats.org/officeDocument/2006/relationships/image" Target="../media/image95.wmf"/><Relationship Id="rId4" Type="http://schemas.openxmlformats.org/officeDocument/2006/relationships/image" Target="../media/image97.png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97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emf"/><Relationship Id="rId3" Type="http://schemas.openxmlformats.org/officeDocument/2006/relationships/image" Target="../media/image99.emf"/><Relationship Id="rId7" Type="http://schemas.openxmlformats.org/officeDocument/2006/relationships/image" Target="../media/image10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91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00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0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wmf"/><Relationship Id="rId13" Type="http://schemas.openxmlformats.org/officeDocument/2006/relationships/image" Target="../media/image112.png"/><Relationship Id="rId18" Type="http://schemas.openxmlformats.org/officeDocument/2006/relationships/oleObject" Target="../embeddings/oleObject28.bin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107.wmf"/><Relationship Id="rId17" Type="http://schemas.openxmlformats.org/officeDocument/2006/relationships/image" Target="../media/image10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7.bin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05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3.bin"/><Relationship Id="rId15" Type="http://schemas.openxmlformats.org/officeDocument/2006/relationships/image" Target="../media/image108.wmf"/><Relationship Id="rId10" Type="http://schemas.openxmlformats.org/officeDocument/2006/relationships/image" Target="../media/image111.png"/><Relationship Id="rId19" Type="http://schemas.openxmlformats.org/officeDocument/2006/relationships/image" Target="../media/image110.wmf"/><Relationship Id="rId4" Type="http://schemas.openxmlformats.org/officeDocument/2006/relationships/image" Target="../media/image104.wmf"/><Relationship Id="rId9" Type="http://schemas.openxmlformats.org/officeDocument/2006/relationships/image" Target="../media/image2.png"/><Relationship Id="rId14" Type="http://schemas.openxmlformats.org/officeDocument/2006/relationships/oleObject" Target="../embeddings/oleObject26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13" Type="http://schemas.openxmlformats.org/officeDocument/2006/relationships/image" Target="../media/image117.wmf"/><Relationship Id="rId18" Type="http://schemas.openxmlformats.org/officeDocument/2006/relationships/oleObject" Target="../embeddings/oleObject36.bin"/><Relationship Id="rId3" Type="http://schemas.openxmlformats.org/officeDocument/2006/relationships/oleObject" Target="../embeddings/oleObject29.bin"/><Relationship Id="rId21" Type="http://schemas.openxmlformats.org/officeDocument/2006/relationships/image" Target="../media/image121.wmf"/><Relationship Id="rId7" Type="http://schemas.openxmlformats.org/officeDocument/2006/relationships/oleObject" Target="../embeddings/oleObject31.bin"/><Relationship Id="rId12" Type="http://schemas.openxmlformats.org/officeDocument/2006/relationships/oleObject" Target="../embeddings/oleObject33.bin"/><Relationship Id="rId17" Type="http://schemas.openxmlformats.org/officeDocument/2006/relationships/image" Target="../media/image11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5.bin"/><Relationship Id="rId20" Type="http://schemas.openxmlformats.org/officeDocument/2006/relationships/oleObject" Target="../embeddings/oleObject37.bin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14.wmf"/><Relationship Id="rId11" Type="http://schemas.openxmlformats.org/officeDocument/2006/relationships/image" Target="../media/image116.wmf"/><Relationship Id="rId5" Type="http://schemas.openxmlformats.org/officeDocument/2006/relationships/oleObject" Target="../embeddings/oleObject30.bin"/><Relationship Id="rId15" Type="http://schemas.openxmlformats.org/officeDocument/2006/relationships/image" Target="../media/image118.wmf"/><Relationship Id="rId23" Type="http://schemas.openxmlformats.org/officeDocument/2006/relationships/image" Target="../media/image122.wmf"/><Relationship Id="rId10" Type="http://schemas.openxmlformats.org/officeDocument/2006/relationships/oleObject" Target="../embeddings/oleObject32.bin"/><Relationship Id="rId19" Type="http://schemas.openxmlformats.org/officeDocument/2006/relationships/image" Target="../media/image120.wmf"/><Relationship Id="rId4" Type="http://schemas.openxmlformats.org/officeDocument/2006/relationships/image" Target="../media/image113.wmf"/><Relationship Id="rId9" Type="http://schemas.openxmlformats.org/officeDocument/2006/relationships/image" Target="../media/image2.png"/><Relationship Id="rId14" Type="http://schemas.openxmlformats.org/officeDocument/2006/relationships/oleObject" Target="../embeddings/oleObject34.bin"/><Relationship Id="rId22" Type="http://schemas.openxmlformats.org/officeDocument/2006/relationships/oleObject" Target="../embeddings/oleObject38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wmf"/><Relationship Id="rId3" Type="http://schemas.openxmlformats.org/officeDocument/2006/relationships/image" Target="../media/image125.png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23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12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wmf"/><Relationship Id="rId13" Type="http://schemas.openxmlformats.org/officeDocument/2006/relationships/oleObject" Target="../embeddings/oleObject46.bin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12" Type="http://schemas.openxmlformats.org/officeDocument/2006/relationships/image" Target="../media/image1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28.wmf"/><Relationship Id="rId11" Type="http://schemas.openxmlformats.org/officeDocument/2006/relationships/oleObject" Target="../embeddings/oleObject45.bin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130.wmf"/><Relationship Id="rId4" Type="http://schemas.openxmlformats.org/officeDocument/2006/relationships/image" Target="../media/image127.wmf"/><Relationship Id="rId9" Type="http://schemas.openxmlformats.org/officeDocument/2006/relationships/oleObject" Target="../embeddings/oleObject44.bin"/><Relationship Id="rId14" Type="http://schemas.openxmlformats.org/officeDocument/2006/relationships/image" Target="../media/image132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34.wmf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136.wmf"/><Relationship Id="rId4" Type="http://schemas.openxmlformats.org/officeDocument/2006/relationships/image" Target="../media/image133.wmf"/><Relationship Id="rId9" Type="http://schemas.openxmlformats.org/officeDocument/2006/relationships/oleObject" Target="../embeddings/oleObject50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990600"/>
            <a:ext cx="6453809" cy="762000"/>
          </a:xfrm>
        </p:spPr>
        <p:txBody>
          <a:bodyPr/>
          <a:lstStyle/>
          <a:p>
            <a:r>
              <a:rPr lang="zh-CN" altLang="zh-CN" sz="4200" dirty="0">
                <a:latin typeface="+mn-ea"/>
                <a:ea typeface="+mn-ea"/>
              </a:rPr>
              <a:t>核</a:t>
            </a:r>
            <a:r>
              <a:rPr lang="zh-CN" altLang="zh-CN" sz="4200" dirty="0" smtClean="0">
                <a:latin typeface="+mn-ea"/>
                <a:ea typeface="+mn-ea"/>
              </a:rPr>
              <a:t>物质的</a:t>
            </a:r>
            <a:r>
              <a:rPr lang="zh-CN" altLang="zh-CN" sz="4200" dirty="0">
                <a:latin typeface="+mn-ea"/>
                <a:ea typeface="+mn-ea"/>
              </a:rPr>
              <a:t>对称能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254" y="111563"/>
            <a:ext cx="2500746" cy="674878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46652" y="1752600"/>
            <a:ext cx="8001000" cy="1600200"/>
          </a:xfrm>
        </p:spPr>
        <p:txBody>
          <a:bodyPr/>
          <a:lstStyle/>
          <a:p>
            <a:pPr eaLnBrk="1" hangingPunct="1"/>
            <a:r>
              <a:rPr kumimoji="1" lang="zh-CN" altLang="en-US" sz="2800" b="1" dirty="0" smtClean="0">
                <a:solidFill>
                  <a:srgbClr val="13258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陈列文</a:t>
            </a:r>
            <a:endParaRPr kumimoji="1" lang="zh-CN" altLang="en-US" sz="2800" dirty="0" smtClean="0">
              <a:solidFill>
                <a:srgbClr val="13258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kumimoji="1" lang="zh-CN" altLang="en-US" dirty="0" smtClean="0">
                <a:solidFill>
                  <a:srgbClr val="13258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上海交通大学 物理与天文系</a:t>
            </a:r>
            <a:r>
              <a:rPr kumimoji="1" lang="en-US" altLang="zh-CN" dirty="0" smtClean="0">
                <a:solidFill>
                  <a:srgbClr val="13258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1" lang="zh-CN" altLang="en-US" dirty="0" smtClean="0">
                <a:solidFill>
                  <a:srgbClr val="13258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粒子与核物理研究所</a:t>
            </a:r>
            <a:r>
              <a:rPr kumimoji="1" lang="en-US" altLang="zh-CN" dirty="0" smtClean="0">
                <a:solidFill>
                  <a:srgbClr val="13258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(INPAC)</a:t>
            </a:r>
          </a:p>
          <a:p>
            <a:pPr eaLnBrk="1" hangingPunct="1"/>
            <a:r>
              <a:rPr kumimoji="1" lang="en-US" altLang="zh-CN" b="1" dirty="0" smtClean="0">
                <a:solidFill>
                  <a:srgbClr val="FF00FF"/>
                </a:solidFill>
                <a:latin typeface="Times New Roman" pitchFamily="18" charset="0"/>
                <a:cs typeface="Times New Roman" panose="02020603050405020304" pitchFamily="18" charset="0"/>
              </a:rPr>
              <a:t>lwchen@sjtu.edu.cn</a:t>
            </a:r>
          </a:p>
        </p:txBody>
      </p:sp>
      <p:sp>
        <p:nvSpPr>
          <p:cNvPr id="6" name="矩形 5"/>
          <p:cNvSpPr/>
          <p:nvPr/>
        </p:nvSpPr>
        <p:spPr>
          <a:xfrm>
            <a:off x="2438400" y="3468231"/>
            <a:ext cx="5867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accent2"/>
                </a:solidFill>
              </a:rPr>
              <a:t>对称</a:t>
            </a:r>
            <a:r>
              <a:rPr lang="zh-CN" altLang="en-US" sz="2800" b="1" dirty="0" smtClean="0">
                <a:solidFill>
                  <a:schemeClr val="accent2"/>
                </a:solidFill>
              </a:rPr>
              <a:t>能</a:t>
            </a:r>
            <a:endParaRPr lang="en-US" altLang="zh-CN" sz="28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 smtClean="0">
                <a:solidFill>
                  <a:schemeClr val="accent2"/>
                </a:solidFill>
              </a:rPr>
              <a:t>对称能的确定</a:t>
            </a:r>
            <a:endParaRPr lang="en-US" altLang="zh-CN" sz="28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 smtClean="0">
                <a:solidFill>
                  <a:schemeClr val="accent2"/>
                </a:solidFill>
              </a:rPr>
              <a:t>对称能与核素图上原子核的数目</a:t>
            </a:r>
            <a:endParaRPr lang="en-US" altLang="zh-CN" sz="28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accent2"/>
                </a:solidFill>
              </a:rPr>
              <a:t>对称</a:t>
            </a:r>
            <a:r>
              <a:rPr lang="zh-CN" altLang="en-US" sz="2800" b="1" dirty="0" smtClean="0">
                <a:solidFill>
                  <a:schemeClr val="accent2"/>
                </a:solidFill>
              </a:rPr>
              <a:t>能与暗物质</a:t>
            </a:r>
            <a:endParaRPr lang="en-US" altLang="zh-CN" sz="28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 smtClean="0">
                <a:solidFill>
                  <a:schemeClr val="accent2"/>
                </a:solidFill>
              </a:rPr>
              <a:t>总结</a:t>
            </a:r>
            <a:r>
              <a:rPr lang="zh-CN" altLang="en-US" sz="2800" b="1" dirty="0">
                <a:solidFill>
                  <a:schemeClr val="accent2"/>
                </a:solidFill>
              </a:rPr>
              <a:t>和展望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850900" y="6019800"/>
            <a:ext cx="74676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r>
              <a:rPr kumimoji="1" lang="zh-CN" altLang="en-US" sz="2200" b="1" dirty="0">
                <a:solidFill>
                  <a:srgbClr val="C00000"/>
                </a:solidFill>
                <a:latin typeface="黑体" pitchFamily="49" charset="-122"/>
              </a:rPr>
              <a:t>交叉学科理论研究中心，中国科学技术大学，合肥，</a:t>
            </a:r>
            <a:endParaRPr kumimoji="1" lang="en-US" altLang="zh-CN" sz="2200" b="1" dirty="0">
              <a:solidFill>
                <a:srgbClr val="C00000"/>
              </a:solidFill>
              <a:latin typeface="黑体" pitchFamily="49" charset="-122"/>
            </a:endParaRPr>
          </a:p>
          <a:p>
            <a:r>
              <a:rPr kumimoji="1" lang="en-US" altLang="zh-CN" sz="2200" b="1" dirty="0" smtClean="0">
                <a:solidFill>
                  <a:srgbClr val="C00000"/>
                </a:solidFill>
                <a:latin typeface="黑体" pitchFamily="49" charset="-122"/>
              </a:rPr>
              <a:t>2016</a:t>
            </a:r>
            <a:r>
              <a:rPr kumimoji="1" lang="zh-CN" altLang="en-US" sz="2200" b="1" dirty="0" smtClean="0">
                <a:solidFill>
                  <a:srgbClr val="C00000"/>
                </a:solidFill>
                <a:latin typeface="黑体" pitchFamily="49" charset="-122"/>
              </a:rPr>
              <a:t>年</a:t>
            </a:r>
            <a:r>
              <a:rPr kumimoji="1" lang="en-US" altLang="zh-CN" sz="2200" b="1" dirty="0" smtClean="0">
                <a:solidFill>
                  <a:srgbClr val="C00000"/>
                </a:solidFill>
                <a:latin typeface="黑体" pitchFamily="49" charset="-122"/>
              </a:rPr>
              <a:t>11</a:t>
            </a:r>
            <a:r>
              <a:rPr kumimoji="1" lang="zh-CN" altLang="en-US" sz="2200" b="1" dirty="0" smtClean="0">
                <a:solidFill>
                  <a:srgbClr val="C00000"/>
                </a:solidFill>
                <a:latin typeface="黑体" pitchFamily="49" charset="-122"/>
              </a:rPr>
              <a:t>月</a:t>
            </a:r>
            <a:r>
              <a:rPr kumimoji="1" lang="en-US" altLang="zh-CN" sz="2200" b="1" dirty="0" smtClean="0">
                <a:solidFill>
                  <a:srgbClr val="C00000"/>
                </a:solidFill>
                <a:latin typeface="黑体" pitchFamily="49" charset="-122"/>
              </a:rPr>
              <a:t>18</a:t>
            </a:r>
            <a:r>
              <a:rPr kumimoji="1" lang="zh-CN" altLang="en-US" sz="2200" b="1" dirty="0" smtClean="0">
                <a:solidFill>
                  <a:srgbClr val="C00000"/>
                </a:solidFill>
                <a:latin typeface="黑体" pitchFamily="49" charset="-122"/>
              </a:rPr>
              <a:t>日</a:t>
            </a:r>
            <a:endParaRPr kumimoji="1" lang="zh-CN" altLang="en-US" sz="2200" b="1" dirty="0">
              <a:solidFill>
                <a:srgbClr val="C00000"/>
              </a:solidFill>
              <a:latin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235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1" lang="zh-CN" altLang="en-US" b="0" smtClean="0">
                <a:solidFill>
                  <a:srgbClr val="132584"/>
                </a:solidFill>
                <a:ea typeface="黑体" pitchFamily="49" charset="-122"/>
              </a:rPr>
              <a:t>目录</a:t>
            </a:r>
          </a:p>
        </p:txBody>
      </p:sp>
      <p:sp>
        <p:nvSpPr>
          <p:cNvPr id="5" name="矩形 4"/>
          <p:cNvSpPr/>
          <p:nvPr/>
        </p:nvSpPr>
        <p:spPr>
          <a:xfrm>
            <a:off x="1371600" y="1905000"/>
            <a:ext cx="7315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>
                <a:solidFill>
                  <a:srgbClr val="FF0000"/>
                </a:solidFill>
              </a:rPr>
              <a:t>对称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能</a:t>
            </a:r>
            <a:endParaRPr lang="en-US" altLang="zh-CN" sz="3200" b="1" dirty="0" smtClean="0">
              <a:solidFill>
                <a:srgbClr val="FF0000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 smtClean="0">
                <a:solidFill>
                  <a:schemeClr val="accent2"/>
                </a:solidFill>
              </a:rPr>
              <a:t>对称能的确定</a:t>
            </a:r>
            <a:endParaRPr lang="en-US" altLang="zh-CN" sz="32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 smtClean="0">
                <a:solidFill>
                  <a:schemeClr val="accent2"/>
                </a:solidFill>
              </a:rPr>
              <a:t>对称能与核素图上原子核的数目</a:t>
            </a:r>
            <a:endParaRPr lang="en-US" altLang="zh-CN" sz="32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>
                <a:solidFill>
                  <a:schemeClr val="accent2"/>
                </a:solidFill>
              </a:rPr>
              <a:t>对称</a:t>
            </a:r>
            <a:r>
              <a:rPr lang="zh-CN" altLang="en-US" sz="3200" b="1" dirty="0" smtClean="0">
                <a:solidFill>
                  <a:schemeClr val="accent2"/>
                </a:solidFill>
              </a:rPr>
              <a:t>能与暗物质</a:t>
            </a:r>
            <a:endParaRPr lang="en-US" altLang="zh-CN" sz="32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 smtClean="0">
                <a:solidFill>
                  <a:schemeClr val="accent2"/>
                </a:solidFill>
              </a:rPr>
              <a:t>总结</a:t>
            </a:r>
            <a:r>
              <a:rPr lang="zh-CN" altLang="en-US" sz="3200" b="1" dirty="0">
                <a:solidFill>
                  <a:schemeClr val="accent2"/>
                </a:solidFill>
              </a:rPr>
              <a:t>和展望</a:t>
            </a:r>
          </a:p>
        </p:txBody>
      </p:sp>
    </p:spTree>
    <p:extLst>
      <p:ext uri="{BB962C8B-B14F-4D97-AF65-F5344CB8AC3E}">
        <p14:creationId xmlns:p14="http://schemas.microsoft.com/office/powerpoint/2010/main" val="259377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990600"/>
            <a:ext cx="8559800" cy="53340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 smtClean="0"/>
              <a:t>原子核由</a:t>
            </a:r>
            <a:r>
              <a:rPr lang="zh-CN" altLang="en-US" sz="2400" dirty="0" smtClean="0">
                <a:solidFill>
                  <a:srgbClr val="FF0000"/>
                </a:solidFill>
              </a:rPr>
              <a:t>质子</a:t>
            </a:r>
            <a:r>
              <a:rPr lang="zh-CN" altLang="en-US" sz="2400" dirty="0" smtClean="0"/>
              <a:t>和</a:t>
            </a:r>
            <a:r>
              <a:rPr lang="zh-CN" altLang="en-US" sz="2400" dirty="0" smtClean="0">
                <a:solidFill>
                  <a:srgbClr val="FF0000"/>
                </a:solidFill>
              </a:rPr>
              <a:t>中子</a:t>
            </a:r>
            <a:r>
              <a:rPr lang="zh-CN" altLang="en-US" sz="2400" dirty="0" smtClean="0"/>
              <a:t>组成</a:t>
            </a:r>
            <a:endParaRPr lang="en-US" altLang="zh-CN" sz="2400" dirty="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 smtClean="0"/>
              <a:t>核素</a:t>
            </a:r>
            <a:r>
              <a:rPr lang="en-US" altLang="zh-CN" sz="2400" dirty="0" smtClean="0"/>
              <a:t>: </a:t>
            </a:r>
            <a:r>
              <a:rPr lang="zh-CN" altLang="en-US" sz="2400" dirty="0" smtClean="0"/>
              <a:t>给定中子数和质子数的原子核</a:t>
            </a:r>
            <a:endParaRPr lang="en-US" altLang="zh-CN" sz="2400" dirty="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 smtClean="0"/>
              <a:t>元素</a:t>
            </a:r>
            <a:r>
              <a:rPr lang="en-US" altLang="zh-CN" sz="2400" dirty="0" smtClean="0"/>
              <a:t>: </a:t>
            </a:r>
            <a:r>
              <a:rPr lang="zh-CN" altLang="en-US" sz="2400" dirty="0" smtClean="0"/>
              <a:t>给定质子数的原子核</a:t>
            </a:r>
            <a:endParaRPr lang="en-US" altLang="zh-CN" sz="2400" dirty="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 smtClean="0"/>
              <a:t>同位素</a:t>
            </a:r>
            <a:r>
              <a:rPr lang="en-US" altLang="zh-CN" sz="2400" dirty="0" smtClean="0"/>
              <a:t>: </a:t>
            </a:r>
            <a:r>
              <a:rPr lang="zh-CN" altLang="en-US" sz="2400" dirty="0" smtClean="0"/>
              <a:t>相同质子数但不同中子数的原子核</a:t>
            </a:r>
            <a:endParaRPr lang="en-US" altLang="zh-CN" sz="2400" dirty="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rgbClr val="FF0000"/>
                </a:solidFill>
              </a:rPr>
              <a:t>重离子</a:t>
            </a:r>
            <a:r>
              <a:rPr lang="zh-CN" altLang="en-US" sz="2400" dirty="0" smtClean="0"/>
              <a:t>：质量数大于</a:t>
            </a:r>
            <a:r>
              <a:rPr lang="en-US" altLang="zh-CN" sz="2400" dirty="0" smtClean="0"/>
              <a:t>4</a:t>
            </a:r>
            <a:r>
              <a:rPr lang="zh-CN" altLang="en-US" sz="2400" dirty="0" smtClean="0"/>
              <a:t>的离子，亦即比</a:t>
            </a:r>
            <a:r>
              <a:rPr lang="el-GR" altLang="zh-CN" sz="2400" dirty="0" smtClean="0">
                <a:latin typeface="宋体" pitchFamily="2" charset="-122"/>
              </a:rPr>
              <a:t>α</a:t>
            </a:r>
            <a:r>
              <a:rPr lang="zh-CN" altLang="en-US" sz="2400" dirty="0" smtClean="0">
                <a:latin typeface="宋体" pitchFamily="2" charset="-122"/>
              </a:rPr>
              <a:t>粒子</a:t>
            </a:r>
            <a:r>
              <a:rPr lang="en-US" altLang="zh-CN" sz="2400" dirty="0" smtClean="0">
                <a:latin typeface="宋体" pitchFamily="2" charset="-122"/>
              </a:rPr>
              <a:t>(</a:t>
            </a:r>
            <a:r>
              <a:rPr lang="en-US" altLang="zh-CN" sz="2400" baseline="30000" dirty="0" smtClean="0">
                <a:latin typeface="宋体" pitchFamily="2" charset="-122"/>
              </a:rPr>
              <a:t>4</a:t>
            </a:r>
            <a:r>
              <a:rPr lang="en-US" altLang="zh-CN" sz="2400" dirty="0" smtClean="0">
                <a:latin typeface="宋体" pitchFamily="2" charset="-122"/>
              </a:rPr>
              <a:t>He)</a:t>
            </a:r>
            <a:r>
              <a:rPr lang="zh-CN" altLang="en-US" sz="2400" dirty="0" smtClean="0">
                <a:latin typeface="宋体" pitchFamily="2" charset="-122"/>
              </a:rPr>
              <a:t>重的离子</a:t>
            </a:r>
          </a:p>
          <a:p>
            <a:pPr>
              <a:lnSpc>
                <a:spcPct val="90000"/>
              </a:lnSpc>
            </a:pPr>
            <a:endParaRPr lang="zh-CN" altLang="en-US" sz="2400" dirty="0" smtClean="0">
              <a:latin typeface="宋体" pitchFamily="2" charset="-122"/>
            </a:endParaRPr>
          </a:p>
          <a:p>
            <a:pPr>
              <a:lnSpc>
                <a:spcPct val="90000"/>
              </a:lnSpc>
            </a:pPr>
            <a:endParaRPr lang="zh-CN" altLang="en-US" sz="2400" dirty="0" smtClean="0">
              <a:latin typeface="宋体" pitchFamily="2" charset="-122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rgbClr val="FF0066"/>
                </a:solidFill>
                <a:latin typeface="宋体" pitchFamily="2" charset="-122"/>
              </a:rPr>
              <a:t>同位旋</a:t>
            </a:r>
            <a:r>
              <a:rPr lang="zh-CN" altLang="en-US" sz="2400" dirty="0" smtClean="0">
                <a:latin typeface="宋体" pitchFamily="2" charset="-122"/>
              </a:rPr>
              <a:t>：</a:t>
            </a:r>
            <a:r>
              <a:rPr kumimoji="1" lang="zh-CN" altLang="en-US" sz="2400" b="1" dirty="0" smtClean="0">
                <a:solidFill>
                  <a:srgbClr val="12357C"/>
                </a:solidFill>
              </a:rPr>
              <a:t>就核力的性质而言，质子与中子之间没有明显区别，因此把质子和中子看成同一种粒子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(</a:t>
            </a:r>
            <a:r>
              <a:rPr kumimoji="1" lang="zh-CN" altLang="en-US" sz="2400" b="1" dirty="0" smtClean="0">
                <a:solidFill>
                  <a:srgbClr val="12357C"/>
                </a:solidFill>
              </a:rPr>
              <a:t>统称为核子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)</a:t>
            </a:r>
            <a:r>
              <a:rPr kumimoji="1" lang="zh-CN" altLang="en-US" sz="2400" b="1" dirty="0" smtClean="0">
                <a:solidFill>
                  <a:srgbClr val="12357C"/>
                </a:solidFill>
              </a:rPr>
              <a:t>的两种不同状态，类比自旋的概念引入抽象的同位旋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(</a:t>
            </a:r>
            <a:r>
              <a:rPr kumimoji="1" lang="en-US" altLang="zh-CN" sz="2400" b="1" dirty="0" err="1" smtClean="0">
                <a:solidFill>
                  <a:srgbClr val="FF0066"/>
                </a:solidFill>
              </a:rPr>
              <a:t>isospin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)</a:t>
            </a:r>
            <a:r>
              <a:rPr kumimoji="1" lang="zh-CN" altLang="en-US" sz="2400" b="1" dirty="0" smtClean="0">
                <a:solidFill>
                  <a:srgbClr val="12357C"/>
                </a:solidFill>
              </a:rPr>
              <a:t>空间，质子和中子是同位旋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I</a:t>
            </a:r>
            <a:r>
              <a:rPr kumimoji="1" lang="zh-CN" altLang="en-US" sz="2400" b="1" dirty="0" smtClean="0">
                <a:solidFill>
                  <a:srgbClr val="12357C"/>
                </a:solidFill>
              </a:rPr>
              <a:t>相同，同位旋第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3</a:t>
            </a:r>
            <a:r>
              <a:rPr kumimoji="1" lang="zh-CN" altLang="en-US" sz="2400" b="1" dirty="0" smtClean="0">
                <a:solidFill>
                  <a:srgbClr val="12357C"/>
                </a:solidFill>
              </a:rPr>
              <a:t>分量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I</a:t>
            </a:r>
            <a:r>
              <a:rPr kumimoji="1" lang="en-US" altLang="zh-CN" sz="2400" b="1" baseline="-25000" dirty="0" smtClean="0">
                <a:solidFill>
                  <a:srgbClr val="12357C"/>
                </a:solidFill>
              </a:rPr>
              <a:t>3</a:t>
            </a:r>
            <a:r>
              <a:rPr kumimoji="1" lang="zh-CN" altLang="en-US" sz="2400" b="1" dirty="0" smtClean="0">
                <a:solidFill>
                  <a:srgbClr val="12357C"/>
                </a:solidFill>
              </a:rPr>
              <a:t>不同的两种状态 ，由此可确定它们的同位旋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I </a:t>
            </a:r>
            <a:r>
              <a:rPr kumimoji="1" lang="zh-CN" altLang="en-US" sz="2400" b="1" dirty="0" smtClean="0">
                <a:solidFill>
                  <a:srgbClr val="12357C"/>
                </a:solidFill>
              </a:rPr>
              <a:t>＝ 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1</a:t>
            </a:r>
            <a:r>
              <a:rPr kumimoji="1" lang="zh-CN" altLang="en-US" sz="2400" b="1" dirty="0" smtClean="0">
                <a:solidFill>
                  <a:srgbClr val="12357C"/>
                </a:solidFill>
              </a:rPr>
              <a:t>／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2</a:t>
            </a:r>
            <a:r>
              <a:rPr kumimoji="1" lang="zh-CN" altLang="en-US" sz="2400" b="1" dirty="0" smtClean="0">
                <a:solidFill>
                  <a:srgbClr val="12357C"/>
                </a:solidFill>
              </a:rPr>
              <a:t>，质子的 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I</a:t>
            </a:r>
            <a:r>
              <a:rPr kumimoji="1" lang="en-US" altLang="zh-CN" sz="2400" b="1" baseline="-25000" dirty="0" smtClean="0">
                <a:solidFill>
                  <a:srgbClr val="12357C"/>
                </a:solidFill>
              </a:rPr>
              <a:t>3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 </a:t>
            </a:r>
            <a:r>
              <a:rPr kumimoji="1" lang="zh-CN" altLang="en-US" sz="2400" b="1" dirty="0" smtClean="0">
                <a:solidFill>
                  <a:srgbClr val="12357C"/>
                </a:solidFill>
              </a:rPr>
              <a:t>＝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1</a:t>
            </a:r>
            <a:r>
              <a:rPr kumimoji="1" lang="zh-CN" altLang="en-US" sz="2400" b="1" dirty="0" smtClean="0">
                <a:solidFill>
                  <a:srgbClr val="12357C"/>
                </a:solidFill>
              </a:rPr>
              <a:t>／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2 </a:t>
            </a:r>
            <a:r>
              <a:rPr kumimoji="1" lang="zh-CN" altLang="en-US" sz="2400" b="1" dirty="0" smtClean="0">
                <a:solidFill>
                  <a:srgbClr val="12357C"/>
                </a:solidFill>
              </a:rPr>
              <a:t>，中子的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I</a:t>
            </a:r>
            <a:r>
              <a:rPr kumimoji="1" lang="en-US" altLang="zh-CN" sz="2400" b="1" baseline="-25000" dirty="0" smtClean="0">
                <a:solidFill>
                  <a:srgbClr val="12357C"/>
                </a:solidFill>
              </a:rPr>
              <a:t>3</a:t>
            </a:r>
            <a:r>
              <a:rPr kumimoji="1" lang="zh-CN" altLang="en-US" sz="2400" b="1" dirty="0" smtClean="0">
                <a:solidFill>
                  <a:srgbClr val="12357C"/>
                </a:solidFill>
              </a:rPr>
              <a:t>＝－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1</a:t>
            </a:r>
            <a:r>
              <a:rPr kumimoji="1" lang="zh-CN" altLang="en-US" sz="2400" b="1" dirty="0" smtClean="0">
                <a:solidFill>
                  <a:srgbClr val="12357C"/>
                </a:solidFill>
              </a:rPr>
              <a:t>／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2</a:t>
            </a:r>
            <a:r>
              <a:rPr kumimoji="1" lang="zh-CN" altLang="en-US" sz="2400" b="1" dirty="0" smtClean="0">
                <a:solidFill>
                  <a:srgbClr val="12357C"/>
                </a:solidFill>
              </a:rPr>
              <a:t>，它们组成同位旋二重态 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… (</a:t>
            </a:r>
            <a:r>
              <a:rPr kumimoji="1" lang="zh-CN" altLang="en-US" sz="2400" b="1" dirty="0" smtClean="0">
                <a:solidFill>
                  <a:srgbClr val="C00000"/>
                </a:solidFill>
              </a:rPr>
              <a:t>海森堡，</a:t>
            </a:r>
            <a:r>
              <a:rPr kumimoji="1" lang="en-US" altLang="zh-CN" sz="2400" b="1" dirty="0" smtClean="0">
                <a:solidFill>
                  <a:srgbClr val="C00000"/>
                </a:solidFill>
              </a:rPr>
              <a:t>1932</a:t>
            </a:r>
            <a:r>
              <a:rPr kumimoji="1" lang="zh-CN" altLang="en-US" sz="2400" b="1" dirty="0" smtClean="0">
                <a:solidFill>
                  <a:srgbClr val="C00000"/>
                </a:solidFill>
              </a:rPr>
              <a:t>年</a:t>
            </a:r>
            <a:r>
              <a:rPr kumimoji="1" lang="en-US" altLang="zh-CN" sz="2400" b="1" dirty="0" smtClean="0">
                <a:solidFill>
                  <a:srgbClr val="12357C"/>
                </a:solidFill>
              </a:rPr>
              <a:t>)</a:t>
            </a:r>
            <a:r>
              <a:rPr kumimoji="1" lang="zh-CN" altLang="en-US" sz="2400" b="1" dirty="0" smtClean="0">
                <a:solidFill>
                  <a:srgbClr val="12357C"/>
                </a:solidFill>
              </a:rPr>
              <a:t>。在强相互作用，同位旋是一个好量子数。</a:t>
            </a:r>
            <a:endParaRPr lang="zh-CN" altLang="en-US" sz="2400" b="1" dirty="0" smtClean="0">
              <a:solidFill>
                <a:srgbClr val="12357C"/>
              </a:solidFill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124200" y="914400"/>
          <a:ext cx="4586288" cy="267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839" name="Flash Movie" r:id="rId3" imgW="5850360" imgH="3413160" progId="">
                  <p:embed/>
                </p:oleObj>
              </mc:Choice>
              <mc:Fallback>
                <p:oleObj name="Flash Movie" r:id="rId3" imgW="5850360" imgH="34131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914400"/>
                        <a:ext cx="4586288" cy="2676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47625"/>
            <a:ext cx="9144000" cy="688975"/>
          </a:xfrm>
        </p:spPr>
        <p:txBody>
          <a:bodyPr/>
          <a:lstStyle/>
          <a:p>
            <a:r>
              <a:rPr lang="zh-CN" altLang="en-US" sz="3600" dirty="0" smtClean="0">
                <a:ea typeface="黑体" pitchFamily="49" charset="-122"/>
              </a:rPr>
              <a:t>原子核的组成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8451193" y="6400800"/>
            <a:ext cx="65595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1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119428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850900"/>
            <a:ext cx="6553200" cy="5458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6319838" y="2895600"/>
            <a:ext cx="2408237" cy="2005013"/>
          </a:xfrm>
          <a:prstGeom prst="irregularSeal1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000" b="1" u="none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Atomic Bomb</a:t>
            </a:r>
            <a:endParaRPr lang="zh-CN" altLang="en-US" sz="2000" b="1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</p:txBody>
      </p:sp>
      <p:sp>
        <p:nvSpPr>
          <p:cNvPr id="75783" name="AutoShape 7"/>
          <p:cNvSpPr>
            <a:spLocks noChangeArrowheads="1"/>
          </p:cNvSpPr>
          <p:nvPr/>
        </p:nvSpPr>
        <p:spPr bwMode="auto">
          <a:xfrm>
            <a:off x="1450975" y="3048000"/>
            <a:ext cx="2179638" cy="1601787"/>
          </a:xfrm>
          <a:prstGeom prst="irregularSeal1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000" b="1" u="none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H-Bomb</a:t>
            </a:r>
          </a:p>
          <a:p>
            <a:pPr algn="ctr"/>
            <a:r>
              <a:rPr lang="en-US" altLang="zh-CN" sz="2000" b="1" u="none" dirty="0">
                <a:solidFill>
                  <a:srgbClr val="FF0000"/>
                </a:solidFill>
                <a:latin typeface="Comic Sans MS" pitchFamily="66" charset="0"/>
                <a:ea typeface="宋体" pitchFamily="2" charset="-122"/>
              </a:rPr>
              <a:t>Power of Sun</a:t>
            </a:r>
            <a:endParaRPr lang="en-US" altLang="zh-CN" sz="2000" b="1" dirty="0">
              <a:solidFill>
                <a:srgbClr val="FF0000"/>
              </a:solidFill>
              <a:latin typeface="Comic Sans MS" pitchFamily="66" charset="0"/>
              <a:ea typeface="宋体" pitchFamily="2" charset="-122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 b="74909"/>
          <a:stretch>
            <a:fillRect/>
          </a:stretch>
        </p:blipFill>
        <p:spPr bwMode="auto">
          <a:xfrm>
            <a:off x="2133601" y="6251943"/>
            <a:ext cx="5105399" cy="5298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sp>
        <p:nvSpPr>
          <p:cNvPr id="10" name="TextBox 23"/>
          <p:cNvSpPr txBox="1"/>
          <p:nvPr/>
        </p:nvSpPr>
        <p:spPr>
          <a:xfrm>
            <a:off x="8451193" y="6400800"/>
            <a:ext cx="65595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2</a:t>
            </a:r>
            <a:endParaRPr lang="zh-CN" altLang="en-US" sz="2200" dirty="0"/>
          </a:p>
        </p:txBody>
      </p:sp>
      <p:grpSp>
        <p:nvGrpSpPr>
          <p:cNvPr id="3" name="组合 2"/>
          <p:cNvGrpSpPr/>
          <p:nvPr/>
        </p:nvGrpSpPr>
        <p:grpSpPr>
          <a:xfrm>
            <a:off x="1228725" y="904875"/>
            <a:ext cx="7077075" cy="2066925"/>
            <a:chOff x="1228725" y="904875"/>
            <a:chExt cx="7077075" cy="2066925"/>
          </a:xfrm>
        </p:grpSpPr>
        <p:pic>
          <p:nvPicPr>
            <p:cNvPr id="75785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28725" y="904875"/>
              <a:ext cx="7077075" cy="2066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矩形 1"/>
            <p:cNvSpPr/>
            <p:nvPr/>
          </p:nvSpPr>
          <p:spPr>
            <a:xfrm>
              <a:off x="5608771" y="2494651"/>
              <a:ext cx="203773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200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1945.8.6(</a:t>
              </a:r>
              <a:r>
                <a:rPr lang="zh-CN" altLang="en-US" sz="2200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广岛</a:t>
              </a:r>
              <a:r>
                <a:rPr lang="en-US" altLang="zh-CN" sz="2200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)</a:t>
              </a:r>
              <a:endParaRPr lang="zh-CN" altLang="en-US" sz="2200" dirty="0">
                <a:solidFill>
                  <a:srgbClr val="FF0000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985496" y="2514600"/>
              <a:ext cx="203773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200" dirty="0" smtClean="0">
                  <a:solidFill>
                    <a:srgbClr val="FFFF00"/>
                  </a:solidFill>
                  <a:latin typeface="arial" panose="020B0604020202020204" pitchFamily="34" charset="0"/>
                </a:rPr>
                <a:t>1945.8.9(</a:t>
              </a:r>
              <a:r>
                <a:rPr lang="zh-CN" altLang="en-US" sz="2200" dirty="0" smtClean="0">
                  <a:solidFill>
                    <a:srgbClr val="FFFF00"/>
                  </a:solidFill>
                  <a:latin typeface="arial" panose="020B0604020202020204" pitchFamily="34" charset="0"/>
                </a:rPr>
                <a:t>长崎</a:t>
              </a:r>
              <a:r>
                <a:rPr lang="en-US" altLang="zh-CN" sz="2200" dirty="0" smtClean="0">
                  <a:solidFill>
                    <a:srgbClr val="FFFF00"/>
                  </a:solidFill>
                  <a:latin typeface="arial" panose="020B0604020202020204" pitchFamily="34" charset="0"/>
                </a:rPr>
                <a:t>)</a:t>
              </a:r>
              <a:endParaRPr lang="zh-CN" altLang="en-US" sz="2200" dirty="0">
                <a:solidFill>
                  <a:srgbClr val="FFFF00"/>
                </a:solidFill>
              </a:endParaRPr>
            </a:p>
          </p:txBody>
        </p:sp>
      </p:grp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0" y="73025"/>
            <a:ext cx="9144000" cy="68897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zh-CN" altLang="en-US" sz="3600" b="1" kern="0" dirty="0" smtClean="0">
                <a:solidFill>
                  <a:srgbClr val="133984"/>
                </a:solidFill>
                <a:latin typeface="+mj-lt"/>
                <a:ea typeface="黑体" pitchFamily="49" charset="-122"/>
                <a:cs typeface="+mj-cs"/>
              </a:rPr>
              <a:t>   原子核的质量和结合能</a:t>
            </a:r>
            <a:endParaRPr lang="zh-CN" altLang="en-US" sz="3600" b="1" kern="0" dirty="0">
              <a:solidFill>
                <a:srgbClr val="133984"/>
              </a:solidFill>
              <a:latin typeface="+mj-lt"/>
              <a:ea typeface="黑体" pitchFamily="49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6628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2" grpId="0" animBg="1"/>
      <p:bldP spid="7578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894657"/>
            <a:ext cx="6567488" cy="1772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" y="2643808"/>
            <a:ext cx="4679950" cy="386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73025"/>
            <a:ext cx="9144000" cy="68897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zh-CN" altLang="en-US" sz="3600" b="1" kern="0" dirty="0" smtClean="0">
                <a:solidFill>
                  <a:srgbClr val="133984"/>
                </a:solidFill>
                <a:latin typeface="+mj-lt"/>
                <a:ea typeface="黑体" pitchFamily="49" charset="-122"/>
                <a:cs typeface="+mj-cs"/>
              </a:rPr>
              <a:t>重核的裂变</a:t>
            </a:r>
            <a:endParaRPr lang="zh-CN" altLang="en-US" sz="3600" b="1" kern="0" dirty="0">
              <a:solidFill>
                <a:srgbClr val="133984"/>
              </a:solidFill>
              <a:latin typeface="+mj-lt"/>
              <a:ea typeface="黑体" pitchFamily="49" charset="-122"/>
              <a:cs typeface="+mj-cs"/>
            </a:endParaRPr>
          </a:p>
        </p:txBody>
      </p:sp>
      <p:pic>
        <p:nvPicPr>
          <p:cNvPr id="7577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3775" y="2534478"/>
            <a:ext cx="4264025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23"/>
          <p:cNvSpPr txBox="1"/>
          <p:nvPr/>
        </p:nvSpPr>
        <p:spPr>
          <a:xfrm>
            <a:off x="8451193" y="6400800"/>
            <a:ext cx="65595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3</a:t>
            </a:r>
            <a:endParaRPr lang="zh-CN" altLang="en-US" sz="2200" dirty="0"/>
          </a:p>
        </p:txBody>
      </p:sp>
      <p:sp>
        <p:nvSpPr>
          <p:cNvPr id="2" name="矩形 1"/>
          <p:cNvSpPr/>
          <p:nvPr/>
        </p:nvSpPr>
        <p:spPr bwMode="auto">
          <a:xfrm>
            <a:off x="6420678" y="2819400"/>
            <a:ext cx="990600" cy="2286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黑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605972" y="1146602"/>
            <a:ext cx="152477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800" dirty="0" smtClean="0">
                <a:solidFill>
                  <a:srgbClr val="C00000"/>
                </a:solidFill>
                <a:latin typeface="arial" panose="020B0604020202020204" pitchFamily="34" charset="0"/>
              </a:rPr>
              <a:t>中国：</a:t>
            </a:r>
            <a:endParaRPr lang="en-US" altLang="zh-CN" sz="1800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l"/>
            <a:r>
              <a:rPr lang="en-US" altLang="zh-CN" sz="1800" dirty="0" smtClean="0">
                <a:solidFill>
                  <a:srgbClr val="C00000"/>
                </a:solidFill>
                <a:latin typeface="arial" panose="020B0604020202020204" pitchFamily="34" charset="0"/>
              </a:rPr>
              <a:t>2016</a:t>
            </a:r>
            <a:r>
              <a:rPr lang="zh-CN" altLang="en-US" sz="1800" dirty="0" smtClean="0">
                <a:solidFill>
                  <a:srgbClr val="C00000"/>
                </a:solidFill>
                <a:latin typeface="arial" panose="020B0604020202020204" pitchFamily="34" charset="0"/>
              </a:rPr>
              <a:t>：</a:t>
            </a:r>
            <a:r>
              <a:rPr lang="en-US" altLang="zh-CN" sz="1800" dirty="0" smtClean="0">
                <a:solidFill>
                  <a:srgbClr val="C00000"/>
                </a:solidFill>
                <a:latin typeface="arial" panose="020B0604020202020204" pitchFamily="34" charset="0"/>
              </a:rPr>
              <a:t>~2%</a:t>
            </a:r>
          </a:p>
          <a:p>
            <a:pPr algn="l"/>
            <a:r>
              <a:rPr lang="en-US" altLang="zh-CN" sz="1800" dirty="0" smtClean="0">
                <a:solidFill>
                  <a:srgbClr val="C00000"/>
                </a:solidFill>
                <a:latin typeface="arial" panose="020B0604020202020204" pitchFamily="34" charset="0"/>
              </a:rPr>
              <a:t>2020</a:t>
            </a:r>
            <a:r>
              <a:rPr lang="zh-CN" altLang="en-US" sz="1800" dirty="0" smtClean="0">
                <a:solidFill>
                  <a:srgbClr val="C00000"/>
                </a:solidFill>
                <a:latin typeface="arial" panose="020B0604020202020204" pitchFamily="34" charset="0"/>
              </a:rPr>
              <a:t>：</a:t>
            </a:r>
            <a:r>
              <a:rPr lang="en-US" altLang="zh-CN" sz="1800" dirty="0" smtClean="0">
                <a:solidFill>
                  <a:srgbClr val="C00000"/>
                </a:solidFill>
                <a:latin typeface="arial" panose="020B0604020202020204" pitchFamily="34" charset="0"/>
              </a:rPr>
              <a:t>~7%</a:t>
            </a:r>
          </a:p>
          <a:p>
            <a:pPr algn="l"/>
            <a:r>
              <a:rPr lang="en-US" altLang="zh-CN" sz="1800" dirty="0" smtClean="0">
                <a:solidFill>
                  <a:srgbClr val="C00000"/>
                </a:solidFill>
                <a:latin typeface="arial" panose="020B0604020202020204" pitchFamily="34" charset="0"/>
              </a:rPr>
              <a:t>2030</a:t>
            </a:r>
            <a:r>
              <a:rPr lang="zh-CN" altLang="en-US" sz="1800" dirty="0" smtClean="0">
                <a:solidFill>
                  <a:srgbClr val="C00000"/>
                </a:solidFill>
                <a:latin typeface="arial" panose="020B0604020202020204" pitchFamily="34" charset="0"/>
              </a:rPr>
              <a:t>：</a:t>
            </a:r>
            <a:r>
              <a:rPr lang="en-US" altLang="zh-CN" sz="1800" dirty="0" smtClean="0">
                <a:solidFill>
                  <a:srgbClr val="C00000"/>
                </a:solidFill>
                <a:latin typeface="arial" panose="020B0604020202020204" pitchFamily="34" charset="0"/>
              </a:rPr>
              <a:t>~15%</a:t>
            </a:r>
          </a:p>
          <a:p>
            <a:pPr algn="l"/>
            <a:r>
              <a:rPr lang="en-US" altLang="zh-CN" sz="1800" dirty="0" smtClean="0">
                <a:solidFill>
                  <a:srgbClr val="C00000"/>
                </a:solidFill>
                <a:latin typeface="arial" panose="020B0604020202020204" pitchFamily="34" charset="0"/>
              </a:rPr>
              <a:t>2050</a:t>
            </a:r>
            <a:r>
              <a:rPr lang="zh-CN" altLang="en-US" sz="1800" dirty="0" smtClean="0">
                <a:solidFill>
                  <a:srgbClr val="C00000"/>
                </a:solidFill>
                <a:latin typeface="arial" panose="020B0604020202020204" pitchFamily="34" charset="0"/>
              </a:rPr>
              <a:t>：</a:t>
            </a:r>
            <a:r>
              <a:rPr lang="en-US" altLang="zh-CN" sz="1800" dirty="0" smtClean="0">
                <a:solidFill>
                  <a:srgbClr val="C00000"/>
                </a:solidFill>
                <a:latin typeface="arial" panose="020B0604020202020204" pitchFamily="34" charset="0"/>
              </a:rPr>
              <a:t>~22%</a:t>
            </a:r>
            <a:endParaRPr lang="zh-CN" altLang="en-US" sz="1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20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2"/>
          <p:cNvSpPr txBox="1">
            <a:spLocks noChangeArrowheads="1"/>
          </p:cNvSpPr>
          <p:nvPr/>
        </p:nvSpPr>
        <p:spPr bwMode="auto">
          <a:xfrm>
            <a:off x="152400" y="898497"/>
            <a:ext cx="8839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1" lang="zh-CN" altLang="en-US" sz="2800" u="sng" dirty="0">
                <a:solidFill>
                  <a:srgbClr val="800000"/>
                </a:solidFill>
                <a:latin typeface="Times New Roman" pitchFamily="18" charset="0"/>
              </a:rPr>
              <a:t>原子核</a:t>
            </a:r>
            <a:r>
              <a:rPr kumimoji="1" lang="zh-CN" altLang="en-US" sz="2800" u="sng" dirty="0" smtClean="0">
                <a:solidFill>
                  <a:srgbClr val="800000"/>
                </a:solidFill>
                <a:latin typeface="Times New Roman" pitchFamily="18" charset="0"/>
              </a:rPr>
              <a:t>的结合能 </a:t>
            </a:r>
            <a:r>
              <a:rPr kumimoji="1" lang="en-US" altLang="zh-CN" sz="2800" u="sng" dirty="0" smtClean="0">
                <a:solidFill>
                  <a:srgbClr val="800000"/>
                </a:solidFill>
                <a:latin typeface="Times New Roman" pitchFamily="18" charset="0"/>
              </a:rPr>
              <a:t>- </a:t>
            </a:r>
            <a:r>
              <a:rPr kumimoji="1" lang="zh-CN" altLang="en-US" sz="2800" u="sng" dirty="0" smtClean="0">
                <a:solidFill>
                  <a:srgbClr val="800000"/>
                </a:solidFill>
                <a:latin typeface="Times New Roman" pitchFamily="18" charset="0"/>
              </a:rPr>
              <a:t>液滴模型</a:t>
            </a:r>
            <a:endParaRPr kumimoji="1" lang="en-US" altLang="zh-CN" sz="2800" u="sng" dirty="0" smtClean="0">
              <a:solidFill>
                <a:srgbClr val="800000"/>
              </a:solidFill>
              <a:latin typeface="Times New Roman" pitchFamily="18" charset="0"/>
            </a:endParaRPr>
          </a:p>
          <a:p>
            <a:r>
              <a:rPr kumimoji="1" lang="en-US" altLang="zh-CN" sz="2800" u="sng" dirty="0" smtClean="0">
                <a:solidFill>
                  <a:srgbClr val="800000"/>
                </a:solidFill>
                <a:latin typeface="Times New Roman" pitchFamily="18" charset="0"/>
              </a:rPr>
              <a:t>(Liquid-drop </a:t>
            </a:r>
            <a:r>
              <a:rPr kumimoji="1" lang="en-US" altLang="zh-CN" sz="2800" u="sng" dirty="0" err="1" smtClean="0">
                <a:solidFill>
                  <a:srgbClr val="800000"/>
                </a:solidFill>
                <a:latin typeface="Times New Roman" pitchFamily="18" charset="0"/>
              </a:rPr>
              <a:t>model</a:t>
            </a:r>
            <a:r>
              <a:rPr kumimoji="1" lang="en-US" altLang="zh-CN" sz="2800" b="1" u="sng" dirty="0" err="1" smtClean="0">
                <a:solidFill>
                  <a:srgbClr val="800000"/>
                </a:solidFill>
                <a:latin typeface="Times New Roman" pitchFamily="18" charset="0"/>
              </a:rPr>
              <a:t>:Bethe-Weizsäcker</a:t>
            </a:r>
            <a:r>
              <a:rPr kumimoji="1" lang="en-US" altLang="zh-CN" sz="2800" b="1" u="sng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kumimoji="1" lang="en-US" altLang="zh-CN" sz="2800" b="1" u="sng" dirty="0">
                <a:solidFill>
                  <a:srgbClr val="800000"/>
                </a:solidFill>
                <a:latin typeface="Times New Roman" pitchFamily="18" charset="0"/>
              </a:rPr>
              <a:t>mass </a:t>
            </a:r>
            <a:r>
              <a:rPr kumimoji="1" lang="en-US" altLang="zh-CN" sz="2800" b="1" u="sng" dirty="0" smtClean="0">
                <a:solidFill>
                  <a:srgbClr val="800000"/>
                </a:solidFill>
                <a:latin typeface="Times New Roman" pitchFamily="18" charset="0"/>
              </a:rPr>
              <a:t>formula-1935</a:t>
            </a:r>
            <a:r>
              <a:rPr kumimoji="1" lang="en-US" altLang="zh-CN" sz="2800" u="sng" dirty="0" smtClean="0">
                <a:solidFill>
                  <a:srgbClr val="800000"/>
                </a:solidFill>
                <a:latin typeface="Times New Roman" pitchFamily="18" charset="0"/>
              </a:rPr>
              <a:t>)</a:t>
            </a:r>
            <a:endParaRPr kumimoji="1" lang="en-US" altLang="zh-CN" sz="2800" u="sng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0" y="76200"/>
            <a:ext cx="9144000" cy="688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54000" anchorCtr="1"/>
          <a:lstStyle/>
          <a:p>
            <a:r>
              <a:rPr lang="zh-CN" altLang="en-US" sz="3600" b="1" dirty="0">
                <a:solidFill>
                  <a:srgbClr val="132584"/>
                </a:solidFill>
              </a:rPr>
              <a:t>有限</a:t>
            </a:r>
            <a:r>
              <a:rPr lang="zh-CN" altLang="en-US" sz="3600" b="1" dirty="0" smtClean="0">
                <a:solidFill>
                  <a:srgbClr val="132584"/>
                </a:solidFill>
              </a:rPr>
              <a:t>核</a:t>
            </a:r>
            <a:r>
              <a:rPr lang="zh-CN" altLang="en-US" sz="3600" b="1" dirty="0">
                <a:solidFill>
                  <a:srgbClr val="132584"/>
                </a:solidFill>
              </a:rPr>
              <a:t>的对称能</a:t>
            </a:r>
          </a:p>
        </p:txBody>
      </p:sp>
      <p:pic>
        <p:nvPicPr>
          <p:cNvPr id="107524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71550" y="1917700"/>
            <a:ext cx="7272338" cy="784225"/>
          </a:xfrm>
          <a:noFill/>
          <a:ln w="38100" cap="flat">
            <a:solidFill>
              <a:srgbClr val="00FFFF"/>
            </a:solidFill>
          </a:ln>
        </p:spPr>
      </p:pic>
      <p:pic>
        <p:nvPicPr>
          <p:cNvPr id="2267141" name="Picture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4213" y="4365625"/>
            <a:ext cx="7848600" cy="765175"/>
          </a:xfrm>
          <a:noFill/>
          <a:ln w="38100" cap="flat">
            <a:solidFill>
              <a:srgbClr val="FF0000"/>
            </a:solidFill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169988" y="2709863"/>
            <a:ext cx="3906837" cy="1584325"/>
            <a:chOff x="737" y="1888"/>
            <a:chExt cx="2461" cy="998"/>
          </a:xfrm>
        </p:grpSpPr>
        <p:pic>
          <p:nvPicPr>
            <p:cNvPr id="107536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7" y="2205"/>
              <a:ext cx="1644" cy="3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537" name="AutoShape 8"/>
            <p:cNvSpPr>
              <a:spLocks noChangeArrowheads="1"/>
            </p:cNvSpPr>
            <p:nvPr/>
          </p:nvSpPr>
          <p:spPr bwMode="auto">
            <a:xfrm>
              <a:off x="2518" y="1888"/>
              <a:ext cx="680" cy="998"/>
            </a:xfrm>
            <a:prstGeom prst="downArrow">
              <a:avLst>
                <a:gd name="adj1" fmla="val 50000"/>
                <a:gd name="adj2" fmla="val 36691"/>
              </a:avLst>
            </a:prstGeom>
            <a:solidFill>
              <a:srgbClr val="CCFFCC"/>
            </a:solidFill>
            <a:ln w="38100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059113" y="1628775"/>
            <a:ext cx="4557712" cy="2136775"/>
            <a:chOff x="1927" y="1207"/>
            <a:chExt cx="2871" cy="1346"/>
          </a:xfrm>
        </p:grpSpPr>
        <p:sp>
          <p:nvSpPr>
            <p:cNvPr id="107533" name="Oval 10"/>
            <p:cNvSpPr>
              <a:spLocks noChangeArrowheads="1"/>
            </p:cNvSpPr>
            <p:nvPr/>
          </p:nvSpPr>
          <p:spPr bwMode="auto">
            <a:xfrm>
              <a:off x="1927" y="1207"/>
              <a:ext cx="1043" cy="86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7534" name="Line 11"/>
            <p:cNvSpPr>
              <a:spLocks noChangeShapeType="1"/>
            </p:cNvSpPr>
            <p:nvPr/>
          </p:nvSpPr>
          <p:spPr bwMode="auto">
            <a:xfrm>
              <a:off x="2971" y="1661"/>
              <a:ext cx="907" cy="49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anchor="b"/>
            <a:lstStyle/>
            <a:p>
              <a:endParaRPr lang="zh-CN" altLang="en-US"/>
            </a:p>
          </p:txBody>
        </p:sp>
        <p:sp>
          <p:nvSpPr>
            <p:cNvPr id="107535" name="Text Box 12"/>
            <p:cNvSpPr txBox="1">
              <a:spLocks noChangeArrowheads="1"/>
            </p:cNvSpPr>
            <p:nvPr/>
          </p:nvSpPr>
          <p:spPr bwMode="auto">
            <a:xfrm>
              <a:off x="3047" y="2107"/>
              <a:ext cx="175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b">
              <a:spAutoFit/>
            </a:bodyPr>
            <a:lstStyle/>
            <a:p>
              <a:r>
                <a:rPr kumimoji="1" lang="en-US" altLang="zh-CN" sz="2000" b="1" dirty="0">
                  <a:solidFill>
                    <a:schemeClr val="hlink"/>
                  </a:solidFill>
                  <a:latin typeface="Arial Unicode MS" pitchFamily="34" charset="-122"/>
                  <a:ea typeface="宋体" pitchFamily="2" charset="-122"/>
                </a:rPr>
                <a:t>Symmetry energy </a:t>
              </a:r>
              <a:r>
                <a:rPr kumimoji="1" lang="en-US" altLang="zh-CN" sz="2000" b="1" dirty="0" smtClean="0">
                  <a:solidFill>
                    <a:schemeClr val="hlink"/>
                  </a:solidFill>
                  <a:latin typeface="Arial Unicode MS" pitchFamily="34" charset="-122"/>
                  <a:ea typeface="宋体" pitchFamily="2" charset="-122"/>
                </a:rPr>
                <a:t>term</a:t>
              </a:r>
            </a:p>
            <a:p>
              <a:r>
                <a:rPr kumimoji="1" lang="en-US" altLang="zh-CN" sz="2000" b="1" dirty="0" smtClean="0">
                  <a:solidFill>
                    <a:schemeClr val="hlink"/>
                  </a:solidFill>
                  <a:latin typeface="Arial Unicode MS" pitchFamily="34" charset="-122"/>
                  <a:ea typeface="宋体" pitchFamily="2" charset="-122"/>
                </a:rPr>
                <a:t>(</a:t>
              </a:r>
              <a:r>
                <a:rPr kumimoji="1" lang="zh-CN" altLang="en-US" sz="2000" b="1" dirty="0" smtClean="0">
                  <a:solidFill>
                    <a:schemeClr val="hlink"/>
                  </a:solidFill>
                  <a:latin typeface="Arial Unicode MS" pitchFamily="34" charset="-122"/>
                  <a:ea typeface="宋体" pitchFamily="2" charset="-122"/>
                </a:rPr>
                <a:t>对称能项</a:t>
              </a:r>
              <a:r>
                <a:rPr kumimoji="1" lang="en-US" altLang="zh-CN" sz="2000" b="1" dirty="0" smtClean="0">
                  <a:solidFill>
                    <a:schemeClr val="hlink"/>
                  </a:solidFill>
                  <a:latin typeface="Arial Unicode MS" pitchFamily="34" charset="-122"/>
                  <a:ea typeface="宋体" pitchFamily="2" charset="-122"/>
                </a:rPr>
                <a:t>)</a:t>
              </a:r>
              <a:endParaRPr kumimoji="1" lang="en-US" altLang="zh-CN" sz="2000" b="1" dirty="0">
                <a:solidFill>
                  <a:schemeClr val="hlink"/>
                </a:solidFill>
                <a:latin typeface="Arial Unicode MS" pitchFamily="34" charset="-122"/>
                <a:ea typeface="宋体" pitchFamily="2" charset="-122"/>
              </a:endParaRPr>
            </a:p>
          </p:txBody>
        </p:sp>
      </p:grpSp>
      <p:sp>
        <p:nvSpPr>
          <p:cNvPr id="2267149" name="Text Box 13"/>
          <p:cNvSpPr txBox="1">
            <a:spLocks noChangeArrowheads="1"/>
          </p:cNvSpPr>
          <p:nvPr/>
        </p:nvSpPr>
        <p:spPr bwMode="auto">
          <a:xfrm>
            <a:off x="196850" y="6034088"/>
            <a:ext cx="8718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1800">
                <a:solidFill>
                  <a:schemeClr val="accent2"/>
                </a:solidFill>
                <a:latin typeface="Arial Unicode MS" pitchFamily="34" charset="-122"/>
                <a:ea typeface="宋体" pitchFamily="2" charset="-122"/>
              </a:rPr>
              <a:t>W. D. Myers, W.J. Swiatecki, P. Danielewicz, </a:t>
            </a:r>
            <a:r>
              <a:rPr lang="en-US" altLang="zh-CN" sz="1800">
                <a:solidFill>
                  <a:schemeClr val="accent2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P. Van Isacker, A. E. L. Dieperink,……</a:t>
            </a: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924050" y="3933825"/>
            <a:ext cx="7173913" cy="1944688"/>
            <a:chOff x="1212" y="2659"/>
            <a:chExt cx="4519" cy="1225"/>
          </a:xfrm>
        </p:grpSpPr>
        <p:sp>
          <p:nvSpPr>
            <p:cNvPr id="107530" name="Oval 15"/>
            <p:cNvSpPr>
              <a:spLocks noChangeArrowheads="1"/>
            </p:cNvSpPr>
            <p:nvPr/>
          </p:nvSpPr>
          <p:spPr bwMode="auto">
            <a:xfrm>
              <a:off x="1610" y="2659"/>
              <a:ext cx="1724" cy="997"/>
            </a:xfrm>
            <a:prstGeom prst="ellips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7531" name="Line 16"/>
            <p:cNvSpPr>
              <a:spLocks noChangeShapeType="1"/>
            </p:cNvSpPr>
            <p:nvPr/>
          </p:nvSpPr>
          <p:spPr bwMode="auto">
            <a:xfrm>
              <a:off x="3016" y="3566"/>
              <a:ext cx="408" cy="136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 anchor="b"/>
            <a:lstStyle/>
            <a:p>
              <a:endParaRPr lang="zh-CN" altLang="en-US"/>
            </a:p>
          </p:txBody>
        </p:sp>
        <p:sp>
          <p:nvSpPr>
            <p:cNvPr id="107532" name="Text Box 17"/>
            <p:cNvSpPr txBox="1">
              <a:spLocks noChangeArrowheads="1"/>
            </p:cNvSpPr>
            <p:nvPr/>
          </p:nvSpPr>
          <p:spPr bwMode="auto">
            <a:xfrm>
              <a:off x="1212" y="3634"/>
              <a:ext cx="451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b">
              <a:spAutoFit/>
            </a:bodyPr>
            <a:lstStyle/>
            <a:p>
              <a:r>
                <a:rPr kumimoji="1" lang="en-US" altLang="zh-CN" sz="2000" b="1">
                  <a:solidFill>
                    <a:srgbClr val="FF00FF"/>
                  </a:solidFill>
                  <a:latin typeface="Arial Unicode MS" pitchFamily="34" charset="-122"/>
                  <a:ea typeface="宋体" pitchFamily="2" charset="-122"/>
                </a:rPr>
                <a:t>Symmetry energy including surface diffusion effects (y</a:t>
              </a:r>
              <a:r>
                <a:rPr kumimoji="1" lang="en-US" altLang="zh-CN" sz="2000" b="1" baseline="-25000">
                  <a:solidFill>
                    <a:srgbClr val="FF00FF"/>
                  </a:solidFill>
                  <a:latin typeface="Arial Unicode MS" pitchFamily="34" charset="-122"/>
                  <a:ea typeface="宋体" pitchFamily="2" charset="-122"/>
                </a:rPr>
                <a:t>s</a:t>
              </a:r>
              <a:r>
                <a:rPr kumimoji="1" lang="en-US" altLang="zh-CN" sz="2000" b="1">
                  <a:solidFill>
                    <a:srgbClr val="FF00FF"/>
                  </a:solidFill>
                  <a:latin typeface="Arial Unicode MS" pitchFamily="34" charset="-122"/>
                  <a:ea typeface="宋体" pitchFamily="2" charset="-122"/>
                </a:rPr>
                <a:t>=S</a:t>
              </a:r>
              <a:r>
                <a:rPr kumimoji="1" lang="en-US" altLang="zh-CN" sz="2000" b="1" baseline="-25000">
                  <a:solidFill>
                    <a:srgbClr val="FF00FF"/>
                  </a:solidFill>
                  <a:latin typeface="Arial Unicode MS" pitchFamily="34" charset="-122"/>
                  <a:ea typeface="宋体" pitchFamily="2" charset="-122"/>
                </a:rPr>
                <a:t>v</a:t>
              </a:r>
              <a:r>
                <a:rPr kumimoji="1" lang="en-US" altLang="zh-CN" sz="2000" b="1">
                  <a:solidFill>
                    <a:srgbClr val="FF00FF"/>
                  </a:solidFill>
                  <a:latin typeface="Arial Unicode MS" pitchFamily="34" charset="-122"/>
                  <a:ea typeface="宋体" pitchFamily="2" charset="-122"/>
                </a:rPr>
                <a:t>/S</a:t>
              </a:r>
              <a:r>
                <a:rPr kumimoji="1" lang="en-US" altLang="zh-CN" sz="2000" b="1" baseline="-25000">
                  <a:solidFill>
                    <a:srgbClr val="FF00FF"/>
                  </a:solidFill>
                  <a:latin typeface="Arial Unicode MS" pitchFamily="34" charset="-122"/>
                  <a:ea typeface="宋体" pitchFamily="2" charset="-122"/>
                </a:rPr>
                <a:t>s</a:t>
              </a:r>
              <a:r>
                <a:rPr kumimoji="1" lang="en-US" altLang="zh-CN" sz="2000" b="1">
                  <a:solidFill>
                    <a:srgbClr val="FF00FF"/>
                  </a:solidFill>
                  <a:latin typeface="Arial Unicode MS" pitchFamily="34" charset="-122"/>
                  <a:ea typeface="宋体" pitchFamily="2" charset="-122"/>
                </a:rPr>
                <a:t>)</a:t>
              </a:r>
              <a:endParaRPr kumimoji="1" lang="en-US" altLang="zh-CN" sz="2000" b="1" baseline="-25000">
                <a:solidFill>
                  <a:srgbClr val="FF00FF"/>
                </a:solidFill>
                <a:latin typeface="Arial Unicode MS" pitchFamily="34" charset="-122"/>
                <a:ea typeface="宋体" pitchFamily="2" charset="-122"/>
              </a:endParaRPr>
            </a:p>
          </p:txBody>
        </p:sp>
      </p:grpSp>
      <p:sp>
        <p:nvSpPr>
          <p:cNvPr id="18" name="TextBox 23"/>
          <p:cNvSpPr txBox="1"/>
          <p:nvPr/>
        </p:nvSpPr>
        <p:spPr>
          <a:xfrm>
            <a:off x="8451193" y="6400800"/>
            <a:ext cx="65595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4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148018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67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67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7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67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67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71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6"/>
          <p:cNvGraphicFramePr>
            <a:graphicFrameLocks noChangeAspect="1"/>
          </p:cNvGraphicFramePr>
          <p:nvPr>
            <p:extLst/>
          </p:nvPr>
        </p:nvGraphicFramePr>
        <p:xfrm>
          <a:off x="152400" y="946150"/>
          <a:ext cx="20066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861" name="Equation" r:id="rId3" imgW="1002960" imgH="253800" progId="Equation.DSMT4">
                  <p:embed/>
                </p:oleObj>
              </mc:Choice>
              <mc:Fallback>
                <p:oleObj name="Equation" r:id="rId3" imgW="100296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946150"/>
                        <a:ext cx="20066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76200"/>
            <a:ext cx="9144000" cy="688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54000" anchorCtr="1"/>
          <a:lstStyle/>
          <a:p>
            <a:r>
              <a:rPr lang="zh-CN" altLang="en-US" sz="3600" b="1" dirty="0" smtClean="0">
                <a:solidFill>
                  <a:srgbClr val="132584"/>
                </a:solidFill>
              </a:rPr>
              <a:t>有限核</a:t>
            </a:r>
            <a:r>
              <a:rPr lang="zh-CN" altLang="en-US" sz="3600" b="1" dirty="0">
                <a:solidFill>
                  <a:srgbClr val="132584"/>
                </a:solidFill>
              </a:rPr>
              <a:t>的对称能</a:t>
            </a:r>
          </a:p>
        </p:txBody>
      </p:sp>
      <p:sp>
        <p:nvSpPr>
          <p:cNvPr id="10" name="TextBox 23"/>
          <p:cNvSpPr txBox="1"/>
          <p:nvPr/>
        </p:nvSpPr>
        <p:spPr>
          <a:xfrm>
            <a:off x="8451193" y="6400800"/>
            <a:ext cx="65595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5</a:t>
            </a:r>
            <a:endParaRPr lang="zh-CN" altLang="en-US" sz="2200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5087" y="1476157"/>
            <a:ext cx="3643313" cy="1952843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946008" y="990600"/>
            <a:ext cx="5693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 smtClean="0">
                <a:solidFill>
                  <a:srgbClr val="0000CC"/>
                </a:solidFill>
              </a:rPr>
              <a:t>质子</a:t>
            </a:r>
            <a:endParaRPr lang="zh-CN" altLang="en-US" sz="1500" dirty="0">
              <a:solidFill>
                <a:srgbClr val="0000CC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76175" y="1001069"/>
            <a:ext cx="5693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solidFill>
                  <a:srgbClr val="FF00FF"/>
                </a:solidFill>
              </a:rPr>
              <a:t>中</a:t>
            </a:r>
            <a:r>
              <a:rPr lang="zh-CN" altLang="en-US" sz="1500" dirty="0" smtClean="0">
                <a:solidFill>
                  <a:srgbClr val="FF00FF"/>
                </a:solidFill>
              </a:rPr>
              <a:t>子</a:t>
            </a:r>
            <a:endParaRPr lang="zh-CN" altLang="en-US" sz="1500" dirty="0">
              <a:solidFill>
                <a:srgbClr val="FF00FF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7784" y="1057673"/>
            <a:ext cx="191513" cy="22932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5123" y="1034465"/>
            <a:ext cx="136677" cy="2864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229227" y="1335156"/>
            <a:ext cx="46647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baseline="30000" dirty="0" smtClean="0"/>
              <a:t>16</a:t>
            </a:r>
            <a:r>
              <a:rPr lang="en-US" altLang="zh-CN" dirty="0" smtClean="0"/>
              <a:t>O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5457825" y="1335278"/>
            <a:ext cx="4504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baseline="30000" dirty="0" smtClean="0"/>
              <a:t>16</a:t>
            </a:r>
            <a:r>
              <a:rPr lang="en-US" altLang="zh-CN" dirty="0" smtClean="0"/>
              <a:t>N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19270" y="210019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泡利不相容原理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74720" y="3657600"/>
            <a:ext cx="9069280" cy="2768275"/>
            <a:chOff x="74720" y="3657600"/>
            <a:chExt cx="9069280" cy="2768275"/>
          </a:xfrm>
        </p:grpSpPr>
        <p:grpSp>
          <p:nvGrpSpPr>
            <p:cNvPr id="18" name="Group 14"/>
            <p:cNvGrpSpPr>
              <a:grpSpLocks noChangeAspect="1"/>
            </p:cNvGrpSpPr>
            <p:nvPr/>
          </p:nvGrpSpPr>
          <p:grpSpPr bwMode="auto">
            <a:xfrm>
              <a:off x="2743200" y="3657600"/>
              <a:ext cx="3733800" cy="2768275"/>
              <a:chOff x="620" y="117"/>
              <a:chExt cx="4540" cy="3366"/>
            </a:xfrm>
          </p:grpSpPr>
          <p:pic>
            <p:nvPicPr>
              <p:cNvPr id="19" name="Picture 4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" y="117"/>
                <a:ext cx="4540" cy="3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Line 9"/>
              <p:cNvSpPr>
                <a:spLocks noChangeShapeType="1"/>
              </p:cNvSpPr>
              <p:nvPr/>
            </p:nvSpPr>
            <p:spPr bwMode="auto">
              <a:xfrm flipV="1">
                <a:off x="645" y="474"/>
                <a:ext cx="2576" cy="295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" name="Group 13"/>
            <p:cNvGrpSpPr>
              <a:grpSpLocks/>
            </p:cNvGrpSpPr>
            <p:nvPr/>
          </p:nvGrpSpPr>
          <p:grpSpPr bwMode="auto">
            <a:xfrm>
              <a:off x="5129212" y="4724400"/>
              <a:ext cx="2703022" cy="1233488"/>
              <a:chOff x="3414" y="1440"/>
              <a:chExt cx="1425" cy="777"/>
            </a:xfrm>
          </p:grpSpPr>
          <p:sp>
            <p:nvSpPr>
              <p:cNvPr id="22" name="Line 10"/>
              <p:cNvSpPr>
                <a:spLocks noChangeShapeType="1"/>
              </p:cNvSpPr>
              <p:nvPr/>
            </p:nvSpPr>
            <p:spPr bwMode="auto">
              <a:xfrm flipH="1" flipV="1">
                <a:off x="3414" y="1440"/>
                <a:ext cx="855" cy="618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" name="Text Box 11"/>
              <p:cNvSpPr txBox="1">
                <a:spLocks noChangeArrowheads="1"/>
              </p:cNvSpPr>
              <p:nvPr/>
            </p:nvSpPr>
            <p:spPr bwMode="auto">
              <a:xfrm>
                <a:off x="4263" y="1929"/>
                <a:ext cx="57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 u="none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N &gt; Z</a:t>
                </a:r>
              </a:p>
            </p:txBody>
          </p:sp>
        </p:grpSp>
        <p:sp>
          <p:nvSpPr>
            <p:cNvPr id="25" name="Line 10"/>
            <p:cNvSpPr>
              <a:spLocks noChangeShapeType="1"/>
            </p:cNvSpPr>
            <p:nvPr/>
          </p:nvSpPr>
          <p:spPr bwMode="auto">
            <a:xfrm flipV="1">
              <a:off x="1981199" y="5333999"/>
              <a:ext cx="1683027" cy="623888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 flipH="1">
              <a:off x="1088465" y="5741676"/>
              <a:ext cx="914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u="none" dirty="0">
                  <a:solidFill>
                    <a:srgbClr val="FF0000"/>
                  </a:solidFill>
                  <a:ea typeface="宋体" panose="02010600030101010101" pitchFamily="2" charset="-122"/>
                </a:rPr>
                <a:t>N </a:t>
              </a:r>
              <a:r>
                <a:rPr lang="en-US" altLang="zh-CN" sz="2400" u="none" dirty="0" smtClean="0">
                  <a:solidFill>
                    <a:srgbClr val="FF0000"/>
                  </a:solidFill>
                  <a:ea typeface="宋体" panose="02010600030101010101" pitchFamily="2" charset="-122"/>
                </a:rPr>
                <a:t>= </a:t>
              </a:r>
              <a:r>
                <a:rPr lang="en-US" altLang="zh-CN" sz="2400" u="none" dirty="0">
                  <a:solidFill>
                    <a:srgbClr val="FF0000"/>
                  </a:solidFill>
                  <a:ea typeface="宋体" panose="02010600030101010101" pitchFamily="2" charset="-122"/>
                </a:rPr>
                <a:t>Z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4720" y="3657600"/>
              <a:ext cx="2646878" cy="1200329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0000"/>
                  </a:solidFill>
                </a:rPr>
                <a:t>对称</a:t>
              </a:r>
              <a:r>
                <a:rPr lang="zh-CN" altLang="en-US" dirty="0" smtClean="0">
                  <a:solidFill>
                    <a:srgbClr val="FF0000"/>
                  </a:solidFill>
                </a:rPr>
                <a:t>能</a:t>
              </a:r>
              <a:r>
                <a:rPr lang="zh-CN" altLang="en-US" dirty="0" smtClean="0"/>
                <a:t>：</a:t>
              </a:r>
              <a:endParaRPr lang="en-US" altLang="zh-CN" dirty="0" smtClean="0"/>
            </a:p>
            <a:p>
              <a:r>
                <a:rPr lang="zh-CN" altLang="en-US" dirty="0" smtClean="0"/>
                <a:t>使中子数和质子数</a:t>
              </a:r>
              <a:endParaRPr lang="en-US" altLang="zh-CN" dirty="0" smtClean="0"/>
            </a:p>
            <a:p>
              <a:r>
                <a:rPr lang="zh-CN" altLang="en-US" dirty="0" smtClean="0"/>
                <a:t>趋于</a:t>
              </a:r>
              <a:r>
                <a:rPr lang="zh-CN" altLang="en-US" dirty="0" smtClean="0">
                  <a:solidFill>
                    <a:srgbClr val="FF0000"/>
                  </a:solidFill>
                </a:rPr>
                <a:t>对称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497122" y="3676471"/>
              <a:ext cx="2646878" cy="1200329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0000"/>
                  </a:solidFill>
                </a:rPr>
                <a:t>库仑</a:t>
              </a:r>
              <a:r>
                <a:rPr lang="zh-CN" altLang="en-US" dirty="0" smtClean="0">
                  <a:solidFill>
                    <a:srgbClr val="FF0000"/>
                  </a:solidFill>
                </a:rPr>
                <a:t>能</a:t>
              </a:r>
              <a:r>
                <a:rPr lang="zh-CN" altLang="en-US" dirty="0" smtClean="0"/>
                <a:t>：</a:t>
              </a:r>
              <a:endParaRPr lang="en-US" altLang="zh-CN" dirty="0" smtClean="0"/>
            </a:p>
            <a:p>
              <a:r>
                <a:rPr lang="zh-CN" altLang="en-US" dirty="0" smtClean="0"/>
                <a:t>使中子数和质子数</a:t>
              </a:r>
              <a:endParaRPr lang="en-US" altLang="zh-CN" dirty="0" smtClean="0"/>
            </a:p>
            <a:p>
              <a:r>
                <a:rPr lang="zh-CN" altLang="en-US" dirty="0" smtClean="0"/>
                <a:t>偏离</a:t>
              </a:r>
              <a:r>
                <a:rPr lang="zh-CN" altLang="en-US" dirty="0" smtClean="0">
                  <a:solidFill>
                    <a:srgbClr val="FF0000"/>
                  </a:solidFill>
                </a:rPr>
                <a:t>对称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614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52400" y="914400"/>
            <a:ext cx="8991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zh-CN" altLang="en-US" sz="2000" dirty="0">
                <a:solidFill>
                  <a:srgbClr val="FF0000"/>
                </a:solidFill>
                <a:ea typeface="宋体" pitchFamily="2" charset="-122"/>
              </a:rPr>
              <a:t>状态方程</a:t>
            </a:r>
            <a:r>
              <a:rPr lang="en-US" altLang="zh-CN" sz="2000" dirty="0" smtClean="0">
                <a:solidFill>
                  <a:srgbClr val="FF0000"/>
                </a:solidFill>
                <a:ea typeface="宋体" pitchFamily="2" charset="-122"/>
              </a:rPr>
              <a:t>(EOS-Equation </a:t>
            </a:r>
            <a:r>
              <a:rPr lang="en-US" altLang="zh-CN" sz="2000" dirty="0">
                <a:solidFill>
                  <a:srgbClr val="FF0000"/>
                </a:solidFill>
                <a:ea typeface="宋体" pitchFamily="2" charset="-122"/>
              </a:rPr>
              <a:t>of State):</a:t>
            </a:r>
            <a:r>
              <a:rPr lang="en-US" altLang="zh-CN" sz="2000" dirty="0">
                <a:ea typeface="宋体" pitchFamily="2" charset="-122"/>
              </a:rPr>
              <a:t> </a:t>
            </a:r>
            <a:r>
              <a:rPr lang="en-US" altLang="zh-CN" sz="2000" b="1" dirty="0">
                <a:ea typeface="宋体" pitchFamily="2" charset="-122"/>
              </a:rPr>
              <a:t>a relationship among several state variables</a:t>
            </a:r>
            <a:r>
              <a:rPr lang="en-US" altLang="zh-CN" sz="2000" dirty="0">
                <a:ea typeface="宋体" pitchFamily="2" charset="-122"/>
              </a:rPr>
              <a:t> </a:t>
            </a:r>
          </a:p>
        </p:txBody>
      </p:sp>
      <p:pic>
        <p:nvPicPr>
          <p:cNvPr id="4100" name="Picture 4" descr="vdWaalEOS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" y="2286000"/>
            <a:ext cx="3581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611313" y="1439862"/>
            <a:ext cx="23305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zh-CN" sz="1800" dirty="0" smtClean="0">
                <a:ea typeface="宋体" pitchFamily="2" charset="-122"/>
              </a:rPr>
              <a:t>van </a:t>
            </a:r>
            <a:r>
              <a:rPr lang="en-US" altLang="zh-CN" sz="1800" dirty="0">
                <a:ea typeface="宋体" pitchFamily="2" charset="-122"/>
              </a:rPr>
              <a:t>der Waals EOS: </a:t>
            </a:r>
          </a:p>
        </p:txBody>
      </p:sp>
      <p:graphicFrame>
        <p:nvGraphicFramePr>
          <p:cNvPr id="4098" name="Object 6"/>
          <p:cNvGraphicFramePr>
            <a:graphicFrameLocks noChangeAspect="1"/>
          </p:cNvGraphicFramePr>
          <p:nvPr>
            <p:extLst/>
          </p:nvPr>
        </p:nvGraphicFramePr>
        <p:xfrm>
          <a:off x="4130675" y="1295400"/>
          <a:ext cx="3946525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012" name="Equation" r:id="rId4" imgW="1638000" imgH="393480" progId="Equation.DSMT4">
                  <p:embed/>
                </p:oleObj>
              </mc:Choice>
              <mc:Fallback>
                <p:oleObj name="Equation" r:id="rId4" imgW="16380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0675" y="1295400"/>
                        <a:ext cx="3946525" cy="684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AutoShape 7"/>
          <p:cNvSpPr>
            <a:spLocks noChangeArrowheads="1"/>
          </p:cNvSpPr>
          <p:nvPr/>
        </p:nvSpPr>
        <p:spPr bwMode="auto">
          <a:xfrm>
            <a:off x="3787775" y="3581400"/>
            <a:ext cx="5105400" cy="28194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zh-CN" sz="1800">
              <a:ea typeface="宋体" pitchFamily="2" charset="-122"/>
            </a:endParaRPr>
          </a:p>
        </p:txBody>
      </p:sp>
      <p:sp>
        <p:nvSpPr>
          <p:cNvPr id="4103" name="Text Box 8"/>
          <p:cNvSpPr txBox="1">
            <a:spLocks noChangeArrowheads="1"/>
          </p:cNvSpPr>
          <p:nvPr/>
        </p:nvSpPr>
        <p:spPr bwMode="auto">
          <a:xfrm>
            <a:off x="4210050" y="4343400"/>
            <a:ext cx="47815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buFontTx/>
              <a:buChar char="•"/>
            </a:pPr>
            <a:r>
              <a:rPr lang="en-US" altLang="zh-CN" sz="1800" dirty="0">
                <a:solidFill>
                  <a:srgbClr val="FF0000"/>
                </a:solidFill>
                <a:ea typeface="宋体" pitchFamily="2" charset="-122"/>
              </a:rPr>
              <a:t> The EOS depends on </a:t>
            </a:r>
            <a:r>
              <a:rPr lang="en-US" altLang="zh-CN" sz="1800" dirty="0">
                <a:solidFill>
                  <a:srgbClr val="FF00FF"/>
                </a:solidFill>
                <a:ea typeface="宋体" pitchFamily="2" charset="-122"/>
              </a:rPr>
              <a:t>the interactions</a:t>
            </a:r>
          </a:p>
          <a:p>
            <a:pPr algn="l" eaLnBrk="0" hangingPunct="0"/>
            <a:r>
              <a:rPr lang="en-US" altLang="zh-CN" sz="1800" dirty="0">
                <a:solidFill>
                  <a:srgbClr val="FF00FF"/>
                </a:solidFill>
                <a:ea typeface="宋体" pitchFamily="2" charset="-122"/>
              </a:rPr>
              <a:t>   and properties of the particles</a:t>
            </a:r>
            <a:r>
              <a:rPr lang="en-US" altLang="zh-CN" sz="1800" dirty="0">
                <a:solidFill>
                  <a:srgbClr val="FF0000"/>
                </a:solidFill>
                <a:ea typeface="宋体" pitchFamily="2" charset="-122"/>
              </a:rPr>
              <a:t> in the matter.</a:t>
            </a:r>
          </a:p>
          <a:p>
            <a:pPr algn="l" eaLnBrk="0" hangingPunct="0"/>
            <a:endParaRPr lang="en-US" altLang="zh-CN" sz="1800" dirty="0">
              <a:solidFill>
                <a:srgbClr val="FF0000"/>
              </a:solidFill>
              <a:ea typeface="宋体" pitchFamily="2" charset="-122"/>
            </a:endParaRPr>
          </a:p>
          <a:p>
            <a:pPr algn="l" eaLnBrk="0" hangingPunct="0">
              <a:buFontTx/>
              <a:buChar char="•"/>
            </a:pPr>
            <a:r>
              <a:rPr lang="en-US" altLang="zh-CN" sz="1800" dirty="0">
                <a:solidFill>
                  <a:srgbClr val="FF0000"/>
                </a:solidFill>
                <a:ea typeface="宋体" pitchFamily="2" charset="-122"/>
              </a:rPr>
              <a:t>  It describes how the state of the matter </a:t>
            </a:r>
          </a:p>
          <a:p>
            <a:pPr algn="l" eaLnBrk="0" hangingPunct="0"/>
            <a:r>
              <a:rPr lang="en-US" altLang="zh-CN" sz="1800" dirty="0">
                <a:solidFill>
                  <a:srgbClr val="FF0000"/>
                </a:solidFill>
                <a:ea typeface="宋体" pitchFamily="2" charset="-122"/>
              </a:rPr>
              <a:t>   changes under different conditions</a:t>
            </a:r>
          </a:p>
          <a:p>
            <a:pPr algn="l" eaLnBrk="0" hangingPunct="0"/>
            <a:endParaRPr lang="en-US" altLang="zh-CN" sz="1800" dirty="0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4104" name="Rectangle 10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88975"/>
          </a:xfrm>
          <a:noFill/>
        </p:spPr>
        <p:txBody>
          <a:bodyPr/>
          <a:lstStyle/>
          <a:p>
            <a:pPr eaLnBrk="1" hangingPunct="1"/>
            <a:r>
              <a:rPr kumimoji="1" lang="zh-CN" altLang="en-US" sz="3600" dirty="0" smtClean="0">
                <a:ea typeface="黑体" pitchFamily="49" charset="-122"/>
              </a:rPr>
              <a:t>物质的状态方程</a:t>
            </a:r>
          </a:p>
        </p:txBody>
      </p:sp>
      <p:sp>
        <p:nvSpPr>
          <p:cNvPr id="9" name="矩形 8"/>
          <p:cNvSpPr/>
          <p:nvPr/>
        </p:nvSpPr>
        <p:spPr>
          <a:xfrm>
            <a:off x="5029200" y="2133600"/>
            <a:ext cx="3581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555555"/>
                </a:solidFill>
                <a:latin typeface="Open Sans"/>
              </a:rPr>
              <a:t>The Nobel Prize in Physics 1910 was awarded to Johannes </a:t>
            </a:r>
            <a:r>
              <a:rPr lang="en-US" altLang="zh-CN" sz="1800" b="1" dirty="0" err="1">
                <a:solidFill>
                  <a:srgbClr val="555555"/>
                </a:solidFill>
                <a:latin typeface="Open Sans"/>
              </a:rPr>
              <a:t>Diderik</a:t>
            </a:r>
            <a:r>
              <a:rPr lang="en-US" altLang="zh-CN" sz="1800" b="1" dirty="0">
                <a:solidFill>
                  <a:srgbClr val="555555"/>
                </a:solidFill>
                <a:latin typeface="Open Sans"/>
              </a:rPr>
              <a:t> van der Waals </a:t>
            </a:r>
            <a:r>
              <a:rPr lang="en-US" altLang="zh-CN" sz="1800" b="1" i="1" dirty="0" smtClean="0">
                <a:solidFill>
                  <a:srgbClr val="555555"/>
                </a:solidFill>
                <a:latin typeface="Open Sans"/>
              </a:rPr>
              <a:t>"</a:t>
            </a:r>
            <a:r>
              <a:rPr lang="en-US" altLang="zh-CN" sz="1800" b="1" i="1" dirty="0">
                <a:solidFill>
                  <a:srgbClr val="C00000"/>
                </a:solidFill>
                <a:latin typeface="Open Sans"/>
              </a:rPr>
              <a:t>for his work on the equation of state for gases and liquids</a:t>
            </a:r>
            <a:r>
              <a:rPr lang="en-US" altLang="zh-CN" sz="1800" b="1" i="1" dirty="0">
                <a:solidFill>
                  <a:srgbClr val="555555"/>
                </a:solidFill>
                <a:latin typeface="Open Sans"/>
              </a:rPr>
              <a:t>"</a:t>
            </a:r>
            <a:r>
              <a:rPr lang="en-US" altLang="zh-CN" sz="1800" b="1" dirty="0">
                <a:solidFill>
                  <a:srgbClr val="555555"/>
                </a:solidFill>
                <a:latin typeface="Open Sans"/>
              </a:rPr>
              <a:t>.</a:t>
            </a:r>
            <a:endParaRPr lang="zh-CN" altLang="en-US" sz="1800" b="1" dirty="0"/>
          </a:p>
        </p:txBody>
      </p:sp>
      <p:pic>
        <p:nvPicPr>
          <p:cNvPr id="10" name="Picture 4" descr="Johannes Diderik van der Waal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039277"/>
            <a:ext cx="1251226" cy="175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23"/>
          <p:cNvSpPr txBox="1"/>
          <p:nvPr/>
        </p:nvSpPr>
        <p:spPr>
          <a:xfrm>
            <a:off x="8451193" y="6400800"/>
            <a:ext cx="65595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6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52717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944566037"/>
              </p:ext>
            </p:extLst>
          </p:nvPr>
        </p:nvGraphicFramePr>
        <p:xfrm>
          <a:off x="76200" y="838200"/>
          <a:ext cx="7848600" cy="3435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914" name="Equation" r:id="rId3" imgW="4991040" imgH="2184120" progId="Equation.DSMT4">
                  <p:embed/>
                </p:oleObj>
              </mc:Choice>
              <mc:Fallback>
                <p:oleObj name="Equation" r:id="rId3" imgW="4991040" imgH="2184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838200"/>
                        <a:ext cx="7848600" cy="34357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387350" y="1657170"/>
            <a:ext cx="6089650" cy="333375"/>
          </a:xfrm>
          <a:prstGeom prst="rect">
            <a:avLst/>
          </a:prstGeom>
          <a:noFill/>
          <a:ln w="28575" algn="ctr">
            <a:solidFill>
              <a:srgbClr val="922706"/>
            </a:solidFill>
            <a:miter lim="800000"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364434" y="2409645"/>
            <a:ext cx="3070225" cy="685800"/>
          </a:xfrm>
          <a:prstGeom prst="rect">
            <a:avLst/>
          </a:prstGeom>
          <a:noFill/>
          <a:ln w="28575" algn="ctr">
            <a:solidFill>
              <a:srgbClr val="922706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337930" y="3506142"/>
            <a:ext cx="2930525" cy="773112"/>
          </a:xfrm>
          <a:prstGeom prst="rect">
            <a:avLst/>
          </a:prstGeom>
          <a:noFill/>
          <a:ln w="28575" algn="ctr">
            <a:solidFill>
              <a:srgbClr val="922706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pic>
        <p:nvPicPr>
          <p:cNvPr id="1032" name="Picture 9"/>
          <p:cNvPicPr>
            <a:picLocks noChangeAspect="1" noChangeArrowheads="1"/>
          </p:cNvPicPr>
          <p:nvPr/>
        </p:nvPicPr>
        <p:blipFill>
          <a:blip r:embed="rId5" cstate="print"/>
          <a:srcRect t="7065"/>
          <a:stretch>
            <a:fillRect/>
          </a:stretch>
        </p:blipFill>
        <p:spPr bwMode="auto">
          <a:xfrm>
            <a:off x="6553200" y="1160463"/>
            <a:ext cx="2590800" cy="232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2200" y="4343400"/>
            <a:ext cx="1676400" cy="161576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2800" y="4465608"/>
            <a:ext cx="1524000" cy="149323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0713" y="4450361"/>
            <a:ext cx="1547687" cy="149323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2400" y="5943600"/>
            <a:ext cx="1874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400" dirty="0" smtClean="0">
                <a:solidFill>
                  <a:srgbClr val="0000FF"/>
                </a:solidFill>
              </a:rPr>
              <a:t>Nature of the nuclear </a:t>
            </a:r>
          </a:p>
          <a:p>
            <a:pPr algn="l"/>
            <a:r>
              <a:rPr lang="en-US" altLang="zh-CN" sz="1400" dirty="0">
                <a:solidFill>
                  <a:srgbClr val="0000FF"/>
                </a:solidFill>
              </a:rPr>
              <a:t>f</a:t>
            </a:r>
            <a:r>
              <a:rPr lang="en-US" altLang="zh-CN" sz="1400" dirty="0" smtClean="0">
                <a:solidFill>
                  <a:srgbClr val="0000FF"/>
                </a:solidFill>
              </a:rPr>
              <a:t>orce?</a:t>
            </a:r>
            <a:endParaRPr lang="zh-CN" altLang="en-US" sz="1400" dirty="0">
              <a:solidFill>
                <a:srgbClr val="0000FF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284709" y="5965064"/>
            <a:ext cx="1906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dirty="0" smtClean="0">
                <a:solidFill>
                  <a:srgbClr val="0000FF"/>
                </a:solidFill>
              </a:rPr>
              <a:t>Structure and stability</a:t>
            </a:r>
          </a:p>
          <a:p>
            <a:pPr algn="l"/>
            <a:r>
              <a:rPr lang="en-US" altLang="zh-CN" sz="1400" dirty="0" smtClean="0">
                <a:solidFill>
                  <a:srgbClr val="0000FF"/>
                </a:solidFill>
              </a:rPr>
              <a:t>of nuclei?</a:t>
            </a:r>
            <a:endParaRPr lang="zh-CN" altLang="en-US" sz="1400" dirty="0">
              <a:solidFill>
                <a:srgbClr val="0000F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624451" y="5943600"/>
            <a:ext cx="17475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dirty="0" smtClean="0">
                <a:solidFill>
                  <a:srgbClr val="0000FF"/>
                </a:solidFill>
              </a:rPr>
              <a:t>Dynamics of heavy </a:t>
            </a:r>
          </a:p>
          <a:p>
            <a:pPr algn="l"/>
            <a:r>
              <a:rPr lang="en-US" altLang="zh-CN" sz="1400" dirty="0" smtClean="0">
                <a:solidFill>
                  <a:srgbClr val="0000FF"/>
                </a:solidFill>
              </a:rPr>
              <a:t>ion collisions?</a:t>
            </a:r>
            <a:endParaRPr lang="zh-CN" altLang="en-US" sz="1400" dirty="0">
              <a:solidFill>
                <a:srgbClr val="0000FF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832149" y="5943600"/>
            <a:ext cx="2311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dirty="0" smtClean="0">
                <a:solidFill>
                  <a:srgbClr val="0000FF"/>
                </a:solidFill>
              </a:rPr>
              <a:t>Nature of compact stars </a:t>
            </a:r>
          </a:p>
          <a:p>
            <a:pPr algn="l"/>
            <a:r>
              <a:rPr lang="en-US" altLang="zh-CN" sz="1400" dirty="0" smtClean="0">
                <a:solidFill>
                  <a:srgbClr val="0000FF"/>
                </a:solidFill>
              </a:rPr>
              <a:t>and dense nuclear matter?</a:t>
            </a:r>
            <a:endParaRPr lang="zh-CN" altLang="en-US" sz="1400" dirty="0">
              <a:solidFill>
                <a:srgbClr val="0000FF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991" y="4450361"/>
            <a:ext cx="1616009" cy="1493239"/>
          </a:xfrm>
          <a:prstGeom prst="rect">
            <a:avLst/>
          </a:prstGeom>
        </p:spPr>
      </p:pic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76200"/>
            <a:ext cx="9144000" cy="688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54000" anchorCtr="1"/>
          <a:lstStyle/>
          <a:p>
            <a:r>
              <a:rPr lang="zh-CN" altLang="en-US" sz="3600" b="1" dirty="0">
                <a:solidFill>
                  <a:srgbClr val="132584"/>
                </a:solidFill>
              </a:rPr>
              <a:t>核物质的状态方程</a:t>
            </a:r>
          </a:p>
        </p:txBody>
      </p:sp>
      <p:sp>
        <p:nvSpPr>
          <p:cNvPr id="20" name="TextBox 23"/>
          <p:cNvSpPr txBox="1"/>
          <p:nvPr/>
        </p:nvSpPr>
        <p:spPr>
          <a:xfrm>
            <a:off x="8451193" y="6400800"/>
            <a:ext cx="65595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7</a:t>
            </a:r>
            <a:endParaRPr lang="zh-CN" altLang="en-US" sz="2200" dirty="0"/>
          </a:p>
        </p:txBody>
      </p:sp>
      <p:graphicFrame>
        <p:nvGraphicFramePr>
          <p:cNvPr id="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6415184"/>
              </p:ext>
            </p:extLst>
          </p:nvPr>
        </p:nvGraphicFramePr>
        <p:xfrm>
          <a:off x="6224588" y="3754455"/>
          <a:ext cx="2767012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915" name="Equation" r:id="rId10" imgW="1600200" imgH="241200" progId="Equation.DSMT4">
                  <p:embed/>
                </p:oleObj>
              </mc:Choice>
              <mc:Fallback>
                <p:oleObj name="Equation" r:id="rId10" imgW="16002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4588" y="3754455"/>
                        <a:ext cx="2767012" cy="400050"/>
                      </a:xfrm>
                      <a:prstGeom prst="rect">
                        <a:avLst/>
                      </a:prstGeom>
                      <a:solidFill>
                        <a:srgbClr val="FFCC00">
                          <a:alpha val="50000"/>
                        </a:srgbClr>
                      </a:solidFill>
                      <a:ln w="3810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869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Text Box 2"/>
          <p:cNvSpPr txBox="1">
            <a:spLocks noChangeArrowheads="1"/>
          </p:cNvSpPr>
          <p:nvPr/>
        </p:nvSpPr>
        <p:spPr bwMode="auto">
          <a:xfrm>
            <a:off x="2057400" y="809625"/>
            <a:ext cx="511175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kumimoji="1" lang="en-US" altLang="zh-CN" sz="2200" u="sng">
                <a:solidFill>
                  <a:srgbClr val="800000"/>
                </a:solidFill>
                <a:latin typeface="Times New Roman" pitchFamily="18" charset="0"/>
                <a:ea typeface="宋体" pitchFamily="2" charset="-122"/>
              </a:rPr>
              <a:t>EOS of Isospin Asymmetric Nuclear Matter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1676400" y="1239838"/>
          <a:ext cx="571182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294" name="Equation" r:id="rId3" imgW="3568680" imgH="253800" progId="Equation.DSMT4">
                  <p:embed/>
                </p:oleObj>
              </mc:Choice>
              <mc:Fallback>
                <p:oleObj name="Equation" r:id="rId3" imgW="35686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239838"/>
                        <a:ext cx="5711825" cy="406400"/>
                      </a:xfrm>
                      <a:prstGeom prst="rect">
                        <a:avLst/>
                      </a:prstGeom>
                      <a:solidFill>
                        <a:srgbClr val="FFFF99">
                          <a:alpha val="50000"/>
                        </a:srgbClr>
                      </a:solidFill>
                      <a:ln w="57150" cmpd="thinThick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1" name="Text Box 4"/>
          <p:cNvSpPr txBox="1">
            <a:spLocks noChangeArrowheads="1"/>
          </p:cNvSpPr>
          <p:nvPr/>
        </p:nvSpPr>
        <p:spPr bwMode="auto">
          <a:xfrm>
            <a:off x="7281863" y="822325"/>
            <a:ext cx="17859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kumimoji="1" lang="en-US" altLang="zh-CN" sz="2000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(Parabolic law)</a:t>
            </a:r>
          </a:p>
        </p:txBody>
      </p:sp>
      <p:graphicFrame>
        <p:nvGraphicFramePr>
          <p:cNvPr id="6147" name="Object 5"/>
          <p:cNvGraphicFramePr>
            <a:graphicFrameLocks noChangeAspect="1"/>
          </p:cNvGraphicFramePr>
          <p:nvPr/>
        </p:nvGraphicFramePr>
        <p:xfrm>
          <a:off x="4514850" y="3340100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295" name="Equation" r:id="rId5" imgW="114120" imgH="177480" progId="Equation.DSMT4">
                  <p:embed/>
                </p:oleObj>
              </mc:Choice>
              <mc:Fallback>
                <p:oleObj name="Equation" r:id="rId5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40100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514600" y="2286000"/>
            <a:ext cx="4029078" cy="1171575"/>
            <a:chOff x="1377" y="1038"/>
            <a:chExt cx="2538" cy="738"/>
          </a:xfrm>
        </p:grpSpPr>
        <p:sp>
          <p:nvSpPr>
            <p:cNvPr id="6167" name="Text Box 7"/>
            <p:cNvSpPr txBox="1">
              <a:spLocks noChangeArrowheads="1"/>
            </p:cNvSpPr>
            <p:nvPr/>
          </p:nvSpPr>
          <p:spPr bwMode="auto">
            <a:xfrm>
              <a:off x="1377" y="1038"/>
              <a:ext cx="2538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2200" u="sng" dirty="0" smtClean="0">
                  <a:solidFill>
                    <a:schemeClr val="accent2"/>
                  </a:solidFill>
                  <a:latin typeface="Times New Roman" pitchFamily="18" charset="0"/>
                  <a:ea typeface="宋体" pitchFamily="2" charset="-122"/>
                </a:rPr>
                <a:t>Nuclear Matter Symmetry </a:t>
              </a:r>
              <a:r>
                <a:rPr kumimoji="1" lang="en-US" altLang="zh-CN" sz="2200" u="sng" dirty="0">
                  <a:solidFill>
                    <a:schemeClr val="accent2"/>
                  </a:solidFill>
                  <a:latin typeface="Times New Roman" pitchFamily="18" charset="0"/>
                  <a:ea typeface="宋体" pitchFamily="2" charset="-122"/>
                </a:rPr>
                <a:t>Energy</a:t>
              </a:r>
            </a:p>
          </p:txBody>
        </p:sp>
        <p:graphicFrame>
          <p:nvGraphicFramePr>
            <p:cNvPr id="6149" name="Object 8"/>
            <p:cNvGraphicFramePr>
              <a:graphicFrameLocks noChangeAspect="1"/>
            </p:cNvGraphicFramePr>
            <p:nvPr/>
          </p:nvGraphicFramePr>
          <p:xfrm>
            <a:off x="1872" y="1338"/>
            <a:ext cx="1536" cy="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0296" name="Equation" r:id="rId7" imgW="1409400" imgH="419040" progId="Equation.DSMT4">
                    <p:embed/>
                  </p:oleObj>
                </mc:Choice>
                <mc:Fallback>
                  <p:oleObj name="Equation" r:id="rId7" imgW="1409400" imgH="419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2" y="1338"/>
                          <a:ext cx="1536" cy="438"/>
                        </a:xfrm>
                        <a:prstGeom prst="rect">
                          <a:avLst/>
                        </a:prstGeom>
                        <a:solidFill>
                          <a:srgbClr val="FFCC00">
                            <a:alpha val="50000"/>
                          </a:srgbClr>
                        </a:solidFill>
                        <a:ln w="38100">
                          <a:solidFill>
                            <a:srgbClr val="FF0000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76200"/>
            <a:ext cx="9144000" cy="688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54000" anchorCtr="1"/>
          <a:lstStyle/>
          <a:p>
            <a:r>
              <a:rPr lang="zh-CN" altLang="en-US" sz="3600" b="1" dirty="0">
                <a:solidFill>
                  <a:srgbClr val="132584"/>
                </a:solidFill>
              </a:rPr>
              <a:t>核物质的对称能</a:t>
            </a:r>
          </a:p>
        </p:txBody>
      </p:sp>
      <p:grpSp>
        <p:nvGrpSpPr>
          <p:cNvPr id="6154" name="Group 10"/>
          <p:cNvGrpSpPr>
            <a:grpSpLocks/>
          </p:cNvGrpSpPr>
          <p:nvPr/>
        </p:nvGrpSpPr>
        <p:grpSpPr bwMode="auto">
          <a:xfrm>
            <a:off x="3448050" y="1219200"/>
            <a:ext cx="4838700" cy="1250950"/>
            <a:chOff x="2172" y="768"/>
            <a:chExt cx="3048" cy="788"/>
          </a:xfrm>
        </p:grpSpPr>
        <p:sp>
          <p:nvSpPr>
            <p:cNvPr id="6164" name="Oval 11"/>
            <p:cNvSpPr>
              <a:spLocks noChangeArrowheads="1"/>
            </p:cNvSpPr>
            <p:nvPr/>
          </p:nvSpPr>
          <p:spPr bwMode="auto">
            <a:xfrm>
              <a:off x="2172" y="768"/>
              <a:ext cx="864" cy="27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5" name="Line 12"/>
            <p:cNvSpPr>
              <a:spLocks noChangeShapeType="1"/>
            </p:cNvSpPr>
            <p:nvPr/>
          </p:nvSpPr>
          <p:spPr bwMode="auto">
            <a:xfrm>
              <a:off x="2945" y="992"/>
              <a:ext cx="769" cy="25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anchor="b"/>
            <a:lstStyle/>
            <a:p>
              <a:endParaRPr lang="zh-CN" altLang="en-US"/>
            </a:p>
          </p:txBody>
        </p:sp>
        <p:sp>
          <p:nvSpPr>
            <p:cNvPr id="6166" name="Text Box 13"/>
            <p:cNvSpPr txBox="1">
              <a:spLocks noChangeArrowheads="1"/>
            </p:cNvSpPr>
            <p:nvPr/>
          </p:nvSpPr>
          <p:spPr bwMode="auto">
            <a:xfrm>
              <a:off x="3648" y="1152"/>
              <a:ext cx="15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>
              <a:spAutoFit/>
            </a:bodyPr>
            <a:lstStyle/>
            <a:p>
              <a:r>
                <a:rPr kumimoji="1" lang="en-US" altLang="zh-CN" sz="1800" b="1">
                  <a:solidFill>
                    <a:srgbClr val="FF3300"/>
                  </a:solidFill>
                  <a:latin typeface="Times New Roman" pitchFamily="18" charset="0"/>
                  <a:ea typeface="宋体" pitchFamily="2" charset="-122"/>
                </a:rPr>
                <a:t>Symmetry energy term</a:t>
              </a:r>
            </a:p>
            <a:p>
              <a:r>
                <a:rPr kumimoji="1" lang="en-US" altLang="zh-CN" sz="1800" b="1">
                  <a:solidFill>
                    <a:srgbClr val="FF3300"/>
                  </a:solidFill>
                  <a:latin typeface="Times New Roman" pitchFamily="18" charset="0"/>
                  <a:ea typeface="宋体" pitchFamily="2" charset="-122"/>
                </a:rPr>
                <a:t>(poorly known)</a:t>
              </a:r>
            </a:p>
          </p:txBody>
        </p:sp>
      </p:grpSp>
      <p:grpSp>
        <p:nvGrpSpPr>
          <p:cNvPr id="6155" name="Group 14"/>
          <p:cNvGrpSpPr>
            <a:grpSpLocks/>
          </p:cNvGrpSpPr>
          <p:nvPr/>
        </p:nvGrpSpPr>
        <p:grpSpPr bwMode="auto">
          <a:xfrm>
            <a:off x="57150" y="1219200"/>
            <a:ext cx="3371850" cy="1066800"/>
            <a:chOff x="36" y="768"/>
            <a:chExt cx="2124" cy="672"/>
          </a:xfrm>
        </p:grpSpPr>
        <p:sp>
          <p:nvSpPr>
            <p:cNvPr id="6161" name="Oval 15"/>
            <p:cNvSpPr>
              <a:spLocks noChangeArrowheads="1"/>
            </p:cNvSpPr>
            <p:nvPr/>
          </p:nvSpPr>
          <p:spPr bwMode="auto">
            <a:xfrm>
              <a:off x="1632" y="768"/>
              <a:ext cx="528" cy="219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2" name="Line 16"/>
            <p:cNvSpPr>
              <a:spLocks noChangeShapeType="1"/>
            </p:cNvSpPr>
            <p:nvPr/>
          </p:nvSpPr>
          <p:spPr bwMode="auto">
            <a:xfrm flipH="1">
              <a:off x="960" y="950"/>
              <a:ext cx="768" cy="15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 anchor="b"/>
            <a:lstStyle/>
            <a:p>
              <a:endParaRPr lang="zh-CN" altLang="en-US"/>
            </a:p>
          </p:txBody>
        </p:sp>
        <p:sp>
          <p:nvSpPr>
            <p:cNvPr id="6163" name="Text Box 17"/>
            <p:cNvSpPr txBox="1">
              <a:spLocks noChangeArrowheads="1"/>
            </p:cNvSpPr>
            <p:nvPr/>
          </p:nvSpPr>
          <p:spPr bwMode="auto">
            <a:xfrm>
              <a:off x="36" y="1036"/>
              <a:ext cx="183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>
              <a:spAutoFit/>
            </a:bodyPr>
            <a:lstStyle/>
            <a:p>
              <a:r>
                <a:rPr kumimoji="1" lang="en-US" altLang="zh-CN" sz="1800" b="1">
                  <a:solidFill>
                    <a:srgbClr val="3333FF"/>
                  </a:solidFill>
                  <a:latin typeface="Times New Roman" pitchFamily="18" charset="0"/>
                  <a:ea typeface="宋体" pitchFamily="2" charset="-122"/>
                </a:rPr>
                <a:t>Symmetric Nuclear Matter</a:t>
              </a:r>
            </a:p>
            <a:p>
              <a:r>
                <a:rPr kumimoji="1" lang="en-US" altLang="zh-CN" sz="1800" b="1">
                  <a:solidFill>
                    <a:srgbClr val="3333FF"/>
                  </a:solidFill>
                  <a:latin typeface="Times New Roman" pitchFamily="18" charset="0"/>
                  <a:ea typeface="宋体" pitchFamily="2" charset="-122"/>
                </a:rPr>
                <a:t>(relatively well-determined)</a:t>
              </a:r>
            </a:p>
          </p:txBody>
        </p:sp>
      </p:grpSp>
      <p:sp>
        <p:nvSpPr>
          <p:cNvPr id="6156" name="Text Box 18"/>
          <p:cNvSpPr txBox="1">
            <a:spLocks noChangeArrowheads="1"/>
          </p:cNvSpPr>
          <p:nvPr/>
        </p:nvSpPr>
        <p:spPr bwMode="auto">
          <a:xfrm>
            <a:off x="6962775" y="1614488"/>
            <a:ext cx="2028825" cy="3667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US" altLang="zh-CN" sz="1800" b="1">
                <a:solidFill>
                  <a:srgbClr val="CC3300"/>
                </a:solidFill>
                <a:latin typeface="Times New Roman" pitchFamily="18" charset="0"/>
              </a:rPr>
              <a:t>Isospin asymmetry</a:t>
            </a:r>
          </a:p>
        </p:txBody>
      </p:sp>
      <p:sp>
        <p:nvSpPr>
          <p:cNvPr id="6157" name="Line 19"/>
          <p:cNvSpPr>
            <a:spLocks noChangeShapeType="1"/>
          </p:cNvSpPr>
          <p:nvPr/>
        </p:nvSpPr>
        <p:spPr bwMode="auto">
          <a:xfrm>
            <a:off x="5895975" y="1531938"/>
            <a:ext cx="1114425" cy="220662"/>
          </a:xfrm>
          <a:prstGeom prst="line">
            <a:avLst/>
          </a:prstGeom>
          <a:noFill/>
          <a:ln w="28575">
            <a:solidFill>
              <a:srgbClr val="922706"/>
            </a:solidFill>
            <a:round/>
            <a:headEnd/>
            <a:tailEnd type="triangle" w="med" len="med"/>
          </a:ln>
        </p:spPr>
        <p:txBody>
          <a:bodyPr lIns="90000" tIns="46800" rIns="90000" bIns="46800" anchor="ctr">
            <a:spAutoFit/>
          </a:bodyPr>
          <a:lstStyle/>
          <a:p>
            <a:endParaRPr lang="zh-CN" altLang="en-US"/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219075" y="2503488"/>
            <a:ext cx="8782050" cy="3906837"/>
            <a:chOff x="138" y="1577"/>
            <a:chExt cx="5532" cy="2461"/>
          </a:xfrm>
        </p:grpSpPr>
        <p:graphicFrame>
          <p:nvGraphicFramePr>
            <p:cNvPr id="6148" name="Object 21"/>
            <p:cNvGraphicFramePr>
              <a:graphicFrameLocks noChangeAspect="1"/>
            </p:cNvGraphicFramePr>
            <p:nvPr/>
          </p:nvGraphicFramePr>
          <p:xfrm>
            <a:off x="138" y="2280"/>
            <a:ext cx="5532" cy="17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0297" name="Equation" r:id="rId9" imgW="5879880" imgH="1841400" progId="Equation.DSMT4">
                    <p:embed/>
                  </p:oleObj>
                </mc:Choice>
                <mc:Fallback>
                  <p:oleObj name="Equation" r:id="rId9" imgW="5879880" imgH="1841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" y="2280"/>
                          <a:ext cx="5532" cy="1758"/>
                        </a:xfrm>
                        <a:prstGeom prst="rect">
                          <a:avLst/>
                        </a:prstGeom>
                        <a:solidFill>
                          <a:srgbClr val="FFFFFF">
                            <a:alpha val="50000"/>
                          </a:srgbClr>
                        </a:solidFill>
                        <a:ln w="38100">
                          <a:solidFill>
                            <a:srgbClr val="FFCC00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6160" name="Picture 2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224" y="1577"/>
              <a:ext cx="1248" cy="1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159" name="Picture 23"/>
          <p:cNvPicPr>
            <a:picLocks noChangeAspect="1" noChangeArrowheads="1"/>
          </p:cNvPicPr>
          <p:nvPr/>
        </p:nvPicPr>
        <p:blipFill>
          <a:blip r:embed="rId12" cstate="print"/>
          <a:srcRect t="7065"/>
          <a:stretch>
            <a:fillRect/>
          </a:stretch>
        </p:blipFill>
        <p:spPr bwMode="auto">
          <a:xfrm>
            <a:off x="457200" y="2243138"/>
            <a:ext cx="1676400" cy="150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8451193" y="6400800"/>
            <a:ext cx="65595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8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1376766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482725"/>
            <a:ext cx="5553075" cy="377507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52400" y="876300"/>
            <a:ext cx="876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2000" b="1">
                <a:solidFill>
                  <a:srgbClr val="133984"/>
                </a:solidFill>
                <a:latin typeface="Times New Roman" pitchFamily="18" charset="0"/>
                <a:ea typeface="华文新魏" pitchFamily="2" charset="-122"/>
              </a:rPr>
              <a:t>The multifaceted influence of the nuclear symmetry energy</a:t>
            </a:r>
            <a:r>
              <a:rPr lang="en-US" altLang="zh-CN" sz="2000">
                <a:solidFill>
                  <a:srgbClr val="133984"/>
                </a:solidFill>
                <a:latin typeface="Times New Roman" pitchFamily="18" charset="0"/>
                <a:ea typeface="华文新魏" pitchFamily="2" charset="-122"/>
              </a:rPr>
              <a:t> </a:t>
            </a:r>
            <a:br>
              <a:rPr lang="en-US" altLang="zh-CN" sz="2000">
                <a:solidFill>
                  <a:srgbClr val="133984"/>
                </a:solidFill>
                <a:latin typeface="Times New Roman" pitchFamily="18" charset="0"/>
                <a:ea typeface="华文新魏" pitchFamily="2" charset="-122"/>
              </a:rPr>
            </a:br>
            <a:r>
              <a:rPr lang="en-US" altLang="zh-CN" sz="1800">
                <a:solidFill>
                  <a:srgbClr val="133984"/>
                </a:solidFill>
                <a:latin typeface="Times New Roman" pitchFamily="18" charset="0"/>
                <a:ea typeface="华文新魏" pitchFamily="2" charset="-122"/>
              </a:rPr>
              <a:t>A.W. Steiner, M. Prakash, J.M. Lattimer and P.J. Ellis, </a:t>
            </a:r>
            <a:r>
              <a:rPr lang="en-US" altLang="zh-CN" sz="1800" b="1" i="1">
                <a:solidFill>
                  <a:srgbClr val="133984"/>
                </a:solidFill>
                <a:latin typeface="Times New Roman" pitchFamily="18" charset="0"/>
                <a:ea typeface="华文新魏" pitchFamily="2" charset="-122"/>
              </a:rPr>
              <a:t>Phys. Rep. 411, 325 (2005).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65612" y="5168205"/>
            <a:ext cx="903094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kumimoji="1" lang="en-US" altLang="zh-CN" sz="2000" b="1" dirty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The symmetry energy is also related to some issues of fundamental physics:</a:t>
            </a:r>
          </a:p>
          <a:p>
            <a:pPr marL="457200" indent="-457200" algn="l"/>
            <a:r>
              <a:rPr kumimoji="1" lang="en-US" altLang="zh-CN" sz="1600" b="1" dirty="0">
                <a:solidFill>
                  <a:srgbClr val="333399"/>
                </a:solidFill>
                <a:latin typeface="Times New Roman" pitchFamily="18" charset="0"/>
              </a:rPr>
              <a:t>1. The precision tests of the SM through atomic parity violation observables (</a:t>
            </a:r>
            <a:r>
              <a:rPr kumimoji="1" lang="en-US" altLang="zh-CN" sz="1600" b="1" dirty="0" err="1">
                <a:solidFill>
                  <a:srgbClr val="FF33CC"/>
                </a:solidFill>
                <a:latin typeface="Times New Roman" pitchFamily="18" charset="0"/>
              </a:rPr>
              <a:t>Sil</a:t>
            </a:r>
            <a:r>
              <a:rPr kumimoji="1" lang="en-US" altLang="zh-CN" sz="1600" b="1" dirty="0">
                <a:solidFill>
                  <a:srgbClr val="FF33CC"/>
                </a:solidFill>
                <a:latin typeface="Times New Roman" pitchFamily="18" charset="0"/>
              </a:rPr>
              <a:t> et al., </a:t>
            </a:r>
            <a:r>
              <a:rPr kumimoji="1" lang="en-US" altLang="zh-CN" sz="1600" b="1" dirty="0" smtClean="0">
                <a:solidFill>
                  <a:srgbClr val="FF33CC"/>
                </a:solidFill>
                <a:latin typeface="Times New Roman" pitchFamily="18" charset="0"/>
              </a:rPr>
              <a:t>PRC2005</a:t>
            </a:r>
            <a:r>
              <a:rPr kumimoji="1" lang="en-US" altLang="zh-CN" sz="1600" b="1" dirty="0">
                <a:solidFill>
                  <a:srgbClr val="333399"/>
                </a:solidFill>
                <a:latin typeface="Times New Roman" pitchFamily="18" charset="0"/>
              </a:rPr>
              <a:t>)</a:t>
            </a:r>
          </a:p>
          <a:p>
            <a:pPr marL="457200" indent="-457200" algn="l"/>
            <a:r>
              <a:rPr kumimoji="1" lang="en-US" altLang="zh-CN" sz="1600" b="1" dirty="0">
                <a:solidFill>
                  <a:srgbClr val="333399"/>
                </a:solidFill>
                <a:latin typeface="Times New Roman" pitchFamily="18" charset="0"/>
              </a:rPr>
              <a:t>2. Possible time variation of the gravitational constant (</a:t>
            </a:r>
            <a:r>
              <a:rPr kumimoji="1" lang="en-US" altLang="zh-CN" sz="1600" b="1" dirty="0" err="1">
                <a:solidFill>
                  <a:srgbClr val="FF33CC"/>
                </a:solidFill>
                <a:latin typeface="Times New Roman" pitchFamily="18" charset="0"/>
              </a:rPr>
              <a:t>Jofre</a:t>
            </a:r>
            <a:r>
              <a:rPr kumimoji="1" lang="en-US" altLang="zh-CN" sz="1600" b="1" dirty="0">
                <a:solidFill>
                  <a:srgbClr val="FF33CC"/>
                </a:solidFill>
                <a:latin typeface="Times New Roman" pitchFamily="18" charset="0"/>
              </a:rPr>
              <a:t> et al. </a:t>
            </a:r>
            <a:r>
              <a:rPr kumimoji="1" lang="en-US" altLang="zh-CN" sz="1600" b="1" dirty="0" smtClean="0">
                <a:solidFill>
                  <a:srgbClr val="FF33CC"/>
                </a:solidFill>
                <a:latin typeface="Times New Roman" pitchFamily="18" charset="0"/>
              </a:rPr>
              <a:t>PRL2006</a:t>
            </a:r>
            <a:r>
              <a:rPr kumimoji="1" lang="en-US" altLang="zh-CN" sz="1600" b="1" dirty="0">
                <a:solidFill>
                  <a:srgbClr val="FF33CC"/>
                </a:solidFill>
                <a:latin typeface="Times New Roman" pitchFamily="18" charset="0"/>
              </a:rPr>
              <a:t>; </a:t>
            </a:r>
            <a:r>
              <a:rPr kumimoji="1" lang="en-US" altLang="zh-CN" sz="1600" b="1" dirty="0" err="1">
                <a:solidFill>
                  <a:srgbClr val="FF33CC"/>
                </a:solidFill>
                <a:latin typeface="Times New Roman" pitchFamily="18" charset="0"/>
              </a:rPr>
              <a:t>Krastev</a:t>
            </a:r>
            <a:r>
              <a:rPr kumimoji="1" lang="en-US" altLang="zh-CN" sz="1600" b="1" dirty="0">
                <a:solidFill>
                  <a:srgbClr val="FF33CC"/>
                </a:solidFill>
                <a:latin typeface="Times New Roman" pitchFamily="18" charset="0"/>
              </a:rPr>
              <a:t>/Li, </a:t>
            </a:r>
            <a:r>
              <a:rPr kumimoji="1" lang="en-US" altLang="zh-CN" sz="1600" b="1" dirty="0" smtClean="0">
                <a:solidFill>
                  <a:srgbClr val="FF33CC"/>
                </a:solidFill>
                <a:latin typeface="Times New Roman" pitchFamily="18" charset="0"/>
              </a:rPr>
              <a:t>PRC2007</a:t>
            </a:r>
            <a:r>
              <a:rPr kumimoji="1" lang="en-US" altLang="zh-CN" sz="1600" b="1" dirty="0">
                <a:solidFill>
                  <a:srgbClr val="333399"/>
                </a:solidFill>
                <a:latin typeface="Times New Roman" pitchFamily="18" charset="0"/>
              </a:rPr>
              <a:t>)</a:t>
            </a:r>
          </a:p>
          <a:p>
            <a:pPr marL="457200" indent="-457200" algn="l"/>
            <a:r>
              <a:rPr kumimoji="1" lang="en-US" altLang="zh-CN" sz="1600" b="1" dirty="0">
                <a:solidFill>
                  <a:srgbClr val="333399"/>
                </a:solidFill>
                <a:latin typeface="Times New Roman" pitchFamily="18" charset="0"/>
              </a:rPr>
              <a:t>3. Non-Newtonian gravity proposed in the grand unified theories (</a:t>
            </a:r>
            <a:r>
              <a:rPr kumimoji="1" lang="en-US" altLang="zh-CN" sz="1600" b="1" dirty="0">
                <a:solidFill>
                  <a:srgbClr val="FF33CC"/>
                </a:solidFill>
                <a:latin typeface="Times New Roman" pitchFamily="18" charset="0"/>
              </a:rPr>
              <a:t>Wen/Li/Chen, </a:t>
            </a:r>
            <a:r>
              <a:rPr kumimoji="1" lang="en-US" altLang="zh-CN" sz="1600" b="1" dirty="0" smtClean="0">
                <a:solidFill>
                  <a:srgbClr val="FF33CC"/>
                </a:solidFill>
                <a:latin typeface="Times New Roman" pitchFamily="18" charset="0"/>
              </a:rPr>
              <a:t>PRL2009</a:t>
            </a:r>
            <a:r>
              <a:rPr kumimoji="1" lang="en-US" altLang="zh-CN" sz="1600" b="1" dirty="0">
                <a:solidFill>
                  <a:srgbClr val="333399"/>
                </a:solidFill>
                <a:latin typeface="Times New Roman" pitchFamily="18" charset="0"/>
              </a:rPr>
              <a:t>)</a:t>
            </a:r>
          </a:p>
          <a:p>
            <a:pPr marL="457200" indent="-457200" algn="l"/>
            <a:r>
              <a:rPr kumimoji="1" lang="en-US" altLang="zh-CN" sz="1600" b="1" dirty="0">
                <a:solidFill>
                  <a:srgbClr val="333399"/>
                </a:solidFill>
                <a:latin typeface="Times New Roman" pitchFamily="18" charset="0"/>
              </a:rPr>
              <a:t>4. Dark Matter </a:t>
            </a:r>
            <a:r>
              <a:rPr kumimoji="1" lang="en-US" altLang="zh-CN" sz="1600" b="1" dirty="0" smtClean="0">
                <a:solidFill>
                  <a:srgbClr val="333399"/>
                </a:solidFill>
                <a:latin typeface="Times New Roman" pitchFamily="18" charset="0"/>
              </a:rPr>
              <a:t>(</a:t>
            </a:r>
            <a:r>
              <a:rPr kumimoji="1" lang="en-US" altLang="zh-CN" sz="1600" b="1" dirty="0" smtClean="0">
                <a:solidFill>
                  <a:srgbClr val="FF33CC"/>
                </a:solidFill>
                <a:latin typeface="Times New Roman" pitchFamily="18" charset="0"/>
              </a:rPr>
              <a:t>Zheng/Zhang/Chen</a:t>
            </a:r>
            <a:r>
              <a:rPr kumimoji="1" lang="en-US" altLang="zh-CN" sz="1600" b="1" dirty="0">
                <a:solidFill>
                  <a:srgbClr val="FF33CC"/>
                </a:solidFill>
                <a:latin typeface="Times New Roman" pitchFamily="18" charset="0"/>
              </a:rPr>
              <a:t>, JCAP2014; </a:t>
            </a:r>
            <a:r>
              <a:rPr kumimoji="1" lang="en-US" altLang="zh-CN" sz="1600" b="1" dirty="0" smtClean="0">
                <a:solidFill>
                  <a:srgbClr val="FF33CC"/>
                </a:solidFill>
                <a:latin typeface="Times New Roman" pitchFamily="18" charset="0"/>
              </a:rPr>
              <a:t>Zheng/Sun/Chen, ApJ2015</a:t>
            </a:r>
            <a:r>
              <a:rPr kumimoji="1" lang="en-US" altLang="zh-CN" sz="1600" b="1" dirty="0" smtClean="0">
                <a:solidFill>
                  <a:srgbClr val="333399"/>
                </a:solidFill>
                <a:latin typeface="Times New Roman" pitchFamily="18" charset="0"/>
              </a:rPr>
              <a:t>)</a:t>
            </a:r>
            <a:endParaRPr kumimoji="1" lang="en-US" altLang="zh-CN" sz="1600" b="1" dirty="0">
              <a:solidFill>
                <a:srgbClr val="333399"/>
              </a:solidFill>
              <a:latin typeface="Times New Roman" pitchFamily="18" charset="0"/>
            </a:endParaRPr>
          </a:p>
        </p:txBody>
      </p:sp>
      <p:sp>
        <p:nvSpPr>
          <p:cNvPr id="20486" name="Oval 7"/>
          <p:cNvSpPr>
            <a:spLocks noChangeArrowheads="1"/>
          </p:cNvSpPr>
          <p:nvPr/>
        </p:nvSpPr>
        <p:spPr bwMode="auto">
          <a:xfrm>
            <a:off x="5845175" y="2876550"/>
            <a:ext cx="3011488" cy="55245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Symmetry Energy</a:t>
            </a:r>
          </a:p>
        </p:txBody>
      </p:sp>
      <p:sp>
        <p:nvSpPr>
          <p:cNvPr id="20487" name="Rectangle 8"/>
          <p:cNvSpPr>
            <a:spLocks noChangeArrowheads="1"/>
          </p:cNvSpPr>
          <p:nvPr/>
        </p:nvSpPr>
        <p:spPr bwMode="auto">
          <a:xfrm>
            <a:off x="6342063" y="1676400"/>
            <a:ext cx="2000250" cy="730250"/>
          </a:xfrm>
          <a:prstGeom prst="rect">
            <a:avLst/>
          </a:prstGeom>
          <a:solidFill>
            <a:srgbClr val="DDDDDD"/>
          </a:solidFill>
          <a:ln w="28575" algn="ctr">
            <a:solidFill>
              <a:srgbClr val="922706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zh-CN" sz="2000" b="1">
                <a:solidFill>
                  <a:srgbClr val="000000"/>
                </a:solidFill>
                <a:latin typeface="Times New Roman" pitchFamily="18" charset="0"/>
              </a:rPr>
              <a:t>Nuclear Physics </a:t>
            </a:r>
          </a:p>
          <a:p>
            <a:r>
              <a:rPr lang="en-US" altLang="zh-CN" sz="2000" b="1">
                <a:solidFill>
                  <a:srgbClr val="0000FF"/>
                </a:solidFill>
                <a:latin typeface="Times New Roman" pitchFamily="18" charset="0"/>
              </a:rPr>
              <a:t>on the Earth</a:t>
            </a:r>
          </a:p>
        </p:txBody>
      </p:sp>
      <p:sp>
        <p:nvSpPr>
          <p:cNvPr id="20488" name="Rectangle 9"/>
          <p:cNvSpPr>
            <a:spLocks noChangeArrowheads="1"/>
          </p:cNvSpPr>
          <p:nvPr/>
        </p:nvSpPr>
        <p:spPr bwMode="auto">
          <a:xfrm>
            <a:off x="5664200" y="3911600"/>
            <a:ext cx="3403600" cy="730250"/>
          </a:xfrm>
          <a:prstGeom prst="rect">
            <a:avLst/>
          </a:prstGeom>
          <a:solidFill>
            <a:srgbClr val="DDDDDD"/>
          </a:solidFill>
          <a:ln w="28575" algn="ctr">
            <a:solidFill>
              <a:srgbClr val="922706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zh-CN" sz="2000" b="1">
                <a:solidFill>
                  <a:srgbClr val="000000"/>
                </a:solidFill>
                <a:latin typeface="Times New Roman" pitchFamily="18" charset="0"/>
              </a:rPr>
              <a:t>Astrophysics and Cosmology </a:t>
            </a:r>
          </a:p>
          <a:p>
            <a:r>
              <a:rPr lang="en-US" altLang="zh-CN" sz="2000" b="1">
                <a:solidFill>
                  <a:srgbClr val="FF3399"/>
                </a:solidFill>
                <a:latin typeface="Times New Roman" pitchFamily="18" charset="0"/>
              </a:rPr>
              <a:t>in Heaven</a:t>
            </a:r>
          </a:p>
        </p:txBody>
      </p:sp>
      <p:sp>
        <p:nvSpPr>
          <p:cNvPr id="20489" name="AutoShape 10"/>
          <p:cNvSpPr>
            <a:spLocks noChangeArrowheads="1"/>
          </p:cNvSpPr>
          <p:nvPr/>
        </p:nvSpPr>
        <p:spPr bwMode="auto">
          <a:xfrm>
            <a:off x="7104063" y="2406650"/>
            <a:ext cx="533400" cy="461963"/>
          </a:xfrm>
          <a:prstGeom prst="upDownArrow">
            <a:avLst>
              <a:gd name="adj1" fmla="val 50000"/>
              <a:gd name="adj2" fmla="val 20000"/>
            </a:avLst>
          </a:prstGeom>
          <a:solidFill>
            <a:srgbClr val="DDDDDD"/>
          </a:solidFill>
          <a:ln w="28575" algn="ctr">
            <a:solidFill>
              <a:srgbClr val="922706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490" name="AutoShape 11"/>
          <p:cNvSpPr>
            <a:spLocks noChangeArrowheads="1"/>
          </p:cNvSpPr>
          <p:nvPr/>
        </p:nvSpPr>
        <p:spPr bwMode="auto">
          <a:xfrm>
            <a:off x="7104063" y="3429000"/>
            <a:ext cx="533400" cy="461963"/>
          </a:xfrm>
          <a:prstGeom prst="upDownArrow">
            <a:avLst>
              <a:gd name="adj1" fmla="val 50000"/>
              <a:gd name="adj2" fmla="val 20000"/>
            </a:avLst>
          </a:prstGeom>
          <a:solidFill>
            <a:srgbClr val="DDDDDD"/>
          </a:solidFill>
          <a:ln w="28575" algn="ctr">
            <a:solidFill>
              <a:srgbClr val="922706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pic>
        <p:nvPicPr>
          <p:cNvPr id="20491" name="Picture 12"/>
          <p:cNvPicPr>
            <a:picLocks noChangeAspect="1" noChangeArrowheads="1"/>
          </p:cNvPicPr>
          <p:nvPr/>
        </p:nvPicPr>
        <p:blipFill>
          <a:blip r:embed="rId3" cstate="print"/>
          <a:srcRect r="2119"/>
          <a:stretch>
            <a:fillRect/>
          </a:stretch>
        </p:blipFill>
        <p:spPr bwMode="auto">
          <a:xfrm>
            <a:off x="7223125" y="295275"/>
            <a:ext cx="1581150" cy="365125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76200"/>
            <a:ext cx="9144000" cy="688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54000" rIns="91440" bIns="45720" numCol="1" anchor="t" anchorCtr="1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9pPr>
          </a:lstStyle>
          <a:p>
            <a:pPr eaLnBrk="1" hangingPunct="1"/>
            <a:r>
              <a:rPr kumimoji="1" lang="zh-CN" altLang="en-US" sz="3600" kern="0" dirty="0" smtClean="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rPr>
              <a:t>为什么研究对称能？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8451193" y="6400800"/>
            <a:ext cx="65595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9</a:t>
            </a:r>
            <a:endParaRPr lang="zh-CN" altLang="en-US" sz="2200" dirty="0"/>
          </a:p>
        </p:txBody>
      </p:sp>
      <p:grpSp>
        <p:nvGrpSpPr>
          <p:cNvPr id="2" name="组合 1"/>
          <p:cNvGrpSpPr/>
          <p:nvPr/>
        </p:nvGrpSpPr>
        <p:grpSpPr>
          <a:xfrm>
            <a:off x="4191000" y="2369438"/>
            <a:ext cx="2514600" cy="2938249"/>
            <a:chOff x="4191000" y="2369438"/>
            <a:chExt cx="2514600" cy="2938249"/>
          </a:xfrm>
        </p:grpSpPr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191000" y="4876800"/>
              <a:ext cx="25146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200" b="1" dirty="0" smtClean="0">
                  <a:solidFill>
                    <a:srgbClr val="FF00FF"/>
                  </a:solidFill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Physics at km scale</a:t>
              </a:r>
              <a:endParaRPr lang="en-US" altLang="zh-CN" sz="2200" b="1" dirty="0">
                <a:solidFill>
                  <a:srgbClr val="FF00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4"/>
            <p:cNvSpPr>
              <a:spLocks noChangeArrowheads="1"/>
            </p:cNvSpPr>
            <p:nvPr/>
          </p:nvSpPr>
          <p:spPr bwMode="auto">
            <a:xfrm>
              <a:off x="4213190" y="2369438"/>
              <a:ext cx="249241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200" b="1" dirty="0" smtClean="0">
                  <a:solidFill>
                    <a:srgbClr val="3333FF"/>
                  </a:solidFill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Physics at </a:t>
              </a:r>
              <a:r>
                <a:rPr lang="en-US" altLang="zh-CN" sz="2200" b="1" dirty="0" err="1" smtClean="0">
                  <a:solidFill>
                    <a:srgbClr val="3333FF"/>
                  </a:solidFill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fm</a:t>
              </a:r>
              <a:r>
                <a:rPr lang="en-US" altLang="zh-CN" sz="2200" b="1" dirty="0" smtClean="0">
                  <a:solidFill>
                    <a:srgbClr val="3333FF"/>
                  </a:solidFill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rPr>
                <a:t> scale</a:t>
              </a:r>
              <a:endParaRPr lang="en-US" altLang="zh-CN" sz="22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706" y="2413828"/>
            <a:ext cx="474357" cy="4572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6534" y="4696549"/>
            <a:ext cx="575438" cy="55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56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600200"/>
            <a:ext cx="5356225" cy="3759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1738313" y="2676525"/>
            <a:ext cx="180975" cy="457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endParaRPr lang="zh-CN" altLang="zh-CN"/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228600" y="838200"/>
            <a:ext cx="8610600" cy="39687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kumimoji="1" lang="en-US" altLang="zh-CN" sz="2000" b="1" dirty="0">
                <a:solidFill>
                  <a:schemeClr val="accent2"/>
                </a:solidFill>
                <a:latin typeface="Times New Roman" pitchFamily="18" charset="0"/>
              </a:rPr>
              <a:t>QCD Phase Diagram </a:t>
            </a:r>
            <a:r>
              <a:rPr kumimoji="1" lang="en-US" altLang="zh-CN" sz="2000" b="1" dirty="0">
                <a:solidFill>
                  <a:srgbClr val="6600FF"/>
                </a:solidFill>
                <a:latin typeface="Times New Roman" pitchFamily="18" charset="0"/>
              </a:rPr>
              <a:t>in 3D: </a:t>
            </a:r>
            <a:r>
              <a:rPr kumimoji="1" lang="en-US" altLang="zh-CN" sz="2000" b="1" dirty="0">
                <a:solidFill>
                  <a:srgbClr val="FF33CC"/>
                </a:solidFill>
                <a:latin typeface="Times New Roman" pitchFamily="18" charset="0"/>
              </a:rPr>
              <a:t>density, temperature, and </a:t>
            </a:r>
            <a:r>
              <a:rPr kumimoji="1" lang="en-US" altLang="zh-CN" sz="2000" b="1" dirty="0" err="1">
                <a:solidFill>
                  <a:srgbClr val="FF33CC"/>
                </a:solidFill>
                <a:latin typeface="Times New Roman" pitchFamily="18" charset="0"/>
              </a:rPr>
              <a:t>isospin</a:t>
            </a:r>
            <a:endParaRPr kumimoji="1" lang="en-US" altLang="zh-CN" sz="2000" b="1" dirty="0">
              <a:solidFill>
                <a:srgbClr val="FF33CC"/>
              </a:solidFill>
              <a:latin typeface="Times New Roman" pitchFamily="18" charset="0"/>
            </a:endParaRPr>
          </a:p>
        </p:txBody>
      </p:sp>
      <p:sp>
        <p:nvSpPr>
          <p:cNvPr id="2234383" name="Text Box 15"/>
          <p:cNvSpPr txBox="1">
            <a:spLocks noChangeArrowheads="1"/>
          </p:cNvSpPr>
          <p:nvPr/>
        </p:nvSpPr>
        <p:spPr bwMode="auto">
          <a:xfrm>
            <a:off x="76200" y="5575852"/>
            <a:ext cx="9067800" cy="120251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342900" indent="-342900" algn="l"/>
            <a:r>
              <a:rPr kumimoji="1" lang="en-US" altLang="zh-CN" sz="1800" b="1" dirty="0" smtClean="0">
                <a:solidFill>
                  <a:schemeClr val="accent2"/>
                </a:solidFill>
                <a:latin typeface="Times New Roman" pitchFamily="18" charset="0"/>
              </a:rPr>
              <a:t>At extremely high baryon density, the main degree of freedom could be the </a:t>
            </a:r>
            <a:r>
              <a:rPr kumimoji="1" lang="en-US" altLang="zh-CN" sz="1800" b="1" dirty="0" err="1" smtClean="0">
                <a:solidFill>
                  <a:schemeClr val="accent2"/>
                </a:solidFill>
                <a:latin typeface="Times New Roman" pitchFamily="18" charset="0"/>
              </a:rPr>
              <a:t>deconfined</a:t>
            </a:r>
            <a:r>
              <a:rPr kumimoji="1" lang="en-US" altLang="zh-CN" sz="1800" b="1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  <a:endParaRPr kumimoji="1" lang="en-US" altLang="zh-CN" sz="1800" b="1" dirty="0" smtClean="0">
              <a:solidFill>
                <a:schemeClr val="accent2"/>
              </a:solidFill>
              <a:latin typeface="Times New Roman" pitchFamily="18" charset="0"/>
            </a:endParaRPr>
          </a:p>
          <a:p>
            <a:pPr marL="342900" indent="-342900" algn="l"/>
            <a:r>
              <a:rPr kumimoji="1" lang="en-US" altLang="zh-CN" sz="1800" b="1" dirty="0" smtClean="0">
                <a:solidFill>
                  <a:schemeClr val="accent2"/>
                </a:solidFill>
                <a:latin typeface="Times New Roman" pitchFamily="18" charset="0"/>
              </a:rPr>
              <a:t>quark matter rather than confined baryon matter, and there we should consider </a:t>
            </a:r>
            <a:r>
              <a:rPr kumimoji="1" lang="en-US" altLang="zh-CN" sz="1800" b="1" dirty="0" smtClean="0">
                <a:solidFill>
                  <a:srgbClr val="FF0000"/>
                </a:solidFill>
                <a:latin typeface="Times New Roman" pitchFamily="18" charset="0"/>
              </a:rPr>
              <a:t>quark </a:t>
            </a:r>
          </a:p>
          <a:p>
            <a:pPr marL="342900" indent="-342900" algn="l"/>
            <a:r>
              <a:rPr kumimoji="1" lang="en-US" altLang="zh-CN" sz="1800" b="1" dirty="0" smtClean="0">
                <a:solidFill>
                  <a:srgbClr val="FF0000"/>
                </a:solidFill>
                <a:latin typeface="Times New Roman" pitchFamily="18" charset="0"/>
              </a:rPr>
              <a:t>matter symmetry energy </a:t>
            </a:r>
            <a:r>
              <a:rPr kumimoji="1" lang="en-US" altLang="zh-CN" sz="1800" b="1" dirty="0" smtClean="0">
                <a:solidFill>
                  <a:schemeClr val="accent2"/>
                </a:solidFill>
                <a:latin typeface="Times New Roman" pitchFamily="18" charset="0"/>
              </a:rPr>
              <a:t>(</a:t>
            </a:r>
            <a:r>
              <a:rPr kumimoji="1" lang="en-US" altLang="zh-CN" sz="1800" b="1" dirty="0" err="1" smtClean="0">
                <a:solidFill>
                  <a:schemeClr val="accent2"/>
                </a:solidFill>
                <a:latin typeface="Times New Roman" pitchFamily="18" charset="0"/>
              </a:rPr>
              <a:t>isospin</a:t>
            </a:r>
            <a:r>
              <a:rPr kumimoji="1" lang="en-US" altLang="zh-CN" sz="1800" b="1" dirty="0" smtClean="0">
                <a:solidFill>
                  <a:schemeClr val="accent2"/>
                </a:solidFill>
                <a:latin typeface="Times New Roman" pitchFamily="18" charset="0"/>
              </a:rPr>
              <a:t> symmetry is still satisfied). The </a:t>
            </a:r>
            <a:r>
              <a:rPr kumimoji="1" lang="en-US" altLang="zh-CN" sz="1800" b="1" dirty="0" err="1" smtClean="0">
                <a:solidFill>
                  <a:schemeClr val="accent2"/>
                </a:solidFill>
                <a:latin typeface="Times New Roman" pitchFamily="18" charset="0"/>
              </a:rPr>
              <a:t>isopsin</a:t>
            </a:r>
            <a:r>
              <a:rPr kumimoji="1" lang="en-US" altLang="zh-CN" sz="1800" b="1" dirty="0" smtClean="0">
                <a:solidFill>
                  <a:schemeClr val="accent2"/>
                </a:solidFill>
                <a:latin typeface="Times New Roman" pitchFamily="18" charset="0"/>
              </a:rPr>
              <a:t> asymmetric quark </a:t>
            </a:r>
          </a:p>
          <a:p>
            <a:pPr marL="342900" indent="-342900" algn="l"/>
            <a:r>
              <a:rPr kumimoji="1" lang="en-US" altLang="zh-CN" sz="1800" b="1" dirty="0" smtClean="0">
                <a:solidFill>
                  <a:schemeClr val="accent2"/>
                </a:solidFill>
                <a:latin typeface="Times New Roman" pitchFamily="18" charset="0"/>
              </a:rPr>
              <a:t>matter could be produced/exist in </a:t>
            </a:r>
            <a:r>
              <a:rPr kumimoji="1" lang="en-US" altLang="zh-CN" sz="1800" b="1" dirty="0" smtClean="0">
                <a:solidFill>
                  <a:srgbClr val="FF0000"/>
                </a:solidFill>
                <a:latin typeface="Times New Roman" pitchFamily="18" charset="0"/>
              </a:rPr>
              <a:t>HIC/Compact Stars</a:t>
            </a:r>
          </a:p>
        </p:txBody>
      </p:sp>
      <p:sp>
        <p:nvSpPr>
          <p:cNvPr id="26633" name="Text Box 16"/>
          <p:cNvSpPr txBox="1">
            <a:spLocks noChangeArrowheads="1"/>
          </p:cNvSpPr>
          <p:nvPr/>
        </p:nvSpPr>
        <p:spPr bwMode="auto">
          <a:xfrm>
            <a:off x="304800" y="1219200"/>
            <a:ext cx="8610600" cy="3048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/>
            <a:r>
              <a:rPr lang="en-US" altLang="zh-CN" sz="1400" b="1">
                <a:solidFill>
                  <a:srgbClr val="3333FF"/>
                </a:solidFill>
                <a:latin typeface="Times New Roman" pitchFamily="18" charset="0"/>
              </a:rPr>
              <a:t>V.E. Fortov, Extreme States of Matter – on Earth and in the Cosmos, Springer-Verlag Berlin Heidelberg 2011</a:t>
            </a:r>
          </a:p>
        </p:txBody>
      </p:sp>
      <p:sp>
        <p:nvSpPr>
          <p:cNvPr id="26634" name="Rectangle 19"/>
          <p:cNvSpPr>
            <a:spLocks noChangeArrowheads="1"/>
          </p:cNvSpPr>
          <p:nvPr/>
        </p:nvSpPr>
        <p:spPr bwMode="auto">
          <a:xfrm>
            <a:off x="0" y="73025"/>
            <a:ext cx="9144000" cy="688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54000" anchorCtr="1"/>
          <a:lstStyle/>
          <a:p>
            <a:r>
              <a:rPr lang="en-US" altLang="zh-CN" sz="3600" b="1" dirty="0" smtClean="0">
                <a:solidFill>
                  <a:srgbClr val="133984"/>
                </a:solidFill>
                <a:latin typeface="Times New Roman" pitchFamily="18" charset="0"/>
                <a:cs typeface="Times New Roman" pitchFamily="18" charset="0"/>
              </a:rPr>
              <a:t>QCD</a:t>
            </a:r>
            <a:r>
              <a:rPr lang="zh-CN" altLang="en-US" sz="3600" b="1" dirty="0" smtClean="0">
                <a:solidFill>
                  <a:srgbClr val="133984"/>
                </a:solidFill>
                <a:latin typeface="Times New Roman" pitchFamily="18" charset="0"/>
                <a:cs typeface="Times New Roman" pitchFamily="18" charset="0"/>
              </a:rPr>
              <a:t>相图</a:t>
            </a:r>
            <a:endParaRPr lang="zh-CN" altLang="en-US" sz="3600" b="1" dirty="0">
              <a:solidFill>
                <a:srgbClr val="13398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10</a:t>
            </a:r>
            <a:endParaRPr lang="zh-CN" altLang="en-US" sz="2200" dirty="0"/>
          </a:p>
        </p:txBody>
      </p:sp>
      <p:sp>
        <p:nvSpPr>
          <p:cNvPr id="2" name="文本框 1"/>
          <p:cNvSpPr txBox="1"/>
          <p:nvPr/>
        </p:nvSpPr>
        <p:spPr>
          <a:xfrm>
            <a:off x="5638800" y="3758386"/>
            <a:ext cx="350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Quark Matter </a:t>
            </a:r>
          </a:p>
          <a:p>
            <a:r>
              <a:rPr lang="en-US" altLang="zh-CN" sz="2000" dirty="0" smtClean="0">
                <a:solidFill>
                  <a:srgbClr val="C00000"/>
                </a:solidFill>
              </a:rPr>
              <a:t>Symmetry Energy ?</a:t>
            </a:r>
          </a:p>
          <a:p>
            <a:pPr algn="l"/>
            <a:r>
              <a:rPr lang="en-US" altLang="zh-CN" sz="1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 Di Toro et al., NPA775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(2006);</a:t>
            </a:r>
          </a:p>
          <a:p>
            <a:pPr algn="l"/>
            <a:r>
              <a:rPr lang="de-DE" altLang="zh-CN" sz="1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Pagliara/Schaffner-Bielich</a:t>
            </a:r>
            <a:r>
              <a:rPr lang="de-DE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altLang="zh-CN" sz="1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PRD81</a:t>
            </a:r>
            <a:r>
              <a:rPr lang="de-DE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de-DE" altLang="zh-CN" sz="16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de-DE" altLang="zh-CN" sz="1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(2010); Shao et al., PRD85,(2012); </a:t>
            </a:r>
            <a:r>
              <a:rPr lang="en-US" altLang="zh-CN" sz="1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Chu/Chen, ApJ780 (2014); H. Liu et a., PRD94 (2016); Xia/Xu/Zong, (2016) </a:t>
            </a: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5507923" y="1524000"/>
            <a:ext cx="3712277" cy="231050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342900" indent="-342900" algn="l"/>
            <a:r>
              <a:rPr kumimoji="1" lang="en-US" altLang="zh-CN" sz="1800" b="1" dirty="0" smtClean="0">
                <a:solidFill>
                  <a:srgbClr val="FF00FF"/>
                </a:solidFill>
                <a:latin typeface="Times New Roman" pitchFamily="18" charset="0"/>
              </a:rPr>
              <a:t>Esym: </a:t>
            </a:r>
            <a:r>
              <a:rPr kumimoji="1" lang="en-US" altLang="zh-CN" sz="1800" b="1" dirty="0" smtClean="0">
                <a:solidFill>
                  <a:srgbClr val="FF0000"/>
                </a:solidFill>
                <a:latin typeface="Times New Roman" pitchFamily="18" charset="0"/>
              </a:rPr>
              <a:t>Important for understanding the EOS of strong interaction matter and QCD phase transitions at </a:t>
            </a:r>
            <a:r>
              <a:rPr kumimoji="1" lang="en-US" altLang="zh-CN" sz="1800" b="1" dirty="0" smtClean="0">
                <a:solidFill>
                  <a:schemeClr val="accent2"/>
                </a:solidFill>
                <a:latin typeface="Times New Roman" pitchFamily="18" charset="0"/>
              </a:rPr>
              <a:t>extreme </a:t>
            </a:r>
            <a:r>
              <a:rPr kumimoji="1" lang="en-US" altLang="zh-CN" sz="1800" b="1" dirty="0" err="1" smtClean="0">
                <a:solidFill>
                  <a:schemeClr val="accent2"/>
                </a:solidFill>
                <a:latin typeface="Times New Roman" pitchFamily="18" charset="0"/>
              </a:rPr>
              <a:t>isospin</a:t>
            </a:r>
            <a:r>
              <a:rPr kumimoji="1" lang="en-US" altLang="zh-CN" sz="1800" b="1" dirty="0" smtClean="0">
                <a:solidFill>
                  <a:schemeClr val="accent2"/>
                </a:solidFill>
                <a:latin typeface="Times New Roman" pitchFamily="18" charset="0"/>
              </a:rPr>
              <a:t> conditions</a:t>
            </a:r>
            <a:endParaRPr kumimoji="1" lang="zh-CN" altLang="en-US" sz="800" b="1" dirty="0">
              <a:solidFill>
                <a:schemeClr val="accent2"/>
              </a:solidFill>
              <a:latin typeface="Times New Roman" pitchFamily="18" charset="0"/>
            </a:endParaRPr>
          </a:p>
          <a:p>
            <a:pPr marL="342900" indent="-342900" algn="l">
              <a:buFontTx/>
              <a:buAutoNum type="arabicPeriod"/>
            </a:pPr>
            <a:r>
              <a:rPr kumimoji="1" lang="en-US" altLang="zh-CN" sz="1800" b="1" dirty="0">
                <a:solidFill>
                  <a:srgbClr val="0000FF"/>
                </a:solidFill>
                <a:latin typeface="Times New Roman" pitchFamily="18" charset="0"/>
              </a:rPr>
              <a:t>Heavy Ion Collisions (Terrestrial Lab);</a:t>
            </a:r>
            <a:r>
              <a:rPr kumimoji="1" lang="en-US" altLang="zh-CN" sz="18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kumimoji="1" lang="en-US" altLang="zh-CN" sz="1800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marL="342900" indent="-342900" algn="l">
              <a:buFontTx/>
              <a:buAutoNum type="arabicPeriod"/>
            </a:pPr>
            <a:r>
              <a:rPr kumimoji="1" lang="en-US" altLang="zh-CN" sz="1800" b="1" dirty="0" smtClean="0">
                <a:solidFill>
                  <a:srgbClr val="FF3300"/>
                </a:solidFill>
                <a:latin typeface="Times New Roman" pitchFamily="18" charset="0"/>
              </a:rPr>
              <a:t>Compact </a:t>
            </a:r>
            <a:r>
              <a:rPr kumimoji="1" lang="en-US" altLang="zh-CN" sz="1800" b="1" dirty="0">
                <a:solidFill>
                  <a:srgbClr val="FF3300"/>
                </a:solidFill>
                <a:latin typeface="Times New Roman" pitchFamily="18" charset="0"/>
              </a:rPr>
              <a:t>Stars(In Heaven); …</a:t>
            </a:r>
          </a:p>
        </p:txBody>
      </p:sp>
    </p:spTree>
    <p:extLst>
      <p:ext uri="{BB962C8B-B14F-4D97-AF65-F5344CB8AC3E}">
        <p14:creationId xmlns:p14="http://schemas.microsoft.com/office/powerpoint/2010/main" val="293952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34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34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4383" grpId="0"/>
      <p:bldP spid="2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1" lang="zh-CN" altLang="en-US" b="0" smtClean="0">
                <a:solidFill>
                  <a:srgbClr val="132584"/>
                </a:solidFill>
                <a:ea typeface="黑体" pitchFamily="49" charset="-122"/>
              </a:rPr>
              <a:t>目录</a:t>
            </a:r>
          </a:p>
        </p:txBody>
      </p:sp>
      <p:sp>
        <p:nvSpPr>
          <p:cNvPr id="5" name="矩形 4"/>
          <p:cNvSpPr/>
          <p:nvPr/>
        </p:nvSpPr>
        <p:spPr>
          <a:xfrm>
            <a:off x="1371600" y="1905000"/>
            <a:ext cx="7315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>
                <a:solidFill>
                  <a:schemeClr val="accent2"/>
                </a:solidFill>
              </a:rPr>
              <a:t>对称</a:t>
            </a:r>
            <a:r>
              <a:rPr lang="zh-CN" altLang="en-US" sz="3200" b="1" dirty="0" smtClean="0">
                <a:solidFill>
                  <a:schemeClr val="accent2"/>
                </a:solidFill>
              </a:rPr>
              <a:t>能</a:t>
            </a:r>
            <a:endParaRPr lang="en-US" altLang="zh-CN" sz="32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 smtClean="0">
                <a:solidFill>
                  <a:srgbClr val="FF0000"/>
                </a:solidFill>
              </a:rPr>
              <a:t>对称能的确定</a:t>
            </a:r>
            <a:endParaRPr lang="en-US" altLang="zh-CN" sz="3200" b="1" dirty="0" smtClean="0">
              <a:solidFill>
                <a:srgbClr val="FF0000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 smtClean="0">
                <a:solidFill>
                  <a:schemeClr val="accent2"/>
                </a:solidFill>
              </a:rPr>
              <a:t>对称能与核素图上原子核的数目</a:t>
            </a:r>
            <a:endParaRPr lang="en-US" altLang="zh-CN" sz="32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>
                <a:solidFill>
                  <a:schemeClr val="accent2"/>
                </a:solidFill>
              </a:rPr>
              <a:t>对称</a:t>
            </a:r>
            <a:r>
              <a:rPr lang="zh-CN" altLang="en-US" sz="3200" b="1" dirty="0" smtClean="0">
                <a:solidFill>
                  <a:schemeClr val="accent2"/>
                </a:solidFill>
              </a:rPr>
              <a:t>能与暗物质</a:t>
            </a:r>
            <a:endParaRPr lang="en-US" altLang="zh-CN" sz="32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 smtClean="0">
                <a:solidFill>
                  <a:schemeClr val="accent2"/>
                </a:solidFill>
              </a:rPr>
              <a:t>总结</a:t>
            </a:r>
            <a:r>
              <a:rPr lang="zh-CN" altLang="en-US" sz="3200" b="1" dirty="0">
                <a:solidFill>
                  <a:schemeClr val="accent2"/>
                </a:solidFill>
              </a:rPr>
              <a:t>和展望</a:t>
            </a:r>
          </a:p>
        </p:txBody>
      </p:sp>
    </p:spTree>
    <p:extLst>
      <p:ext uri="{BB962C8B-B14F-4D97-AF65-F5344CB8AC3E}">
        <p14:creationId xmlns:p14="http://schemas.microsoft.com/office/powerpoint/2010/main" val="389782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2332038" y="115669"/>
            <a:ext cx="64764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accent2"/>
                </a:solidFill>
                <a:latin typeface="Times New Roman" pitchFamily="18" charset="0"/>
              </a:rPr>
              <a:t>核物质状态方程</a:t>
            </a:r>
            <a:r>
              <a:rPr lang="en-US" altLang="zh-CN" sz="3600" b="1" dirty="0" smtClean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: </a:t>
            </a:r>
            <a:r>
              <a:rPr lang="zh-CN" altLang="en-US" sz="3600" b="1" dirty="0" smtClean="0">
                <a:solidFill>
                  <a:srgbClr val="800000"/>
                </a:solidFill>
                <a:latin typeface="Times New Roman" pitchFamily="18" charset="0"/>
              </a:rPr>
              <a:t>多体理论方法</a:t>
            </a:r>
            <a:endParaRPr lang="en-US" altLang="zh-CN" sz="3600" dirty="0">
              <a:latin typeface="Times New Roman" pitchFamily="18" charset="0"/>
            </a:endParaRP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838200" y="1600200"/>
            <a:ext cx="62484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l">
              <a:buFont typeface="Wingdings" pitchFamily="2" charset="2"/>
              <a:buChar char="l"/>
            </a:pPr>
            <a:r>
              <a:rPr kumimoji="1" lang="en-US" altLang="zh-CN" sz="1800" b="1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 Microscopic Many-Body Approaches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800" b="1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    </a:t>
            </a:r>
            <a:r>
              <a:rPr kumimoji="1" lang="en-US" altLang="zh-CN" sz="1800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Non-relativistic </a:t>
            </a:r>
            <a:r>
              <a:rPr kumimoji="1" lang="en-US" altLang="zh-CN" sz="1800" dirty="0" err="1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Brueckner</a:t>
            </a:r>
            <a:r>
              <a:rPr kumimoji="1" lang="en-US" altLang="zh-CN" sz="1800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-Bethe-Goldstone (BBG) Theory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800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    Relativistic Dirac-</a:t>
            </a:r>
            <a:r>
              <a:rPr kumimoji="1" lang="en-US" altLang="zh-CN" sz="1800" dirty="0" err="1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Brueckner</a:t>
            </a:r>
            <a:r>
              <a:rPr kumimoji="1" lang="en-US" altLang="zh-CN" sz="1800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-</a:t>
            </a:r>
            <a:r>
              <a:rPr kumimoji="1" lang="en-US" altLang="zh-CN" sz="1800" dirty="0" err="1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Hartree-Fock</a:t>
            </a:r>
            <a:r>
              <a:rPr kumimoji="1" lang="en-US" altLang="zh-CN" sz="1800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 (DBHF) approach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800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    Self-Consistent Green’s Function (SCGF) Theory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800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    </a:t>
            </a:r>
            <a:r>
              <a:rPr kumimoji="1" lang="en-US" altLang="zh-CN" sz="1800" dirty="0" err="1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Variational</a:t>
            </a:r>
            <a:r>
              <a:rPr kumimoji="1" lang="en-US" altLang="zh-CN" sz="1800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 Many-Body (VMB) approach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800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    Green’s Function Monte Carlo Calculation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800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    </a:t>
            </a:r>
            <a:r>
              <a:rPr kumimoji="1" lang="en-US" altLang="zh-CN" sz="1800" dirty="0" err="1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V</a:t>
            </a:r>
            <a:r>
              <a:rPr kumimoji="1" lang="en-US" altLang="zh-CN" sz="1800" baseline="-25000" dirty="0" err="1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low</a:t>
            </a:r>
            <a:r>
              <a:rPr kumimoji="1" lang="en-US" altLang="zh-CN" sz="1800" i="1" baseline="-25000" dirty="0" err="1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k</a:t>
            </a:r>
            <a:r>
              <a:rPr kumimoji="1" lang="en-US" altLang="zh-CN" sz="1800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 + Renormalization </a:t>
            </a:r>
            <a:r>
              <a:rPr kumimoji="1" lang="en-US" altLang="zh-CN" sz="1800" dirty="0" smtClean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Group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800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</a:rPr>
              <a:t> </a:t>
            </a:r>
            <a:r>
              <a:rPr kumimoji="1" lang="en-US" altLang="zh-CN" sz="1800" dirty="0" smtClean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</a:rPr>
              <a:t>   Nuclear Lattice Approach</a:t>
            </a:r>
            <a:endParaRPr kumimoji="1" lang="en-US" altLang="zh-CN" sz="1000" dirty="0">
              <a:solidFill>
                <a:srgbClr val="C00000"/>
              </a:solidFill>
              <a:latin typeface="Times New Roman" pitchFamily="18" charset="0"/>
              <a:ea typeface="宋体" pitchFamily="2" charset="-122"/>
            </a:endParaRPr>
          </a:p>
          <a:p>
            <a:pPr algn="l">
              <a:buFont typeface="Wingdings" pitchFamily="2" charset="2"/>
              <a:buChar char="l"/>
            </a:pPr>
            <a:r>
              <a:rPr kumimoji="1" lang="en-US" altLang="zh-CN" sz="1800" dirty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 </a:t>
            </a:r>
            <a:r>
              <a:rPr kumimoji="1" lang="en-US" altLang="zh-CN" sz="1800" b="1" dirty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Effective Field Theory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800" dirty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    Density Functional Theory (DFT)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800" dirty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    Chiral Perturbation Theory (</a:t>
            </a:r>
            <a:r>
              <a:rPr kumimoji="1" lang="en-US" altLang="zh-CN" sz="1800" dirty="0" err="1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ChPT</a:t>
            </a:r>
            <a:r>
              <a:rPr kumimoji="1" lang="en-US" altLang="zh-CN" sz="1800" dirty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)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800" dirty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    QCD-based theory</a:t>
            </a:r>
            <a:endParaRPr kumimoji="1" lang="en-US" altLang="zh-CN" sz="1000" dirty="0">
              <a:solidFill>
                <a:schemeClr val="folHlink"/>
              </a:solidFill>
              <a:latin typeface="Times New Roman" pitchFamily="18" charset="0"/>
              <a:ea typeface="宋体" pitchFamily="2" charset="-122"/>
            </a:endParaRPr>
          </a:p>
          <a:p>
            <a:pPr algn="l">
              <a:buFont typeface="Wingdings" pitchFamily="2" charset="2"/>
              <a:buChar char="l"/>
            </a:pPr>
            <a:r>
              <a:rPr kumimoji="1" lang="en-US" altLang="zh-CN" sz="1800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 </a:t>
            </a:r>
            <a:r>
              <a:rPr kumimoji="1" lang="en-US" altLang="zh-CN" sz="1800" b="1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Phenomenological Approaches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800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   Relativistic mean-field (RMF) theory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800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   Quark Meson Coupling (QMC) Model</a:t>
            </a:r>
          </a:p>
          <a:p>
            <a:pPr algn="l"/>
            <a:r>
              <a:rPr kumimoji="1" lang="en-US" altLang="zh-CN" sz="1800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   Relativistic </a:t>
            </a:r>
            <a:r>
              <a:rPr kumimoji="1" lang="en-US" altLang="zh-CN" sz="1800" dirty="0" err="1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Hartree-Fock</a:t>
            </a:r>
            <a:r>
              <a:rPr kumimoji="1" lang="en-US" altLang="zh-CN" sz="1800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 (RHF) </a:t>
            </a:r>
          </a:p>
          <a:p>
            <a:pPr algn="l"/>
            <a:r>
              <a:rPr kumimoji="1" lang="en-US" altLang="zh-CN" sz="1800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   Non-relativistic </a:t>
            </a:r>
            <a:r>
              <a:rPr kumimoji="1" lang="en-US" altLang="zh-CN" sz="1800" dirty="0" err="1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Hartree-Fock</a:t>
            </a:r>
            <a:r>
              <a:rPr kumimoji="1" lang="en-US" altLang="zh-CN" sz="1800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 (</a:t>
            </a:r>
            <a:r>
              <a:rPr kumimoji="1" lang="en-US" altLang="zh-CN" sz="1800" dirty="0" err="1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Skyrme-Hartree-Fock</a:t>
            </a:r>
            <a:r>
              <a:rPr kumimoji="1" lang="en-US" altLang="zh-CN" sz="1800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)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800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   Thomas-Fermi (TF) approximations</a:t>
            </a:r>
            <a:endParaRPr kumimoji="1" lang="en-US" altLang="zh-CN" sz="1000" dirty="0">
              <a:solidFill>
                <a:srgbClr val="3333FF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1447800" y="914400"/>
            <a:ext cx="6781800" cy="685800"/>
          </a:xfrm>
          <a:prstGeom prst="rect">
            <a:avLst/>
          </a:prstGeom>
          <a:solidFill>
            <a:srgbClr val="CCFFFF"/>
          </a:solidFill>
          <a:ln w="34925">
            <a:solidFill>
              <a:srgbClr val="FFCC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2000" b="1" dirty="0">
                <a:solidFill>
                  <a:srgbClr val="FF33CC"/>
                </a:solidFill>
                <a:latin typeface="Times New Roman" pitchFamily="18" charset="0"/>
                <a:ea typeface="华文新魏" pitchFamily="2" charset="-122"/>
              </a:rPr>
              <a:t>The nuclear </a:t>
            </a:r>
            <a:r>
              <a:rPr lang="en-US" altLang="zh-CN" sz="2000" b="1" dirty="0" smtClean="0">
                <a:solidFill>
                  <a:srgbClr val="FF33CC"/>
                </a:solidFill>
                <a:latin typeface="Times New Roman" pitchFamily="18" charset="0"/>
                <a:ea typeface="华文新魏" pitchFamily="2" charset="-122"/>
              </a:rPr>
              <a:t>matter EOS </a:t>
            </a:r>
            <a:r>
              <a:rPr lang="en-US" altLang="zh-CN" sz="2000" b="1" dirty="0">
                <a:solidFill>
                  <a:srgbClr val="FF33CC"/>
                </a:solidFill>
                <a:latin typeface="Times New Roman" pitchFamily="18" charset="0"/>
                <a:ea typeface="华文新魏" pitchFamily="2" charset="-122"/>
              </a:rPr>
              <a:t>cannot be measured experimentally, its determination thus depends on theoretical approaches</a:t>
            </a:r>
            <a:r>
              <a:rPr lang="en-US" altLang="zh-CN" sz="2000" b="1" dirty="0">
                <a:solidFill>
                  <a:srgbClr val="133984"/>
                </a:solidFill>
                <a:latin typeface="Times New Roman" pitchFamily="18" charset="0"/>
                <a:ea typeface="华文新魏" pitchFamily="2" charset="-122"/>
              </a:rPr>
              <a:t> </a:t>
            </a:r>
            <a:endParaRPr lang="en-US" altLang="zh-CN" sz="2000" b="1" i="1" dirty="0">
              <a:solidFill>
                <a:srgbClr val="133984"/>
              </a:solidFill>
              <a:latin typeface="Times New Roman" pitchFamily="18" charset="0"/>
              <a:ea typeface="华文新魏" pitchFamily="2" charset="-122"/>
            </a:endParaRPr>
          </a:p>
        </p:txBody>
      </p:sp>
      <p:sp>
        <p:nvSpPr>
          <p:cNvPr id="6" name="TextBox 23"/>
          <p:cNvSpPr txBox="1"/>
          <p:nvPr/>
        </p:nvSpPr>
        <p:spPr>
          <a:xfrm>
            <a:off x="8383130" y="6400800"/>
            <a:ext cx="7920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11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269707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8"/>
          <p:cNvSpPr txBox="1">
            <a:spLocks noChangeArrowheads="1"/>
          </p:cNvSpPr>
          <p:nvPr/>
        </p:nvSpPr>
        <p:spPr bwMode="auto">
          <a:xfrm>
            <a:off x="3108325" y="6589713"/>
            <a:ext cx="1692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zh-CN" altLang="zh-CN" sz="1800">
              <a:ea typeface="华文楷体" pitchFamily="2" charset="-122"/>
            </a:endParaRPr>
          </a:p>
        </p:txBody>
      </p:sp>
      <p:sp>
        <p:nvSpPr>
          <p:cNvPr id="45059" name="Text Box 9"/>
          <p:cNvSpPr txBox="1">
            <a:spLocks noChangeArrowheads="1"/>
          </p:cNvSpPr>
          <p:nvPr/>
        </p:nvSpPr>
        <p:spPr bwMode="auto">
          <a:xfrm>
            <a:off x="3200400" y="6096000"/>
            <a:ext cx="2492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zh-CN" altLang="zh-CN" sz="1800">
              <a:ea typeface="华文楷体" pitchFamily="2" charset="-122"/>
            </a:endParaRPr>
          </a:p>
        </p:txBody>
      </p:sp>
      <p:grpSp>
        <p:nvGrpSpPr>
          <p:cNvPr id="45061" name="Group 5"/>
          <p:cNvGrpSpPr>
            <a:grpSpLocks/>
          </p:cNvGrpSpPr>
          <p:nvPr/>
        </p:nvGrpSpPr>
        <p:grpSpPr bwMode="auto">
          <a:xfrm>
            <a:off x="304800" y="1339850"/>
            <a:ext cx="8610600" cy="4298950"/>
            <a:chOff x="192" y="844"/>
            <a:chExt cx="5424" cy="2708"/>
          </a:xfrm>
        </p:grpSpPr>
        <p:pic>
          <p:nvPicPr>
            <p:cNvPr id="45069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2" y="1065"/>
              <a:ext cx="5424" cy="2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70" name="Text Box 7"/>
            <p:cNvSpPr txBox="1">
              <a:spLocks noChangeArrowheads="1"/>
            </p:cNvSpPr>
            <p:nvPr/>
          </p:nvSpPr>
          <p:spPr bwMode="auto">
            <a:xfrm>
              <a:off x="672" y="844"/>
              <a:ext cx="20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600" b="1">
                  <a:solidFill>
                    <a:schemeClr val="accent2"/>
                  </a:solidFill>
                  <a:latin typeface="Times New Roman" pitchFamily="18" charset="0"/>
                  <a:ea typeface="宋体" pitchFamily="2" charset="-122"/>
                </a:rPr>
                <a:t>Chen/Ko/Li, PRC72, 064309(2005)</a:t>
              </a:r>
            </a:p>
          </p:txBody>
        </p:sp>
        <p:sp>
          <p:nvSpPr>
            <p:cNvPr id="45071" name="Text Box 8"/>
            <p:cNvSpPr txBox="1">
              <a:spLocks noChangeArrowheads="1"/>
            </p:cNvSpPr>
            <p:nvPr/>
          </p:nvSpPr>
          <p:spPr bwMode="auto">
            <a:xfrm>
              <a:off x="3408" y="864"/>
              <a:ext cx="20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600" b="1">
                  <a:solidFill>
                    <a:schemeClr val="accent2"/>
                  </a:solidFill>
                  <a:latin typeface="Times New Roman" pitchFamily="18" charset="0"/>
                  <a:ea typeface="宋体" pitchFamily="2" charset="-122"/>
                </a:rPr>
                <a:t>Chen/Ko/Li, PRC76, 054316(2007)</a:t>
              </a:r>
            </a:p>
          </p:txBody>
        </p:sp>
      </p:grpSp>
      <p:sp>
        <p:nvSpPr>
          <p:cNvPr id="45062" name="Text Box 9"/>
          <p:cNvSpPr txBox="1">
            <a:spLocks noChangeArrowheads="1"/>
          </p:cNvSpPr>
          <p:nvPr/>
        </p:nvSpPr>
        <p:spPr bwMode="auto">
          <a:xfrm>
            <a:off x="3200400" y="6096000"/>
            <a:ext cx="2492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zh-CN" altLang="zh-CN" sz="1800">
              <a:ea typeface="华文楷体" pitchFamily="2" charset="-122"/>
            </a:endParaRP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50800" y="889000"/>
            <a:ext cx="8999538" cy="5588000"/>
            <a:chOff x="32" y="325"/>
            <a:chExt cx="5669" cy="3954"/>
          </a:xfrm>
        </p:grpSpPr>
        <p:sp>
          <p:nvSpPr>
            <p:cNvPr id="45064" name="Text Box 11"/>
            <p:cNvSpPr txBox="1">
              <a:spLocks noChangeArrowheads="1"/>
            </p:cNvSpPr>
            <p:nvPr/>
          </p:nvSpPr>
          <p:spPr bwMode="auto">
            <a:xfrm>
              <a:off x="32" y="325"/>
              <a:ext cx="5669" cy="39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b">
              <a:spAutoFit/>
            </a:bodyPr>
            <a:lstStyle/>
            <a:p>
              <a:r>
                <a:rPr kumimoji="1" lang="en-US" altLang="zh-CN" sz="3600">
                  <a:solidFill>
                    <a:schemeClr val="folHlink"/>
                  </a:solidFill>
                  <a:latin typeface="Arial Unicode MS" pitchFamily="34" charset="-122"/>
                  <a:ea typeface="宋体" pitchFamily="2" charset="-122"/>
                </a:rPr>
                <a:t> </a:t>
              </a:r>
            </a:p>
            <a:p>
              <a:endParaRPr kumimoji="1" lang="en-US" altLang="zh-CN" sz="36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36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36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36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36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8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8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8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8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8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8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8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8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8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8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8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8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8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8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8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8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8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  <a:p>
              <a:endParaRPr kumimoji="1" lang="en-US" altLang="zh-CN" sz="800">
                <a:solidFill>
                  <a:schemeClr val="folHlink"/>
                </a:solidFill>
                <a:latin typeface="Arial Unicode MS" pitchFamily="34" charset="-122"/>
                <a:ea typeface="宋体" pitchFamily="2" charset="-122"/>
              </a:endParaRPr>
            </a:p>
          </p:txBody>
        </p:sp>
        <p:pic>
          <p:nvPicPr>
            <p:cNvPr id="45065" name="Picture 1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9" y="926"/>
              <a:ext cx="4783" cy="296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</p:pic>
        <p:sp>
          <p:nvSpPr>
            <p:cNvPr id="45066" name="Text Box 13"/>
            <p:cNvSpPr txBox="1">
              <a:spLocks noChangeArrowheads="1"/>
            </p:cNvSpPr>
            <p:nvPr/>
          </p:nvSpPr>
          <p:spPr bwMode="auto">
            <a:xfrm>
              <a:off x="816" y="720"/>
              <a:ext cx="2058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600" b="1">
                  <a:solidFill>
                    <a:schemeClr val="accent2"/>
                  </a:solidFill>
                  <a:latin typeface="Times New Roman" pitchFamily="18" charset="0"/>
                  <a:ea typeface="宋体" pitchFamily="2" charset="-122"/>
                </a:rPr>
                <a:t>Z.H. Li et al., PRC74, 047304(2006)</a:t>
              </a:r>
            </a:p>
          </p:txBody>
        </p:sp>
        <p:sp>
          <p:nvSpPr>
            <p:cNvPr id="45067" name="Text Box 14"/>
            <p:cNvSpPr txBox="1">
              <a:spLocks noChangeArrowheads="1"/>
            </p:cNvSpPr>
            <p:nvPr/>
          </p:nvSpPr>
          <p:spPr bwMode="auto">
            <a:xfrm>
              <a:off x="3128" y="720"/>
              <a:ext cx="2204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600" b="1">
                  <a:solidFill>
                    <a:schemeClr val="accent2"/>
                  </a:solidFill>
                  <a:latin typeface="Times New Roman" pitchFamily="18" charset="0"/>
                </a:rPr>
                <a:t>Dieperink et al.</a:t>
              </a:r>
              <a:r>
                <a:rPr lang="en-US" altLang="zh-CN" sz="1600" b="1">
                  <a:solidFill>
                    <a:schemeClr val="accent2"/>
                  </a:solidFill>
                  <a:latin typeface="Times New Roman" pitchFamily="18" charset="0"/>
                  <a:ea typeface="宋体" pitchFamily="2" charset="-122"/>
                </a:rPr>
                <a:t>, PRC68, 064307(2003)</a:t>
              </a:r>
            </a:p>
          </p:txBody>
        </p:sp>
        <p:sp>
          <p:nvSpPr>
            <p:cNvPr id="45068" name="Text Box 15"/>
            <p:cNvSpPr txBox="1">
              <a:spLocks noChangeArrowheads="1"/>
            </p:cNvSpPr>
            <p:nvPr/>
          </p:nvSpPr>
          <p:spPr bwMode="auto">
            <a:xfrm>
              <a:off x="1829" y="1132"/>
              <a:ext cx="379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600" b="1">
                  <a:solidFill>
                    <a:schemeClr val="accent2"/>
                  </a:solidFill>
                  <a:latin typeface="Times New Roman" pitchFamily="18" charset="0"/>
                  <a:ea typeface="宋体" pitchFamily="2" charset="-122"/>
                </a:rPr>
                <a:t>BHF</a:t>
              </a:r>
            </a:p>
          </p:txBody>
        </p:sp>
      </p:grpSp>
      <p:sp>
        <p:nvSpPr>
          <p:cNvPr id="18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12</a:t>
            </a:r>
            <a:endParaRPr lang="zh-CN" altLang="en-US" sz="2200" dirty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2332038" y="115669"/>
            <a:ext cx="64764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accent2"/>
                </a:solidFill>
                <a:latin typeface="Times New Roman" pitchFamily="18" charset="0"/>
              </a:rPr>
              <a:t>核物质状态方程</a:t>
            </a:r>
            <a:r>
              <a:rPr lang="en-US" altLang="zh-CN" sz="3600" b="1" dirty="0" smtClean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: </a:t>
            </a:r>
            <a:r>
              <a:rPr lang="zh-CN" altLang="en-US" sz="3600" b="1" dirty="0" smtClean="0">
                <a:solidFill>
                  <a:srgbClr val="800000"/>
                </a:solidFill>
                <a:latin typeface="Times New Roman" pitchFamily="18" charset="0"/>
              </a:rPr>
              <a:t>多体理论方法</a:t>
            </a:r>
            <a:endParaRPr lang="en-US" altLang="zh-CN" sz="36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12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811213" y="915988"/>
            <a:ext cx="75707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2000" b="1" dirty="0">
                <a:solidFill>
                  <a:srgbClr val="133984"/>
                </a:solidFill>
                <a:latin typeface="Times New Roman" pitchFamily="18" charset="0"/>
                <a:ea typeface="华文新魏" pitchFamily="2" charset="-122"/>
              </a:rPr>
              <a:t>Promising Probes of the E</a:t>
            </a:r>
            <a:r>
              <a:rPr lang="en-US" altLang="zh-CN" sz="2000" b="1" baseline="-25000" dirty="0">
                <a:solidFill>
                  <a:srgbClr val="133984"/>
                </a:solidFill>
                <a:latin typeface="Times New Roman" pitchFamily="18" charset="0"/>
                <a:ea typeface="华文新魏" pitchFamily="2" charset="-122"/>
              </a:rPr>
              <a:t>sym</a:t>
            </a:r>
            <a:r>
              <a:rPr lang="en-US" altLang="zh-CN" sz="2000" b="1" dirty="0">
                <a:solidFill>
                  <a:srgbClr val="133984"/>
                </a:solidFill>
                <a:latin typeface="Times New Roman" pitchFamily="18" charset="0"/>
                <a:ea typeface="华文新魏" pitchFamily="2" charset="-122"/>
              </a:rPr>
              <a:t>(ρ)</a:t>
            </a:r>
            <a:br>
              <a:rPr lang="en-US" altLang="zh-CN" sz="2000" b="1" dirty="0">
                <a:solidFill>
                  <a:srgbClr val="133984"/>
                </a:solidFill>
                <a:latin typeface="Times New Roman" pitchFamily="18" charset="0"/>
                <a:ea typeface="华文新魏" pitchFamily="2" charset="-122"/>
              </a:rPr>
            </a:br>
            <a:r>
              <a:rPr lang="en-US" altLang="zh-CN" sz="2000" b="1" dirty="0">
                <a:solidFill>
                  <a:srgbClr val="FF66CC"/>
                </a:solidFill>
                <a:latin typeface="Times New Roman" pitchFamily="18" charset="0"/>
                <a:ea typeface="华文新魏" pitchFamily="2" charset="-122"/>
              </a:rPr>
              <a:t>(an incomplete list !)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88975"/>
          </a:xfrm>
          <a:noFill/>
        </p:spPr>
        <p:txBody>
          <a:bodyPr/>
          <a:lstStyle/>
          <a:p>
            <a:pPr eaLnBrk="1" hangingPunct="1"/>
            <a:r>
              <a:rPr lang="en-US" altLang="zh-CN" sz="3600" dirty="0" smtClean="0">
                <a:latin typeface="Times New Roman" pitchFamily="18" charset="0"/>
                <a:ea typeface="黑体" pitchFamily="49" charset="-122"/>
              </a:rPr>
              <a:t>       </a:t>
            </a:r>
            <a:r>
              <a:rPr lang="zh-CN" altLang="en-US" sz="3600" dirty="0" smtClean="0">
                <a:latin typeface="Times New Roman" pitchFamily="18" charset="0"/>
                <a:ea typeface="黑体" pitchFamily="49" charset="-122"/>
              </a:rPr>
              <a:t>核物质对称能</a:t>
            </a:r>
            <a:r>
              <a:rPr lang="en-US" altLang="zh-CN" sz="3600" dirty="0" smtClean="0">
                <a:latin typeface="Times New Roman" pitchFamily="18" charset="0"/>
                <a:ea typeface="黑体" pitchFamily="49" charset="-122"/>
              </a:rPr>
              <a:t>: </a:t>
            </a:r>
            <a:r>
              <a:rPr lang="zh-CN" altLang="en-US" sz="3600" dirty="0" smtClean="0">
                <a:latin typeface="Times New Roman" pitchFamily="18" charset="0"/>
                <a:ea typeface="黑体" pitchFamily="49" charset="-122"/>
              </a:rPr>
              <a:t>实验探针</a:t>
            </a:r>
            <a:endParaRPr lang="zh-CN" altLang="en-US" sz="3600" dirty="0" smtClean="0">
              <a:solidFill>
                <a:srgbClr val="FF330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10245" name="Group 4"/>
          <p:cNvGrpSpPr>
            <a:grpSpLocks/>
          </p:cNvGrpSpPr>
          <p:nvPr/>
        </p:nvGrpSpPr>
        <p:grpSpPr bwMode="auto">
          <a:xfrm>
            <a:off x="838200" y="1524000"/>
            <a:ext cx="6756400" cy="5130800"/>
            <a:chOff x="144" y="960"/>
            <a:chExt cx="4256" cy="3232"/>
          </a:xfrm>
        </p:grpSpPr>
        <p:graphicFrame>
          <p:nvGraphicFramePr>
            <p:cNvPr id="10242" name="Object 5"/>
            <p:cNvGraphicFramePr>
              <a:graphicFrameLocks noChangeAspect="1"/>
            </p:cNvGraphicFramePr>
            <p:nvPr/>
          </p:nvGraphicFramePr>
          <p:xfrm>
            <a:off x="144" y="960"/>
            <a:ext cx="4256" cy="3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0917" name="文档" r:id="rId3" imgW="11801155" imgH="8597242" progId="Word.Document.8">
                    <p:embed/>
                  </p:oleObj>
                </mc:Choice>
                <mc:Fallback>
                  <p:oleObj name="文档" r:id="rId3" imgW="11801155" imgH="8597242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" y="960"/>
                          <a:ext cx="4256" cy="32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47" name="Text Box 6"/>
            <p:cNvSpPr txBox="1">
              <a:spLocks noChangeArrowheads="1"/>
            </p:cNvSpPr>
            <p:nvPr/>
          </p:nvSpPr>
          <p:spPr bwMode="auto">
            <a:xfrm>
              <a:off x="160" y="2632"/>
              <a:ext cx="1418" cy="32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l">
                <a:buSzPct val="65000"/>
                <a:buFont typeface="Wingdings" pitchFamily="2" charset="2"/>
                <a:buChar char="l"/>
              </a:pPr>
              <a:r>
                <a:rPr lang="en-US" altLang="zh-CN" sz="1400" b="1" u="sng">
                  <a:latin typeface="Times New Roman" pitchFamily="18" charset="0"/>
                </a:rPr>
                <a:t> Pigmy/Giant resonances</a:t>
              </a:r>
            </a:p>
            <a:p>
              <a:pPr algn="l">
                <a:buClr>
                  <a:srgbClr val="FF3300"/>
                </a:buClr>
                <a:buSzPct val="65000"/>
                <a:buFont typeface="Wingdings" pitchFamily="2" charset="2"/>
                <a:buChar char="l"/>
              </a:pPr>
              <a:r>
                <a:rPr lang="en-US" altLang="zh-CN" sz="1400" b="1" u="sng">
                  <a:latin typeface="Times New Roman" pitchFamily="18" charset="0"/>
                </a:rPr>
                <a:t> </a:t>
              </a:r>
              <a:r>
                <a:rPr lang="en-US" altLang="zh-CN" sz="1400" b="1" u="sng">
                  <a:solidFill>
                    <a:srgbClr val="FF3300"/>
                  </a:solidFill>
                  <a:latin typeface="Times New Roman" pitchFamily="18" charset="0"/>
                </a:rPr>
                <a:t>Nucleon optical potential</a:t>
              </a:r>
            </a:p>
          </p:txBody>
        </p:sp>
      </p:grp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5555977" y="5562600"/>
            <a:ext cx="3359423" cy="710067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l"/>
            <a:r>
              <a:rPr lang="en-US" altLang="zh-CN" sz="2000" b="1" dirty="0">
                <a:solidFill>
                  <a:srgbClr val="3333FF"/>
                </a:solidFill>
                <a:latin typeface="Times New Roman" pitchFamily="18" charset="0"/>
              </a:rPr>
              <a:t>B.A. Li, L.W. Chen, C.M. Ko</a:t>
            </a:r>
          </a:p>
          <a:p>
            <a:pPr algn="l"/>
            <a:r>
              <a:rPr lang="en-US" altLang="zh-CN" sz="2000" b="1" dirty="0">
                <a:solidFill>
                  <a:srgbClr val="3333FF"/>
                </a:solidFill>
                <a:latin typeface="Times New Roman" pitchFamily="18" charset="0"/>
              </a:rPr>
              <a:t>Phys. Rep. 464, 113(2008</a:t>
            </a:r>
            <a:r>
              <a:rPr lang="en-US" altLang="zh-CN" sz="2000" b="1" dirty="0" smtClean="0">
                <a:solidFill>
                  <a:srgbClr val="3333FF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10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13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128349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88975"/>
          </a:xfrm>
        </p:spPr>
        <p:txBody>
          <a:bodyPr/>
          <a:lstStyle/>
          <a:p>
            <a:pPr eaLnBrk="1" hangingPunct="1"/>
            <a:r>
              <a:rPr lang="zh-CN" altLang="en-US" sz="36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放射性束流装置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762000" y="624324"/>
            <a:ext cx="7620000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pPr algn="l">
              <a:buFont typeface="Wingdings" pitchFamily="2" charset="2"/>
              <a:buChar char="l"/>
            </a:pPr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 Cooling Storage Ring (</a:t>
            </a:r>
            <a:r>
              <a:rPr kumimoji="1" lang="en-US" altLang="zh-CN" sz="1400" b="1" dirty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CSR</a:t>
            </a:r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) Facility at HIRFL/Lanzhou in China (2008)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400" b="1" dirty="0">
                <a:solidFill>
                  <a:schemeClr val="folHlink"/>
                </a:solidFill>
                <a:latin typeface="Times New Roman" pitchFamily="18" charset="0"/>
                <a:ea typeface="宋体" pitchFamily="2" charset="-122"/>
              </a:rPr>
              <a:t>    </a:t>
            </a:r>
            <a:r>
              <a:rPr kumimoji="1" lang="en-US" altLang="zh-CN" sz="1400" b="1" dirty="0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up to 500 </a:t>
            </a:r>
            <a:r>
              <a:rPr kumimoji="1" lang="en-US" altLang="zh-CN" sz="1400" b="1" dirty="0" err="1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MeV</a:t>
            </a:r>
            <a:r>
              <a:rPr kumimoji="1" lang="en-US" altLang="zh-CN" sz="1400" b="1" dirty="0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/A for </a:t>
            </a:r>
            <a:r>
              <a:rPr kumimoji="1" lang="en-US" altLang="zh-CN" sz="1400" b="1" baseline="30000" dirty="0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238</a:t>
            </a:r>
            <a:r>
              <a:rPr kumimoji="1" lang="en-US" altLang="zh-CN" sz="1400" b="1" dirty="0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U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400" b="1" dirty="0">
                <a:solidFill>
                  <a:srgbClr val="FF3399"/>
                </a:solidFill>
                <a:latin typeface="Times New Roman" pitchFamily="18" charset="0"/>
                <a:ea typeface="宋体" pitchFamily="2" charset="-122"/>
              </a:rPr>
              <a:t>    http://www.impcas.ac.cn/zhuye/en/htm/247.htm</a:t>
            </a:r>
          </a:p>
          <a:p>
            <a:pPr algn="l">
              <a:buFont typeface="Wingdings" pitchFamily="2" charset="2"/>
              <a:buNone/>
            </a:pPr>
            <a:endParaRPr kumimoji="1" lang="en-US" altLang="zh-CN" sz="800" b="1" dirty="0">
              <a:solidFill>
                <a:srgbClr val="FF3399"/>
              </a:solidFill>
              <a:latin typeface="Times New Roman" pitchFamily="18" charset="0"/>
              <a:ea typeface="宋体" pitchFamily="2" charset="-122"/>
            </a:endParaRPr>
          </a:p>
          <a:p>
            <a:pPr algn="l">
              <a:buFont typeface="Wingdings" pitchFamily="2" charset="2"/>
              <a:buChar char="l"/>
            </a:pPr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</a:rPr>
              <a:t> Beijing Radioactive Ion Facility (</a:t>
            </a:r>
            <a:r>
              <a:rPr kumimoji="1" lang="en-US" altLang="zh-CN" sz="1400" b="1" dirty="0">
                <a:solidFill>
                  <a:srgbClr val="FF00FF"/>
                </a:solidFill>
                <a:latin typeface="Times New Roman" pitchFamily="18" charset="0"/>
              </a:rPr>
              <a:t>BRIF-II</a:t>
            </a:r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</a:rPr>
              <a:t>) at CIAE in China (2012)</a:t>
            </a:r>
          </a:p>
          <a:p>
            <a:pPr algn="l"/>
            <a:r>
              <a:rPr kumimoji="1" lang="en-US" altLang="zh-CN" sz="1400" b="1" dirty="0">
                <a:solidFill>
                  <a:srgbClr val="FF3399"/>
                </a:solidFill>
                <a:latin typeface="Times New Roman" pitchFamily="18" charset="0"/>
              </a:rPr>
              <a:t>    http://www.ciae.ac.cn/</a:t>
            </a:r>
          </a:p>
          <a:p>
            <a:pPr algn="l"/>
            <a:endParaRPr kumimoji="1" lang="en-US" altLang="zh-CN" sz="800" b="1" dirty="0">
              <a:solidFill>
                <a:srgbClr val="FF3399"/>
              </a:solidFill>
              <a:latin typeface="Times New Roman" pitchFamily="18" charset="0"/>
              <a:ea typeface="宋体" pitchFamily="2" charset="-122"/>
            </a:endParaRPr>
          </a:p>
          <a:p>
            <a:pPr algn="l">
              <a:buFont typeface="Wingdings" pitchFamily="2" charset="2"/>
              <a:buChar char="l"/>
            </a:pPr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 Radioactive Ion Beam Factory (</a:t>
            </a:r>
            <a:r>
              <a:rPr kumimoji="1" lang="en-US" altLang="zh-CN" sz="1400" b="1" dirty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RIBF</a:t>
            </a:r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) at RIKEN in Japan (2007)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400" b="1" dirty="0">
                <a:solidFill>
                  <a:srgbClr val="FF3399"/>
                </a:solidFill>
                <a:latin typeface="Times New Roman" pitchFamily="18" charset="0"/>
                <a:ea typeface="宋体" pitchFamily="2" charset="-122"/>
              </a:rPr>
              <a:t>    </a:t>
            </a:r>
            <a:r>
              <a:rPr kumimoji="1" lang="en-US" altLang="zh-CN" sz="1400" b="1" dirty="0">
                <a:solidFill>
                  <a:srgbClr val="FF3399"/>
                </a:solidFill>
                <a:latin typeface="Times New Roman" pitchFamily="18" charset="0"/>
                <a:ea typeface="宋体" pitchFamily="2" charset="-122"/>
                <a:hlinkClick r:id="rId2"/>
              </a:rPr>
              <a:t>http://www.riken.jp/engn/index.html</a:t>
            </a:r>
            <a:endParaRPr kumimoji="1" lang="en-US" altLang="zh-CN" sz="1400" b="1" dirty="0">
              <a:solidFill>
                <a:srgbClr val="FF3399"/>
              </a:solidFill>
              <a:latin typeface="Times New Roman" pitchFamily="18" charset="0"/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kumimoji="1" lang="en-US" altLang="zh-CN" sz="800" b="1" dirty="0">
              <a:solidFill>
                <a:srgbClr val="FF3399"/>
              </a:solidFill>
              <a:latin typeface="Times New Roman" pitchFamily="18" charset="0"/>
              <a:ea typeface="宋体" pitchFamily="2" charset="-122"/>
            </a:endParaRPr>
          </a:p>
          <a:p>
            <a:pPr algn="l">
              <a:buFont typeface="Wingdings" pitchFamily="2" charset="2"/>
              <a:buChar char="l"/>
            </a:pPr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Texas A&amp;M Facility for Rare Exotic Beams -T-REX  (2013)</a:t>
            </a:r>
          </a:p>
          <a:p>
            <a:pPr algn="l"/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    </a:t>
            </a:r>
            <a:r>
              <a:rPr kumimoji="1" lang="en-US" altLang="zh-CN" sz="1400" b="1" u="sng" dirty="0">
                <a:solidFill>
                  <a:srgbClr val="FF3399"/>
                </a:solidFill>
                <a:latin typeface="Times New Roman" pitchFamily="18" charset="0"/>
                <a:hlinkClick r:id="rId3"/>
              </a:rPr>
              <a:t>http://cyclotron.tamu.edu</a:t>
            </a:r>
            <a:r>
              <a:rPr kumimoji="1" lang="en-US" altLang="zh-CN" sz="1400" b="1" u="sng" dirty="0">
                <a:solidFill>
                  <a:srgbClr val="FF3399"/>
                </a:solidFill>
                <a:latin typeface="Times New Roman" pitchFamily="18" charset="0"/>
              </a:rPr>
              <a:t> </a:t>
            </a:r>
          </a:p>
          <a:p>
            <a:pPr algn="l">
              <a:buFont typeface="Wingdings" pitchFamily="2" charset="2"/>
              <a:buNone/>
            </a:pPr>
            <a:endParaRPr kumimoji="1" lang="en-US" altLang="zh-CN" sz="800" b="1" dirty="0">
              <a:solidFill>
                <a:srgbClr val="FF3399"/>
              </a:solidFill>
              <a:latin typeface="Times New Roman" pitchFamily="18" charset="0"/>
              <a:ea typeface="宋体" pitchFamily="2" charset="-122"/>
            </a:endParaRPr>
          </a:p>
          <a:p>
            <a:pPr algn="l">
              <a:buFont typeface="Wingdings" pitchFamily="2" charset="2"/>
              <a:buChar char="l"/>
            </a:pPr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 Facility for Antiproton and Ion Research (</a:t>
            </a:r>
            <a:r>
              <a:rPr kumimoji="1" lang="en-US" altLang="zh-CN" sz="1400" b="1" dirty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FAIR</a:t>
            </a:r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)/GSI in Germany (</a:t>
            </a:r>
            <a:r>
              <a:rPr kumimoji="1" lang="en-US" altLang="zh-CN" sz="1400" b="1" dirty="0" smtClean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2022)</a:t>
            </a:r>
            <a:endParaRPr kumimoji="1" lang="en-US" altLang="zh-CN" sz="1400" b="1" dirty="0">
              <a:solidFill>
                <a:schemeClr val="accent2"/>
              </a:solidFill>
              <a:latin typeface="Times New Roman" pitchFamily="18" charset="0"/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r>
              <a:rPr kumimoji="1" lang="en-US" altLang="zh-CN" sz="1400" b="1" dirty="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rPr>
              <a:t>    </a:t>
            </a:r>
            <a:r>
              <a:rPr kumimoji="1" lang="en-US" altLang="zh-CN" sz="1400" b="1" dirty="0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up to 2 </a:t>
            </a:r>
            <a:r>
              <a:rPr kumimoji="1" lang="en-US" altLang="zh-CN" sz="1400" b="1" dirty="0" err="1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GeV</a:t>
            </a:r>
            <a:r>
              <a:rPr kumimoji="1" lang="en-US" altLang="zh-CN" sz="1400" b="1" dirty="0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/A for </a:t>
            </a:r>
            <a:r>
              <a:rPr kumimoji="1" lang="en-US" altLang="zh-CN" sz="1400" b="1" baseline="30000" dirty="0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132</a:t>
            </a:r>
            <a:r>
              <a:rPr kumimoji="1" lang="en-US" altLang="zh-CN" sz="1400" b="1" dirty="0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Sn (</a:t>
            </a:r>
            <a:r>
              <a:rPr kumimoji="1" lang="en-US" altLang="zh-CN" sz="1400" b="1" dirty="0">
                <a:solidFill>
                  <a:srgbClr val="FF0000"/>
                </a:solidFill>
                <a:latin typeface="Times New Roman" pitchFamily="18" charset="0"/>
              </a:rPr>
              <a:t>NUSTAR</a:t>
            </a:r>
            <a:r>
              <a:rPr kumimoji="1" lang="en-US" altLang="zh-CN" sz="1400" b="1" dirty="0">
                <a:latin typeface="Times New Roman" pitchFamily="18" charset="0"/>
              </a:rPr>
              <a:t> - </a:t>
            </a:r>
            <a:r>
              <a:rPr kumimoji="1" lang="en-US" altLang="zh-CN" sz="1400" b="1" dirty="0" err="1">
                <a:latin typeface="Times New Roman" pitchFamily="18" charset="0"/>
              </a:rPr>
              <a:t>NUclear</a:t>
            </a:r>
            <a:r>
              <a:rPr kumimoji="1" lang="en-US" altLang="zh-CN" sz="1400" b="1" dirty="0">
                <a:latin typeface="Times New Roman" pitchFamily="18" charset="0"/>
              </a:rPr>
              <a:t> </a:t>
            </a:r>
            <a:r>
              <a:rPr kumimoji="1" lang="en-US" altLang="zh-CN" sz="1400" b="1" dirty="0" err="1">
                <a:latin typeface="Times New Roman" pitchFamily="18" charset="0"/>
              </a:rPr>
              <a:t>STructure</a:t>
            </a:r>
            <a:r>
              <a:rPr kumimoji="1" lang="en-US" altLang="zh-CN" sz="1400" b="1" dirty="0">
                <a:latin typeface="Times New Roman" pitchFamily="18" charset="0"/>
              </a:rPr>
              <a:t>, Astrophysics and Reactions </a:t>
            </a:r>
            <a:r>
              <a:rPr kumimoji="1" lang="en-US" altLang="zh-CN" sz="1400" b="1" dirty="0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)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400" b="1" dirty="0">
                <a:solidFill>
                  <a:srgbClr val="FF3399"/>
                </a:solidFill>
                <a:latin typeface="Times New Roman" pitchFamily="18" charset="0"/>
                <a:ea typeface="宋体" pitchFamily="2" charset="-122"/>
              </a:rPr>
              <a:t>    http://www.gsi.de/fair/index_e.html</a:t>
            </a:r>
            <a:endParaRPr kumimoji="1" lang="en-US" altLang="zh-CN" sz="1400" b="1" dirty="0">
              <a:solidFill>
                <a:schemeClr val="folHlink"/>
              </a:solidFill>
              <a:latin typeface="Times New Roman" pitchFamily="18" charset="0"/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endParaRPr kumimoji="1" lang="en-US" altLang="zh-CN" sz="800" b="1" dirty="0">
              <a:solidFill>
                <a:schemeClr val="folHlink"/>
              </a:solidFill>
              <a:latin typeface="Times New Roman" pitchFamily="18" charset="0"/>
              <a:ea typeface="宋体" pitchFamily="2" charset="-122"/>
            </a:endParaRPr>
          </a:p>
          <a:p>
            <a:pPr algn="l">
              <a:buFont typeface="Wingdings" pitchFamily="2" charset="2"/>
              <a:buChar char="l"/>
            </a:pPr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 </a:t>
            </a:r>
            <a:r>
              <a:rPr kumimoji="1" lang="en-US" altLang="zh-CN" sz="1400" b="1" dirty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SPIRAL2</a:t>
            </a:r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/GANIL in France (2013)</a:t>
            </a:r>
          </a:p>
          <a:p>
            <a:pPr algn="l"/>
            <a:r>
              <a:rPr kumimoji="1" lang="en-US" altLang="zh-CN" sz="1400" b="1" dirty="0">
                <a:solidFill>
                  <a:srgbClr val="FF3399"/>
                </a:solidFill>
                <a:latin typeface="Times New Roman" pitchFamily="18" charset="0"/>
                <a:ea typeface="宋体" pitchFamily="2" charset="-122"/>
              </a:rPr>
              <a:t>    </a:t>
            </a:r>
            <a:r>
              <a:rPr kumimoji="1" lang="en-US" altLang="zh-CN" sz="1400" b="1" dirty="0">
                <a:solidFill>
                  <a:srgbClr val="FF3399"/>
                </a:solidFill>
                <a:latin typeface="Times New Roman" pitchFamily="18" charset="0"/>
                <a:ea typeface="宋体" pitchFamily="2" charset="-122"/>
                <a:hlinkClick r:id="rId4"/>
              </a:rPr>
              <a:t>http://</a:t>
            </a:r>
            <a:r>
              <a:rPr kumimoji="1" lang="en-US" altLang="zh-CN" sz="1400" b="1" dirty="0">
                <a:solidFill>
                  <a:srgbClr val="FF3399"/>
                </a:solidFill>
                <a:latin typeface="Times New Roman" pitchFamily="18" charset="0"/>
                <a:hlinkClick r:id="rId4"/>
              </a:rPr>
              <a:t>pro.ganil-spiral2.eu/spiral2</a:t>
            </a:r>
            <a:endParaRPr kumimoji="1" lang="en-US" altLang="zh-CN" sz="1400" b="1" dirty="0">
              <a:solidFill>
                <a:srgbClr val="FF3399"/>
              </a:solidFill>
              <a:latin typeface="Times New Roman" pitchFamily="18" charset="0"/>
            </a:endParaRPr>
          </a:p>
          <a:p>
            <a:pPr algn="l"/>
            <a:endParaRPr kumimoji="1" lang="en-US" altLang="zh-CN" sz="800" b="1" dirty="0">
              <a:solidFill>
                <a:srgbClr val="FF3399"/>
              </a:solidFill>
              <a:latin typeface="Times New Roman" pitchFamily="18" charset="0"/>
            </a:endParaRPr>
          </a:p>
          <a:p>
            <a:pPr algn="l">
              <a:buFont typeface="Wingdings" pitchFamily="2" charset="2"/>
              <a:buChar char="l"/>
            </a:pPr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</a:rPr>
              <a:t> Selective Production of Exotic Species (</a:t>
            </a:r>
            <a:r>
              <a:rPr kumimoji="1" lang="en-US" altLang="zh-CN" sz="1400" b="1" dirty="0">
                <a:solidFill>
                  <a:srgbClr val="FF00FF"/>
                </a:solidFill>
                <a:latin typeface="Times New Roman" pitchFamily="18" charset="0"/>
              </a:rPr>
              <a:t>SPES</a:t>
            </a:r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</a:rPr>
              <a:t>)/INFN in Italy (2015)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400" b="1" dirty="0">
                <a:solidFill>
                  <a:srgbClr val="FF3399"/>
                </a:solidFill>
                <a:latin typeface="Times New Roman" pitchFamily="18" charset="0"/>
              </a:rPr>
              <a:t>    http://web.infn.it/spes</a:t>
            </a:r>
          </a:p>
          <a:p>
            <a:pPr algn="l"/>
            <a:endParaRPr kumimoji="1" lang="en-US" altLang="zh-CN" sz="800" b="1" dirty="0">
              <a:solidFill>
                <a:srgbClr val="FF3399"/>
              </a:solidFill>
              <a:latin typeface="Times New Roman" pitchFamily="18" charset="0"/>
              <a:ea typeface="宋体" pitchFamily="2" charset="-122"/>
            </a:endParaRPr>
          </a:p>
          <a:p>
            <a:pPr algn="l">
              <a:buFont typeface="Wingdings" pitchFamily="2" charset="2"/>
              <a:buChar char="l"/>
            </a:pPr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 Facility for Rare Isotope Beams (</a:t>
            </a:r>
            <a:r>
              <a:rPr kumimoji="1" lang="en-US" altLang="zh-CN" sz="1400" b="1" dirty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FRIB</a:t>
            </a:r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)/MSU in USA (2018)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400" b="1" dirty="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rPr>
              <a:t>   </a:t>
            </a:r>
            <a:r>
              <a:rPr kumimoji="1" lang="en-US" altLang="zh-CN" sz="1400" b="1" dirty="0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up to 400(</a:t>
            </a:r>
            <a:r>
              <a:rPr kumimoji="1" lang="en-US" altLang="zh-CN" sz="1400" b="1" dirty="0">
                <a:solidFill>
                  <a:srgbClr val="FF3399"/>
                </a:solidFill>
                <a:latin typeface="Times New Roman" pitchFamily="18" charset="0"/>
                <a:ea typeface="宋体" pitchFamily="2" charset="-122"/>
              </a:rPr>
              <a:t>200</a:t>
            </a:r>
            <a:r>
              <a:rPr kumimoji="1" lang="en-US" altLang="zh-CN" sz="1400" b="1" dirty="0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) </a:t>
            </a:r>
            <a:r>
              <a:rPr kumimoji="1" lang="en-US" altLang="zh-CN" sz="1400" b="1" dirty="0" err="1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MeV</a:t>
            </a:r>
            <a:r>
              <a:rPr kumimoji="1" lang="en-US" altLang="zh-CN" sz="1400" b="1" dirty="0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/A for </a:t>
            </a:r>
            <a:r>
              <a:rPr kumimoji="1" lang="en-US" altLang="zh-CN" sz="1400" b="1" baseline="30000" dirty="0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132</a:t>
            </a:r>
            <a:r>
              <a:rPr kumimoji="1" lang="en-US" altLang="zh-CN" sz="1400" b="1" dirty="0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Sn </a:t>
            </a:r>
          </a:p>
          <a:p>
            <a:pPr algn="l">
              <a:buFont typeface="Wingdings" pitchFamily="2" charset="2"/>
              <a:buNone/>
            </a:pPr>
            <a:r>
              <a:rPr kumimoji="1" lang="en-US" altLang="zh-CN" sz="1400" b="1" dirty="0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   </a:t>
            </a:r>
            <a:r>
              <a:rPr kumimoji="1" lang="en-US" altLang="zh-CN" sz="1400" b="1" dirty="0">
                <a:solidFill>
                  <a:srgbClr val="FF3399"/>
                </a:solidFill>
                <a:latin typeface="Times New Roman" pitchFamily="18" charset="0"/>
                <a:hlinkClick r:id="rId5"/>
              </a:rPr>
              <a:t>http://www.frib.msu.edu/</a:t>
            </a:r>
            <a:endParaRPr kumimoji="1" lang="en-US" altLang="zh-CN" sz="1400" b="1" dirty="0">
              <a:solidFill>
                <a:srgbClr val="FF3399"/>
              </a:solidFill>
              <a:latin typeface="Times New Roman" pitchFamily="18" charset="0"/>
            </a:endParaRPr>
          </a:p>
          <a:p>
            <a:pPr algn="l">
              <a:buFont typeface="Wingdings" pitchFamily="2" charset="2"/>
              <a:buNone/>
            </a:pPr>
            <a:endParaRPr kumimoji="1" lang="en-US" altLang="zh-CN" sz="800" b="1" dirty="0">
              <a:solidFill>
                <a:schemeClr val="folHlink"/>
              </a:solidFill>
            </a:endParaRPr>
          </a:p>
          <a:p>
            <a:pPr algn="l">
              <a:buFont typeface="Wingdings" pitchFamily="2" charset="2"/>
              <a:buChar char="l"/>
            </a:pPr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</a:rPr>
              <a:t>The </a:t>
            </a:r>
            <a:r>
              <a:rPr kumimoji="1" lang="en-US" altLang="ko-KR" sz="1400" b="1" dirty="0">
                <a:solidFill>
                  <a:schemeClr val="accent2"/>
                </a:solidFill>
                <a:latin typeface="Times New Roman" pitchFamily="18" charset="0"/>
              </a:rPr>
              <a:t>Korean Rare Isotope Accelerator</a:t>
            </a:r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</a:rPr>
              <a:t> (</a:t>
            </a:r>
            <a:r>
              <a:rPr kumimoji="1" lang="en-US" altLang="zh-CN" sz="1400" b="1" dirty="0" err="1" smtClean="0">
                <a:solidFill>
                  <a:schemeClr val="accent2"/>
                </a:solidFill>
                <a:latin typeface="Times New Roman" pitchFamily="18" charset="0"/>
              </a:rPr>
              <a:t>KoRIA</a:t>
            </a:r>
            <a:r>
              <a:rPr kumimoji="1" lang="en-US" altLang="zh-CN" sz="1400" b="1" dirty="0" smtClean="0">
                <a:solidFill>
                  <a:schemeClr val="accent2"/>
                </a:solidFill>
                <a:latin typeface="Times New Roman" pitchFamily="18" charset="0"/>
              </a:rPr>
              <a:t>-</a:t>
            </a:r>
            <a:r>
              <a:rPr kumimoji="1" lang="en-US" altLang="zh-CN" sz="1400" b="1" dirty="0" smtClean="0">
                <a:solidFill>
                  <a:srgbClr val="FF00FF"/>
                </a:solidFill>
                <a:latin typeface="Times New Roman" pitchFamily="18" charset="0"/>
              </a:rPr>
              <a:t>RAON</a:t>
            </a:r>
            <a:r>
              <a:rPr kumimoji="1" lang="en-US" altLang="zh-CN" sz="1400" b="1" dirty="0" smtClean="0">
                <a:solidFill>
                  <a:srgbClr val="FF0000"/>
                </a:solidFill>
                <a:latin typeface="Times New Roman" pitchFamily="18" charset="0"/>
              </a:rPr>
              <a:t>(RISP Accelerator Complex</a:t>
            </a:r>
            <a:r>
              <a:rPr kumimoji="1" lang="en-US" altLang="zh-CN" sz="1400" b="1" dirty="0" smtClean="0">
                <a:solidFill>
                  <a:schemeClr val="accent2"/>
                </a:solidFill>
                <a:latin typeface="Times New Roman" pitchFamily="18" charset="0"/>
              </a:rPr>
              <a:t>) </a:t>
            </a:r>
            <a:r>
              <a:rPr kumimoji="1" lang="en-US" altLang="zh-CN" sz="1400" b="1" dirty="0">
                <a:solidFill>
                  <a:schemeClr val="accent2"/>
                </a:solidFill>
                <a:latin typeface="Times New Roman" pitchFamily="18" charset="0"/>
              </a:rPr>
              <a:t>(Planning)</a:t>
            </a:r>
          </a:p>
          <a:p>
            <a:pPr algn="l"/>
            <a:r>
              <a:rPr kumimoji="1" lang="en-US" altLang="zh-CN" sz="1400" b="1" dirty="0">
                <a:solidFill>
                  <a:schemeClr val="hlink"/>
                </a:solidFill>
                <a:latin typeface="Times New Roman" pitchFamily="18" charset="0"/>
              </a:rPr>
              <a:t>    up to 250 </a:t>
            </a:r>
            <a:r>
              <a:rPr kumimoji="1" lang="en-US" altLang="zh-CN" sz="1400" b="1" dirty="0" err="1">
                <a:solidFill>
                  <a:schemeClr val="hlink"/>
                </a:solidFill>
                <a:latin typeface="Times New Roman" pitchFamily="18" charset="0"/>
              </a:rPr>
              <a:t>MeV</a:t>
            </a:r>
            <a:r>
              <a:rPr kumimoji="1" lang="en-US" altLang="zh-CN" sz="1400" b="1" dirty="0">
                <a:solidFill>
                  <a:schemeClr val="hlink"/>
                </a:solidFill>
                <a:latin typeface="Times New Roman" pitchFamily="18" charset="0"/>
              </a:rPr>
              <a:t>/A for </a:t>
            </a:r>
            <a:r>
              <a:rPr kumimoji="1" lang="en-US" altLang="zh-CN" sz="1400" b="1" baseline="30000" dirty="0">
                <a:solidFill>
                  <a:schemeClr val="hlink"/>
                </a:solidFill>
                <a:latin typeface="Times New Roman" pitchFamily="18" charset="0"/>
              </a:rPr>
              <a:t>132</a:t>
            </a:r>
            <a:r>
              <a:rPr kumimoji="1" lang="en-US" altLang="zh-CN" sz="1400" b="1" dirty="0">
                <a:solidFill>
                  <a:schemeClr val="hlink"/>
                </a:solidFill>
                <a:latin typeface="Times New Roman" pitchFamily="18" charset="0"/>
              </a:rPr>
              <a:t>Sn, up to 109 </a:t>
            </a:r>
            <a:r>
              <a:rPr kumimoji="1" lang="en-US" altLang="zh-CN" sz="1400" b="1" dirty="0" err="1">
                <a:solidFill>
                  <a:schemeClr val="hlink"/>
                </a:solidFill>
                <a:latin typeface="Times New Roman" pitchFamily="18" charset="0"/>
              </a:rPr>
              <a:t>pps</a:t>
            </a:r>
            <a:endParaRPr kumimoji="1" lang="en-US" altLang="zh-CN" sz="1400" b="1" dirty="0">
              <a:solidFill>
                <a:schemeClr val="hlink"/>
              </a:solidFill>
              <a:latin typeface="Times New Roman" pitchFamily="18" charset="0"/>
            </a:endParaRPr>
          </a:p>
          <a:p>
            <a:pPr algn="l"/>
            <a:r>
              <a:rPr kumimoji="1" lang="en-US" altLang="zh-CN" sz="1800" b="1" dirty="0">
                <a:solidFill>
                  <a:schemeClr val="hlink"/>
                </a:solidFill>
                <a:latin typeface="Times New Roman" pitchFamily="18" charset="0"/>
              </a:rPr>
              <a:t>  ……</a:t>
            </a:r>
          </a:p>
        </p:txBody>
      </p:sp>
      <p:sp>
        <p:nvSpPr>
          <p:cNvPr id="4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14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130337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112714" y="820003"/>
            <a:ext cx="891698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kumimoji="1" lang="en-US" altLang="zh-CN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Current constraints </a:t>
            </a:r>
            <a:r>
              <a:rPr kumimoji="1" lang="en-US" altLang="zh-CN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(</a:t>
            </a:r>
            <a:r>
              <a:rPr kumimoji="1" lang="en-US" altLang="zh-CN" b="1" dirty="0" smtClean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An incomplete list</a:t>
            </a:r>
            <a:r>
              <a:rPr kumimoji="1" lang="en-US" altLang="zh-CN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)</a:t>
            </a:r>
            <a:r>
              <a:rPr kumimoji="1" lang="en-US" altLang="zh-CN" b="1" dirty="0" smtClean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</a:rPr>
              <a:t> </a:t>
            </a:r>
            <a:r>
              <a:rPr kumimoji="1" lang="en-US" altLang="zh-CN" b="1" dirty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</a:rPr>
              <a:t>on E</a:t>
            </a:r>
            <a:r>
              <a:rPr kumimoji="1" lang="en-US" altLang="zh-CN" b="1" baseline="-25000" dirty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</a:rPr>
              <a:t>sym</a:t>
            </a:r>
            <a:r>
              <a:rPr kumimoji="1" lang="en-US" altLang="zh-CN" b="1" dirty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</a:rPr>
              <a:t> (</a:t>
            </a:r>
            <a:r>
              <a:rPr kumimoji="1" lang="el-GR" altLang="zh-CN" b="1" dirty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  <a:sym typeface="Wingdings" pitchFamily="2" charset="2"/>
              </a:rPr>
              <a:t>ρ</a:t>
            </a:r>
            <a:r>
              <a:rPr kumimoji="1" lang="en-US" altLang="zh-CN" b="1" baseline="-25000" dirty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  <a:sym typeface="Wingdings" pitchFamily="2" charset="2"/>
              </a:rPr>
              <a:t>0</a:t>
            </a:r>
            <a:r>
              <a:rPr kumimoji="1" lang="en-US" altLang="zh-CN" b="1" dirty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</a:rPr>
              <a:t>) and L from </a:t>
            </a:r>
          </a:p>
          <a:p>
            <a:pPr marL="457200" indent="-457200"/>
            <a:r>
              <a:rPr kumimoji="1" lang="en-US" altLang="zh-CN" b="1" dirty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</a:rPr>
              <a:t>terrestrial experiments</a:t>
            </a:r>
            <a:r>
              <a:rPr kumimoji="1" lang="en-US" altLang="zh-CN" b="1" dirty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</a:rPr>
              <a:t> and </a:t>
            </a:r>
            <a:r>
              <a:rPr kumimoji="1" lang="en-US" altLang="zh-CN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</a:rPr>
              <a:t>astrophysical observations</a:t>
            </a:r>
          </a:p>
        </p:txBody>
      </p:sp>
      <p:sp>
        <p:nvSpPr>
          <p:cNvPr id="3077" name="Rectangle 3"/>
          <p:cNvSpPr>
            <a:spLocks noChangeArrowheads="1"/>
          </p:cNvSpPr>
          <p:nvPr/>
        </p:nvSpPr>
        <p:spPr bwMode="auto">
          <a:xfrm>
            <a:off x="0" y="73025"/>
            <a:ext cx="9144000" cy="688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54000" anchorCtr="1"/>
          <a:lstStyle/>
          <a:p>
            <a:r>
              <a:rPr kumimoji="1" lang="en-US" altLang="zh-CN" sz="2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1" lang="en-US" altLang="zh-CN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kumimoji="1" lang="en-US" altLang="zh-CN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kumimoji="1" lang="zh-CN" altLang="en-US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核</a:t>
            </a:r>
            <a:r>
              <a:rPr kumimoji="1" lang="zh-CN" altLang="en-US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物质对称能：</a:t>
            </a:r>
            <a:r>
              <a:rPr kumimoji="1" lang="zh-CN" alt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饱和密度附近</a:t>
            </a:r>
            <a:endParaRPr kumimoji="1" lang="zh-CN" alt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8" name="TextBox 12"/>
          <p:cNvSpPr txBox="1">
            <a:spLocks noChangeArrowheads="1"/>
          </p:cNvSpPr>
          <p:nvPr/>
        </p:nvSpPr>
        <p:spPr bwMode="auto">
          <a:xfrm>
            <a:off x="990600" y="6096000"/>
            <a:ext cx="7696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8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W.G</a:t>
            </a:r>
            <a:r>
              <a:rPr lang="en-US" altLang="zh-CN" sz="18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Newton et al., </a:t>
            </a:r>
            <a:r>
              <a:rPr lang="en-US" altLang="zh-CN" sz="1800" dirty="0">
                <a:solidFill>
                  <a:srgbClr val="3333FF"/>
                </a:solidFill>
              </a:rPr>
              <a:t>Journal of Physics: </a:t>
            </a:r>
            <a:r>
              <a:rPr lang="en-US" altLang="zh-CN" sz="1800" dirty="0" smtClean="0">
                <a:solidFill>
                  <a:srgbClr val="3333FF"/>
                </a:solidFill>
              </a:rPr>
              <a:t>Conf. </a:t>
            </a:r>
            <a:r>
              <a:rPr lang="en-US" altLang="zh-CN" sz="1800" dirty="0">
                <a:solidFill>
                  <a:srgbClr val="3333FF"/>
                </a:solidFill>
              </a:rPr>
              <a:t>Series </a:t>
            </a:r>
            <a:r>
              <a:rPr lang="en-US" altLang="zh-CN" sz="1800" b="1" dirty="0">
                <a:solidFill>
                  <a:srgbClr val="3333FF"/>
                </a:solidFill>
              </a:rPr>
              <a:t>420 </a:t>
            </a:r>
            <a:r>
              <a:rPr lang="en-US" altLang="zh-CN" sz="1800" dirty="0">
                <a:solidFill>
                  <a:srgbClr val="3333FF"/>
                </a:solidFill>
              </a:rPr>
              <a:t>(2013) 012145</a:t>
            </a:r>
            <a:endParaRPr lang="zh-CN" altLang="en-US" sz="18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133600"/>
            <a:ext cx="7699621" cy="38862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371600" y="1688068"/>
            <a:ext cx="6629400" cy="2731532"/>
            <a:chOff x="1371600" y="1688068"/>
            <a:chExt cx="5562600" cy="2731532"/>
          </a:xfrm>
        </p:grpSpPr>
        <p:sp>
          <p:nvSpPr>
            <p:cNvPr id="4" name="椭圆 3"/>
            <p:cNvSpPr/>
            <p:nvPr/>
          </p:nvSpPr>
          <p:spPr bwMode="auto">
            <a:xfrm>
              <a:off x="1412368" y="2667000"/>
              <a:ext cx="457200" cy="1752600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黑体" pitchFamily="2" charset="-122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371600" y="1688068"/>
              <a:ext cx="556260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457200" indent="-4572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914400" indent="-4572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371600" indent="-4572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828800" indent="-4572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286000" indent="-4572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en-US" altLang="zh-CN" sz="1800" b="1" dirty="0">
                  <a:solidFill>
                    <a:srgbClr val="3333FF"/>
                  </a:solidFill>
                  <a:latin typeface="Times New Roman" panose="02020603050405020304" pitchFamily="18" charset="0"/>
                </a:rPr>
                <a:t>Chen/Ko/Li, PRL94,032701 (2005</a:t>
              </a:r>
              <a:r>
                <a:rPr kumimoji="1" lang="en-US" altLang="zh-CN" sz="1800" b="1" dirty="0" smtClean="0">
                  <a:solidFill>
                    <a:srgbClr val="3333FF"/>
                  </a:solidFill>
                  <a:latin typeface="Times New Roman" panose="02020603050405020304" pitchFamily="18" charset="0"/>
                </a:rPr>
                <a:t>)</a:t>
              </a:r>
              <a:endParaRPr kumimoji="1"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8" name="直接箭头连接符 7"/>
            <p:cNvCxnSpPr/>
            <p:nvPr/>
          </p:nvCxnSpPr>
          <p:spPr bwMode="auto">
            <a:xfrm flipV="1">
              <a:off x="1600200" y="1981200"/>
              <a:ext cx="609600" cy="708904"/>
            </a:xfrm>
            <a:prstGeom prst="straightConnector1">
              <a:avLst/>
            </a:prstGeom>
            <a:solidFill>
              <a:srgbClr val="DDDDDD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2" name="TextBox 12"/>
          <p:cNvSpPr txBox="1">
            <a:spLocks noChangeArrowheads="1"/>
          </p:cNvSpPr>
          <p:nvPr/>
        </p:nvSpPr>
        <p:spPr bwMode="auto">
          <a:xfrm>
            <a:off x="5181600" y="2209800"/>
            <a:ext cx="2362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8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altLang="zh-CN" sz="1800" b="1" dirty="0" err="1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misc</a:t>
            </a:r>
            <a:r>
              <a:rPr lang="en-US" altLang="zh-CN" sz="18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”: miscellaneous</a:t>
            </a:r>
            <a:endParaRPr lang="zh-CN" altLang="en-US" sz="1800" b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15</a:t>
            </a:r>
            <a:endParaRPr lang="zh-CN" altLang="en-US" sz="2200" dirty="0"/>
          </a:p>
        </p:txBody>
      </p:sp>
      <p:sp>
        <p:nvSpPr>
          <p:cNvPr id="5" name="矩形 4"/>
          <p:cNvSpPr/>
          <p:nvPr/>
        </p:nvSpPr>
        <p:spPr>
          <a:xfrm>
            <a:off x="152400" y="2017216"/>
            <a:ext cx="609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黑体" panose="02010609060101010101" pitchFamily="49" charset="-122"/>
              </a:rPr>
              <a:t>饱和密度处对称能的斜率</a:t>
            </a:r>
          </a:p>
        </p:txBody>
      </p:sp>
    </p:spTree>
    <p:extLst>
      <p:ext uri="{BB962C8B-B14F-4D97-AF65-F5344CB8AC3E}">
        <p14:creationId xmlns:p14="http://schemas.microsoft.com/office/powerpoint/2010/main" val="269530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562835"/>
            <a:ext cx="6934200" cy="3933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112714" y="820003"/>
            <a:ext cx="891698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kumimoji="1" lang="en-US" altLang="zh-CN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Current constraints </a:t>
            </a:r>
            <a:r>
              <a:rPr kumimoji="1" lang="en-US" altLang="zh-CN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(</a:t>
            </a:r>
            <a:r>
              <a:rPr kumimoji="1" lang="en-US" altLang="zh-CN" b="1" dirty="0" smtClean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An incomplete list</a:t>
            </a:r>
            <a:r>
              <a:rPr kumimoji="1" lang="en-US" altLang="zh-CN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)</a:t>
            </a:r>
            <a:r>
              <a:rPr kumimoji="1" lang="en-US" altLang="zh-CN" b="1" dirty="0" smtClean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</a:rPr>
              <a:t> </a:t>
            </a:r>
            <a:r>
              <a:rPr kumimoji="1" lang="en-US" altLang="zh-CN" b="1" dirty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</a:rPr>
              <a:t>on E</a:t>
            </a:r>
            <a:r>
              <a:rPr kumimoji="1" lang="en-US" altLang="zh-CN" b="1" baseline="-25000" dirty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</a:rPr>
              <a:t>sym</a:t>
            </a:r>
            <a:r>
              <a:rPr kumimoji="1" lang="en-US" altLang="zh-CN" b="1" dirty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</a:rPr>
              <a:t> (</a:t>
            </a:r>
            <a:r>
              <a:rPr kumimoji="1" lang="el-GR" altLang="zh-CN" b="1" dirty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  <a:sym typeface="Wingdings" pitchFamily="2" charset="2"/>
              </a:rPr>
              <a:t>ρ</a:t>
            </a:r>
            <a:r>
              <a:rPr kumimoji="1" lang="en-US" altLang="zh-CN" b="1" baseline="-25000" dirty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  <a:sym typeface="Wingdings" pitchFamily="2" charset="2"/>
              </a:rPr>
              <a:t>0</a:t>
            </a:r>
            <a:r>
              <a:rPr kumimoji="1" lang="en-US" altLang="zh-CN" b="1" dirty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</a:rPr>
              <a:t>) and L from </a:t>
            </a:r>
          </a:p>
          <a:p>
            <a:pPr marL="457200" indent="-457200"/>
            <a:r>
              <a:rPr kumimoji="1" lang="en-US" altLang="zh-CN" b="1" dirty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</a:rPr>
              <a:t>terrestrial experiments</a:t>
            </a:r>
            <a:r>
              <a:rPr kumimoji="1" lang="en-US" altLang="zh-CN" b="1" dirty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</a:rPr>
              <a:t> and </a:t>
            </a:r>
            <a:r>
              <a:rPr kumimoji="1" lang="en-US" altLang="zh-CN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</a:rPr>
              <a:t>astrophysical observations</a:t>
            </a:r>
          </a:p>
        </p:txBody>
      </p:sp>
      <p:sp>
        <p:nvSpPr>
          <p:cNvPr id="3078" name="TextBox 12"/>
          <p:cNvSpPr txBox="1">
            <a:spLocks noChangeArrowheads="1"/>
          </p:cNvSpPr>
          <p:nvPr/>
        </p:nvSpPr>
        <p:spPr bwMode="auto">
          <a:xfrm>
            <a:off x="762000" y="5867400"/>
            <a:ext cx="8001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L.W. Chen</a:t>
            </a:r>
            <a:r>
              <a:rPr lang="en-US" altLang="zh-CN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zh-CN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Nucl</a:t>
            </a:r>
            <a:r>
              <a:rPr lang="en-US" altLang="zh-CN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Phys. Rev. (</a:t>
            </a:r>
            <a:r>
              <a:rPr lang="zh-CN" altLang="en-US" sz="1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原子核</a:t>
            </a:r>
            <a:r>
              <a:rPr lang="zh-CN" altLang="en-US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物理评论</a:t>
            </a:r>
            <a:r>
              <a:rPr lang="en-US" altLang="zh-CN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 31, 273 (2014) [arXiv:1212.0284]</a:t>
            </a:r>
          </a:p>
          <a:p>
            <a:pPr algn="l"/>
            <a:r>
              <a:rPr lang="en-US" altLang="zh-CN" sz="1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B.A. Li, L.W. Chen, F.J. Fattoyev, W.G. Newton, and C. Xu, arXiv:1212.1178</a:t>
            </a:r>
            <a:endParaRPr lang="zh-CN" altLang="en-US" sz="1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7000" y="5486400"/>
            <a:ext cx="4434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800" b="1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E</a:t>
            </a:r>
            <a:r>
              <a:rPr lang="en-US" altLang="zh-CN" sz="1800" b="1" baseline="-25000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sym</a:t>
            </a:r>
            <a:r>
              <a:rPr lang="en-US" altLang="zh-CN" sz="1800" b="1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(</a:t>
            </a:r>
            <a:r>
              <a:rPr lang="el-GR" altLang="zh-CN" sz="1800" b="1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ρ</a:t>
            </a:r>
            <a:r>
              <a:rPr lang="en-US" altLang="zh-CN" sz="1800" b="1" baseline="-25000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0</a:t>
            </a:r>
            <a:r>
              <a:rPr lang="en-US" altLang="zh-CN" sz="1800" b="1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)</a:t>
            </a:r>
            <a:r>
              <a:rPr lang="en-US" altLang="zh-CN" sz="1800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  = </a:t>
            </a:r>
            <a:r>
              <a:rPr lang="en-US" altLang="zh-CN" sz="1800" b="1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32.5±2.5 </a:t>
            </a:r>
            <a:r>
              <a:rPr lang="en-US" altLang="zh-CN" sz="1800" b="1" dirty="0" err="1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MeV</a:t>
            </a:r>
            <a:r>
              <a:rPr lang="en-US" altLang="zh-CN" sz="1800" b="1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,</a:t>
            </a:r>
            <a:r>
              <a:rPr lang="en-US" altLang="zh-CN" sz="1800" dirty="0" smtClean="0"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 </a:t>
            </a:r>
            <a:r>
              <a:rPr lang="en-US" altLang="zh-CN" sz="1800" b="1" i="1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L </a:t>
            </a:r>
            <a:r>
              <a:rPr lang="en-US" altLang="zh-CN" sz="1800" b="1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= 55±25 </a:t>
            </a:r>
            <a:r>
              <a:rPr lang="en-US" altLang="zh-CN" sz="1800" b="1" dirty="0" err="1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MeV</a:t>
            </a:r>
            <a:endParaRPr kumimoji="1" lang="en-US" altLang="zh-CN" sz="1800" b="1" dirty="0" smtClean="0">
              <a:solidFill>
                <a:srgbClr val="0000CC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9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16</a:t>
            </a:r>
            <a:endParaRPr lang="zh-CN" altLang="en-US" sz="2200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73025"/>
            <a:ext cx="9144000" cy="688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54000" anchorCtr="1"/>
          <a:lstStyle/>
          <a:p>
            <a:r>
              <a:rPr kumimoji="1" lang="en-US" altLang="zh-CN" sz="2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1" lang="en-US" altLang="zh-CN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kumimoji="1" lang="en-US" altLang="zh-CN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kumimoji="1" lang="zh-CN" altLang="en-US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核</a:t>
            </a:r>
            <a:r>
              <a:rPr kumimoji="1" lang="zh-CN" altLang="en-US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物质对称能：</a:t>
            </a:r>
            <a:r>
              <a:rPr kumimoji="1" lang="zh-CN" alt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饱和密度附近</a:t>
            </a:r>
            <a:endParaRPr kumimoji="1" lang="zh-CN" alt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27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142999"/>
            <a:ext cx="3962400" cy="4998831"/>
          </a:xfrm>
          <a:prstGeom prst="rect">
            <a:avLst/>
          </a:prstGeom>
        </p:spPr>
      </p:pic>
      <p:sp>
        <p:nvSpPr>
          <p:cNvPr id="3078" name="TextBox 12"/>
          <p:cNvSpPr txBox="1">
            <a:spLocks noChangeArrowheads="1"/>
          </p:cNvSpPr>
          <p:nvPr/>
        </p:nvSpPr>
        <p:spPr bwMode="auto">
          <a:xfrm>
            <a:off x="4606506" y="1146245"/>
            <a:ext cx="347069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8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J.M. </a:t>
            </a:r>
            <a:r>
              <a:rPr lang="en-US" altLang="zh-CN" sz="1800" b="1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Lattimer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and A.W. Steiner, </a:t>
            </a:r>
            <a:endParaRPr lang="en-US" altLang="zh-CN" sz="1800" b="1" dirty="0" smtClean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altLang="zh-CN" sz="18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EPJA50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, (2014) 40</a:t>
            </a:r>
            <a:endParaRPr lang="zh-CN" altLang="en-US" sz="18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76200" y="814636"/>
            <a:ext cx="8991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Jim </a:t>
            </a:r>
            <a:r>
              <a:rPr lang="en-US" altLang="zh-CN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Lattimer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Andrew Steiner using 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out of approximately 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available constraints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351363" y="1782763"/>
            <a:ext cx="4824120" cy="1547453"/>
            <a:chOff x="3579963" y="1782763"/>
            <a:chExt cx="4824120" cy="1547453"/>
          </a:xfrm>
        </p:grpSpPr>
        <p:cxnSp>
          <p:nvCxnSpPr>
            <p:cNvPr id="13" name="Straight Arrow Connector 9"/>
            <p:cNvCxnSpPr>
              <a:cxnSpLocks noChangeShapeType="1"/>
              <a:stCxn id="16" idx="1"/>
            </p:cNvCxnSpPr>
            <p:nvPr/>
          </p:nvCxnSpPr>
          <p:spPr bwMode="auto">
            <a:xfrm flipH="1">
              <a:off x="3798352" y="2105929"/>
              <a:ext cx="1764248" cy="1112728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TextBox 7"/>
            <p:cNvSpPr txBox="1">
              <a:spLocks noChangeArrowheads="1"/>
            </p:cNvSpPr>
            <p:nvPr/>
          </p:nvSpPr>
          <p:spPr bwMode="auto">
            <a:xfrm>
              <a:off x="5562600" y="1782763"/>
              <a:ext cx="284148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zh-CN" sz="1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centroid is around</a:t>
              </a:r>
            </a:p>
            <a:p>
              <a:pPr eaLnBrk="1" hangingPunct="1"/>
              <a:r>
                <a:rPr lang="en-US" altLang="zh-CN" sz="1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altLang="zh-CN" sz="1800" b="1" baseline="-25000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US" altLang="zh-CN" sz="1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=31 MeV and L=50 MeV</a:t>
              </a:r>
            </a:p>
          </p:txBody>
        </p:sp>
        <p:sp>
          <p:nvSpPr>
            <p:cNvPr id="17" name="Sun 5"/>
            <p:cNvSpPr/>
            <p:nvPr/>
          </p:nvSpPr>
          <p:spPr bwMode="auto">
            <a:xfrm>
              <a:off x="3579963" y="3101616"/>
              <a:ext cx="228600" cy="228600"/>
            </a:xfrm>
            <a:prstGeom prst="sun">
              <a:avLst/>
            </a:prstGeom>
            <a:solidFill>
              <a:srgbClr val="FF0000"/>
            </a:solidFill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sz="1800">
                <a:solidFill>
                  <a:srgbClr val="FF0000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886200" y="3058717"/>
            <a:ext cx="5181601" cy="925511"/>
            <a:chOff x="3886200" y="3058717"/>
            <a:chExt cx="4939749" cy="925511"/>
          </a:xfrm>
        </p:grpSpPr>
        <p:cxnSp>
          <p:nvCxnSpPr>
            <p:cNvPr id="7" name="直接箭头连接符 6"/>
            <p:cNvCxnSpPr/>
            <p:nvPr/>
          </p:nvCxnSpPr>
          <p:spPr bwMode="auto">
            <a:xfrm flipV="1">
              <a:off x="3886200" y="3430649"/>
              <a:ext cx="1283752" cy="111064"/>
            </a:xfrm>
            <a:prstGeom prst="straightConnector1">
              <a:avLst/>
            </a:prstGeom>
            <a:solidFill>
              <a:srgbClr val="DDDDDD"/>
            </a:solidFill>
            <a:ln w="2857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5121138" y="3058717"/>
              <a:ext cx="3704811" cy="92551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90000" tIns="46800" rIns="90000" bIns="46800">
              <a:spAutoFit/>
            </a:bodyPr>
            <a:lstStyle/>
            <a:p>
              <a:pPr algn="l"/>
              <a:r>
                <a:rPr lang="en-US" altLang="zh-CN" sz="1800" b="1" dirty="0" smtClean="0">
                  <a:solidFill>
                    <a:srgbClr val="7030A0"/>
                  </a:solidFill>
                  <a:latin typeface="Times New Roman" pitchFamily="18" charset="0"/>
                </a:rPr>
                <a:t>Microscopic calculations (H/G) do not include higher-order contribution?</a:t>
              </a:r>
            </a:p>
            <a:p>
              <a:pPr algn="l"/>
              <a:r>
                <a:rPr lang="en-US" altLang="zh-CN" sz="1800" b="1" dirty="0" smtClean="0">
                  <a:solidFill>
                    <a:srgbClr val="7030A0"/>
                  </a:solidFill>
                  <a:latin typeface="Times New Roman" pitchFamily="18" charset="0"/>
                </a:rPr>
                <a:t>EOS of SNM?</a:t>
              </a:r>
              <a:endParaRPr lang="en-US" altLang="zh-CN" sz="1800" b="1" dirty="0">
                <a:solidFill>
                  <a:srgbClr val="7030A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343400" y="4648200"/>
            <a:ext cx="4800600" cy="1712335"/>
            <a:chOff x="4343400" y="4648200"/>
            <a:chExt cx="4800600" cy="1712335"/>
          </a:xfrm>
        </p:grpSpPr>
        <p:grpSp>
          <p:nvGrpSpPr>
            <p:cNvPr id="21" name="组合 20"/>
            <p:cNvGrpSpPr/>
            <p:nvPr/>
          </p:nvGrpSpPr>
          <p:grpSpPr>
            <a:xfrm>
              <a:off x="4343400" y="4648200"/>
              <a:ext cx="4572000" cy="494923"/>
              <a:chOff x="4343400" y="4648200"/>
              <a:chExt cx="4572000" cy="494923"/>
            </a:xfrm>
          </p:grpSpPr>
          <p:sp>
            <p:nvSpPr>
              <p:cNvPr id="9" name="Text Box 9"/>
              <p:cNvSpPr txBox="1">
                <a:spLocks noChangeArrowheads="1"/>
              </p:cNvSpPr>
              <p:nvPr/>
            </p:nvSpPr>
            <p:spPr bwMode="auto">
              <a:xfrm>
                <a:off x="4928558" y="4773791"/>
                <a:ext cx="3986842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457200" indent="-457200" algn="l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914400" indent="-457200" algn="l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371600" indent="-457200" algn="l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828800" indent="-457200" algn="l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286000" indent="-457200" algn="l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743200" indent="-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3200400" indent="-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657600" indent="-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4114800" indent="-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kumimoji="1" lang="en-US" altLang="zh-CN" sz="1800" b="1" dirty="0" smtClean="0">
                    <a:solidFill>
                      <a:srgbClr val="3333FF"/>
                    </a:solidFill>
                    <a:latin typeface="Times New Roman" panose="02020603050405020304" pitchFamily="18" charset="0"/>
                  </a:rPr>
                  <a:t>Chen/Ko/Li/Xu, PRC82, 024321 </a:t>
                </a:r>
                <a:r>
                  <a:rPr kumimoji="1" lang="en-US" altLang="zh-CN" sz="1800" b="1" dirty="0">
                    <a:solidFill>
                      <a:srgbClr val="3333FF"/>
                    </a:solidFill>
                    <a:latin typeface="Times New Roman" panose="02020603050405020304" pitchFamily="18" charset="0"/>
                  </a:rPr>
                  <a:t>(</a:t>
                </a:r>
                <a:r>
                  <a:rPr kumimoji="1" lang="en-US" altLang="zh-CN" sz="1800" b="1" dirty="0" smtClean="0">
                    <a:solidFill>
                      <a:srgbClr val="3333FF"/>
                    </a:solidFill>
                    <a:latin typeface="Times New Roman" panose="02020603050405020304" pitchFamily="18" charset="0"/>
                  </a:rPr>
                  <a:t>2010)</a:t>
                </a:r>
              </a:p>
            </p:txBody>
          </p:sp>
          <p:sp>
            <p:nvSpPr>
              <p:cNvPr id="2" name="右箭头 1"/>
              <p:cNvSpPr/>
              <p:nvPr/>
            </p:nvSpPr>
            <p:spPr bwMode="auto">
              <a:xfrm rot="1800000">
                <a:off x="4343400" y="4648200"/>
                <a:ext cx="685800" cy="381000"/>
              </a:xfrm>
              <a:prstGeom prst="rightArrow">
                <a:avLst/>
              </a:prstGeom>
              <a:solidFill>
                <a:schemeClr val="accent1">
                  <a:lumMod val="90000"/>
                </a:schemeClr>
              </a:solidFill>
              <a:ln w="28575" cap="flat" cmpd="sng" algn="ctr">
                <a:solidFill>
                  <a:srgbClr val="92270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黑体" pitchFamily="2" charset="-122"/>
                </a:endParaRPr>
              </a:p>
            </p:txBody>
          </p:sp>
        </p:grpSp>
        <p:sp>
          <p:nvSpPr>
            <p:cNvPr id="15" name="Text Box 18"/>
            <p:cNvSpPr txBox="1">
              <a:spLocks noChangeArrowheads="1"/>
            </p:cNvSpPr>
            <p:nvPr/>
          </p:nvSpPr>
          <p:spPr bwMode="auto">
            <a:xfrm>
              <a:off x="4876801" y="5105400"/>
              <a:ext cx="4114799" cy="92551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90000" tIns="46800" rIns="90000" bIns="46800">
              <a:spAutoFit/>
            </a:bodyPr>
            <a:lstStyle/>
            <a:p>
              <a:r>
                <a:rPr lang="en-US" altLang="zh-CN" sz="1800" b="1" dirty="0" smtClean="0">
                  <a:solidFill>
                    <a:srgbClr val="FF0000"/>
                  </a:solidFill>
                  <a:latin typeface="Times New Roman" pitchFamily="18" charset="0"/>
                </a:rPr>
                <a:t>Why?</a:t>
              </a:r>
              <a:r>
                <a:rPr lang="en-US" altLang="zh-CN" sz="1800" b="1" dirty="0" smtClean="0">
                  <a:solidFill>
                    <a:srgbClr val="3333FF"/>
                  </a:solidFill>
                  <a:latin typeface="Times New Roman" pitchFamily="18" charset="0"/>
                </a:rPr>
                <a:t> Zhang/Chen, PLB726, 234 (2013)</a:t>
              </a:r>
            </a:p>
            <a:p>
              <a:r>
                <a:rPr lang="en-US" altLang="zh-CN" sz="1800" b="1" dirty="0" smtClean="0">
                  <a:solidFill>
                    <a:srgbClr val="FF00FF"/>
                  </a:solidFill>
                  <a:latin typeface="Times New Roman" pitchFamily="18" charset="0"/>
                </a:rPr>
                <a:t>Neutron skin is actually determined by</a:t>
              </a:r>
            </a:p>
            <a:p>
              <a:r>
                <a:rPr lang="en-US" altLang="zh-CN" sz="1800" b="1" dirty="0" smtClean="0">
                  <a:solidFill>
                    <a:srgbClr val="FF00FF"/>
                  </a:solidFill>
                  <a:latin typeface="Times New Roman" pitchFamily="18" charset="0"/>
                </a:rPr>
                <a:t>L(0.11 fm</a:t>
              </a:r>
              <a:r>
                <a:rPr lang="en-US" altLang="zh-CN" sz="1800" b="1" baseline="30000" dirty="0" smtClean="0">
                  <a:solidFill>
                    <a:srgbClr val="FF00FF"/>
                  </a:solidFill>
                  <a:latin typeface="Times New Roman" pitchFamily="18" charset="0"/>
                </a:rPr>
                <a:t>-3</a:t>
              </a:r>
              <a:r>
                <a:rPr lang="en-US" altLang="zh-CN" sz="1800" b="1" dirty="0" smtClean="0">
                  <a:solidFill>
                    <a:srgbClr val="FF00FF"/>
                  </a:solidFill>
                  <a:latin typeface="Times New Roman" pitchFamily="18" charset="0"/>
                </a:rPr>
                <a:t>) rather than L(0.16 fm</a:t>
              </a:r>
              <a:r>
                <a:rPr lang="en-US" altLang="zh-CN" sz="1800" b="1" baseline="30000" dirty="0" smtClean="0">
                  <a:solidFill>
                    <a:srgbClr val="FF00FF"/>
                  </a:solidFill>
                  <a:latin typeface="Times New Roman" pitchFamily="18" charset="0"/>
                </a:rPr>
                <a:t>-3</a:t>
              </a:r>
              <a:r>
                <a:rPr lang="en-US" altLang="zh-CN" sz="1800" b="1" dirty="0" smtClean="0">
                  <a:solidFill>
                    <a:srgbClr val="FF00FF"/>
                  </a:solidFill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20" name="Text Box 18"/>
            <p:cNvSpPr txBox="1">
              <a:spLocks noChangeArrowheads="1"/>
            </p:cNvSpPr>
            <p:nvPr/>
          </p:nvSpPr>
          <p:spPr bwMode="auto">
            <a:xfrm>
              <a:off x="5029201" y="6019800"/>
              <a:ext cx="4114799" cy="340735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90000" tIns="46800" rIns="90000" bIns="46800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Times New Roman" pitchFamily="18" charset="0"/>
                </a:rPr>
                <a:t>0.11 fm</a:t>
              </a:r>
              <a:r>
                <a:rPr lang="en-US" altLang="zh-CN" sz="1600" b="1" baseline="30000" dirty="0" smtClean="0">
                  <a:solidFill>
                    <a:srgbClr val="FF0000"/>
                  </a:solidFill>
                  <a:latin typeface="Times New Roman" pitchFamily="18" charset="0"/>
                </a:rPr>
                <a:t>-3 </a:t>
              </a:r>
              <a:r>
                <a:rPr lang="en-US" altLang="zh-CN" sz="1600" b="1" dirty="0" smtClean="0">
                  <a:solidFill>
                    <a:srgbClr val="FF0000"/>
                  </a:solidFill>
                  <a:latin typeface="Times New Roman" pitchFamily="18" charset="0"/>
                </a:rPr>
                <a:t>~ Average </a:t>
              </a:r>
              <a:r>
                <a:rPr lang="en-US" altLang="zh-CN" sz="1600" b="1" dirty="0">
                  <a:solidFill>
                    <a:srgbClr val="FF0000"/>
                  </a:solidFill>
                  <a:latin typeface="Times New Roman" pitchFamily="18" charset="0"/>
                </a:rPr>
                <a:t>density of Heavy Nuclei 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17</a:t>
            </a:r>
            <a:endParaRPr lang="zh-CN" altLang="en-US" sz="2200" dirty="0"/>
          </a:p>
        </p:txBody>
      </p:sp>
      <p:sp>
        <p:nvSpPr>
          <p:cNvPr id="23" name="矩形 22"/>
          <p:cNvSpPr/>
          <p:nvPr/>
        </p:nvSpPr>
        <p:spPr>
          <a:xfrm>
            <a:off x="152400" y="1331416"/>
            <a:ext cx="609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黑体" panose="02010609060101010101" pitchFamily="49" charset="-122"/>
              </a:rPr>
              <a:t>饱和密度处对称能的斜率</a:t>
            </a:r>
          </a:p>
        </p:txBody>
      </p:sp>
      <p:sp>
        <p:nvSpPr>
          <p:cNvPr id="26" name="矩形 25"/>
          <p:cNvSpPr/>
          <p:nvPr/>
        </p:nvSpPr>
        <p:spPr>
          <a:xfrm>
            <a:off x="1066800" y="6075799"/>
            <a:ext cx="358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黑体" panose="02010609060101010101" pitchFamily="49" charset="-122"/>
              </a:rPr>
              <a:t>饱和密度处对称能</a:t>
            </a:r>
            <a:r>
              <a:rPr lang="zh-CN" altLang="en-US" b="1" dirty="0" smtClean="0">
                <a:solidFill>
                  <a:srgbClr val="0000FF"/>
                </a:solidFill>
                <a:latin typeface="黑体" panose="02010609060101010101" pitchFamily="49" charset="-122"/>
              </a:rPr>
              <a:t>的</a:t>
            </a:r>
            <a:r>
              <a:rPr lang="zh-CN" altLang="en-US" b="1" dirty="0">
                <a:solidFill>
                  <a:srgbClr val="0000FF"/>
                </a:solidFill>
                <a:latin typeface="黑体" panose="02010609060101010101" pitchFamily="49" charset="-122"/>
              </a:rPr>
              <a:t>大小</a:t>
            </a: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0" y="73025"/>
            <a:ext cx="9144000" cy="688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54000" anchorCtr="1"/>
          <a:lstStyle/>
          <a:p>
            <a:r>
              <a:rPr kumimoji="1" lang="en-US" altLang="zh-CN" sz="2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1" lang="en-US" altLang="zh-CN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kumimoji="1" lang="en-US" altLang="zh-CN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kumimoji="1" lang="zh-CN" altLang="en-US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核</a:t>
            </a:r>
            <a:r>
              <a:rPr kumimoji="1" lang="zh-CN" altLang="en-US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物质对称能：</a:t>
            </a:r>
            <a:r>
              <a:rPr kumimoji="1" lang="zh-CN" alt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饱和密度附近</a:t>
            </a:r>
            <a:endParaRPr kumimoji="1" lang="zh-CN" alt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66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1335432"/>
            <a:ext cx="5287712" cy="4037784"/>
          </a:xfr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916" y="1482769"/>
            <a:ext cx="3895084" cy="35729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60818" y="5296853"/>
                <a:ext cx="901273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1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Wada</a:t>
                </a:r>
                <a:r>
                  <a:rPr lang="en-US" altLang="zh-CN" sz="1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</a:t>
                </a:r>
                <a:r>
                  <a:rPr lang="en-US" altLang="zh-CN" sz="1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Kowalski</a:t>
                </a:r>
                <a:r>
                  <a:rPr lang="en-US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en-US" altLang="zh-CN" sz="1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experimental </a:t>
                </a:r>
                <a:r>
                  <a:rPr lang="en-US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results of the symmetry </a:t>
                </a:r>
                <a:r>
                  <a:rPr lang="en-US" altLang="zh-CN" sz="1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energies </a:t>
                </a:r>
                <a:r>
                  <a:rPr lang="en-US" altLang="zh-CN" sz="1600" b="1" dirty="0" smtClean="0">
                    <a:solidFill>
                      <a:srgbClr val="FF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densities below 0.2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600" b="1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altLang="zh-CN" sz="1600" b="1" dirty="0" smtClean="0">
                    <a:solidFill>
                      <a:srgbClr val="FF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b="1" dirty="0">
                    <a:solidFill>
                      <a:srgbClr val="FF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temperatures in </a:t>
                </a:r>
                <a:r>
                  <a:rPr lang="en-US" altLang="zh-CN" sz="1600" b="1" dirty="0" smtClean="0">
                    <a:solidFill>
                      <a:srgbClr val="FF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range </a:t>
                </a:r>
                <a:r>
                  <a:rPr lang="en-US" altLang="zh-CN" sz="1600" b="1" dirty="0">
                    <a:solidFill>
                      <a:srgbClr val="FF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</a:t>
                </a:r>
                <a:r>
                  <a:rPr lang="en-US" altLang="zh-CN" sz="1600" b="1" i="1" dirty="0">
                    <a:solidFill>
                      <a:srgbClr val="FF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</a:t>
                </a:r>
                <a:r>
                  <a:rPr lang="en-US" altLang="zh-CN" sz="1600" b="1" dirty="0" smtClean="0">
                    <a:solidFill>
                      <a:srgbClr val="FF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 </a:t>
                </a:r>
                <a:r>
                  <a:rPr lang="en-US" altLang="zh-CN" sz="1600" b="1" dirty="0">
                    <a:solidFill>
                      <a:srgbClr val="FF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MeV</a:t>
                </a:r>
                <a:r>
                  <a:rPr lang="en-US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from the analysis of cluster </a:t>
                </a:r>
                <a:r>
                  <a:rPr lang="en-US" altLang="zh-CN" sz="1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formation in </a:t>
                </a:r>
                <a:r>
                  <a:rPr lang="en-US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heavy ion </a:t>
                </a:r>
                <a:r>
                  <a:rPr lang="en-US" altLang="zh-CN" sz="1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collisions.</a:t>
                </a:r>
                <a:endPara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18" y="5296853"/>
                <a:ext cx="9012733" cy="584775"/>
              </a:xfrm>
              <a:prstGeom prst="rect">
                <a:avLst/>
              </a:prstGeom>
              <a:blipFill rotWithShape="0">
                <a:blip r:embed="rId5"/>
                <a:stretch>
                  <a:fillRect l="-406" t="-3125" b="-12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/>
          <p:cNvSpPr txBox="1"/>
          <p:nvPr/>
        </p:nvSpPr>
        <p:spPr>
          <a:xfrm>
            <a:off x="179512" y="5903893"/>
            <a:ext cx="7973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Wada et al., Phys</a:t>
            </a:r>
            <a:r>
              <a:rPr lang="en-US" altLang="zh-CN" sz="1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Rev. C85, </a:t>
            </a:r>
            <a:r>
              <a:rPr lang="en-US" altLang="zh-CN" sz="1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(2012) 064618; </a:t>
            </a:r>
            <a:r>
              <a:rPr lang="en-US" altLang="zh-CN" sz="1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Kowlski</a:t>
            </a:r>
            <a:r>
              <a:rPr lang="en-US" altLang="zh-CN" sz="1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al., Phys. Rev. C75, </a:t>
            </a:r>
            <a:r>
              <a:rPr lang="en-US" altLang="zh-CN" sz="1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(2007</a:t>
            </a:r>
            <a:r>
              <a:rPr lang="en-US" altLang="zh-CN" sz="1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1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014601.</a:t>
            </a:r>
          </a:p>
          <a:p>
            <a:pPr algn="l"/>
            <a:r>
              <a:rPr lang="en-US" altLang="zh-CN" sz="1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Natowitz</a:t>
            </a:r>
            <a:r>
              <a:rPr lang="en-US" altLang="zh-CN" sz="1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</a:t>
            </a:r>
            <a:r>
              <a:rPr lang="en-US" altLang="zh-CN" sz="1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altLang="zh-CN" sz="1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Phys. Rev. </a:t>
            </a:r>
            <a:r>
              <a:rPr lang="en-US" altLang="zh-CN" sz="1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Lett</a:t>
            </a:r>
            <a:r>
              <a:rPr lang="en-US" altLang="zh-CN" sz="1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104, </a:t>
            </a:r>
            <a:r>
              <a:rPr lang="en-US" altLang="zh-CN" sz="1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(2010) 202501.</a:t>
            </a:r>
            <a:r>
              <a:rPr lang="zh-CN" altLang="en-US" sz="1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1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2"/>
          <p:cNvSpPr txBox="1">
            <a:spLocks noChangeArrowheads="1"/>
          </p:cNvSpPr>
          <p:nvPr/>
        </p:nvSpPr>
        <p:spPr bwMode="auto">
          <a:xfrm>
            <a:off x="65409" y="974357"/>
            <a:ext cx="5257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8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Z. Zhang and LWC, PRC92</a:t>
            </a:r>
            <a:r>
              <a:rPr lang="en-US" altLang="zh-CN" sz="18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18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031301(R) (2015)</a:t>
            </a:r>
            <a:endParaRPr lang="zh-CN" altLang="en-US" sz="18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/>
          </p:nvPr>
        </p:nvGraphicFramePr>
        <p:xfrm>
          <a:off x="4763213" y="907773"/>
          <a:ext cx="4341031" cy="392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941" name="Equation" r:id="rId6" imgW="2666880" imgH="241200" progId="Equation.DSMT4">
                  <p:embed/>
                </p:oleObj>
              </mc:Choice>
              <mc:Fallback>
                <p:oleObj name="Equation" r:id="rId6" imgW="266688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763213" y="907773"/>
                        <a:ext cx="4341031" cy="392399"/>
                      </a:xfrm>
                      <a:prstGeom prst="rect">
                        <a:avLst/>
                      </a:prstGeom>
                      <a:ln w="381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18</a:t>
            </a:r>
            <a:endParaRPr lang="zh-CN" altLang="en-US" sz="2200" dirty="0"/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76200"/>
            <a:ext cx="9144000" cy="688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54000" anchorCtr="1"/>
          <a:lstStyle/>
          <a:p>
            <a:r>
              <a:rPr kumimoji="1" lang="en-US" altLang="zh-CN" sz="3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1" lang="en-US" altLang="zh-CN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kumimoji="1" lang="en-US" altLang="zh-CN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kumimoji="1" lang="zh-CN" altLang="en-US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核</a:t>
            </a:r>
            <a:r>
              <a:rPr kumimoji="1" lang="zh-CN" altLang="en-US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物质对称能：</a:t>
            </a:r>
            <a:r>
              <a:rPr kumimoji="1" lang="zh-CN" altLang="en-US" sz="36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亚饱和密度行为</a:t>
            </a:r>
            <a:endParaRPr kumimoji="1" lang="zh-CN" altLang="en-US" sz="36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21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1" y="1600200"/>
            <a:ext cx="4940300" cy="4104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76199" y="5410200"/>
            <a:ext cx="588663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pPr algn="l"/>
            <a:r>
              <a:rPr kumimoji="1" lang="en-US" altLang="zh-CN" sz="1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pion </a:t>
            </a:r>
            <a:r>
              <a:rPr kumimoji="1" lang="en-US" altLang="zh-CN" sz="1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ratio (FOPI): </a:t>
            </a:r>
          </a:p>
          <a:p>
            <a:pPr algn="l"/>
            <a:r>
              <a:rPr kumimoji="1" lang="en-US" altLang="zh-CN" sz="1800" b="1" dirty="0" smtClean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</a:rPr>
              <a:t>IBUU04</a:t>
            </a:r>
            <a:r>
              <a:rPr kumimoji="1" lang="en-US" altLang="zh-CN" sz="1800" b="1" dirty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</a:rPr>
              <a:t>, Xiao/Li/Chen/Yong/Zhang, PRL102,062502(2009</a:t>
            </a:r>
            <a:r>
              <a:rPr kumimoji="1" lang="en-US" altLang="zh-CN" sz="1800" b="1" dirty="0" smtClean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</a:rPr>
              <a:t>)</a:t>
            </a:r>
          </a:p>
          <a:p>
            <a:pPr algn="l"/>
            <a:r>
              <a:rPr lang="en-US" altLang="zh-CN" sz="1800" b="1" dirty="0" err="1">
                <a:solidFill>
                  <a:srgbClr val="0000CC"/>
                </a:solidFill>
                <a:latin typeface="Times New Roman" pitchFamily="18" charset="0"/>
              </a:rPr>
              <a:t>ImIBLE</a:t>
            </a:r>
            <a:r>
              <a:rPr lang="en-US" altLang="zh-CN" sz="1800" b="1" dirty="0">
                <a:solidFill>
                  <a:srgbClr val="0000CC"/>
                </a:solidFill>
                <a:latin typeface="Times New Roman" pitchFamily="18" charset="0"/>
              </a:rPr>
              <a:t>, </a:t>
            </a:r>
            <a:r>
              <a:rPr lang="en-US" altLang="zh-CN" sz="1800" b="1" dirty="0" err="1">
                <a:solidFill>
                  <a:srgbClr val="0000CC"/>
                </a:solidFill>
                <a:latin typeface="Times New Roman" pitchFamily="18" charset="0"/>
              </a:rPr>
              <a:t>Xie</a:t>
            </a:r>
            <a:r>
              <a:rPr lang="en-US" altLang="zh-CN" sz="1800" b="1" dirty="0">
                <a:solidFill>
                  <a:srgbClr val="0000CC"/>
                </a:solidFill>
                <a:latin typeface="Times New Roman" pitchFamily="18" charset="0"/>
              </a:rPr>
              <a:t>/Su/Zhu/Zhang</a:t>
            </a:r>
            <a:r>
              <a:rPr lang="en-US" altLang="zh-CN" sz="1800" b="1" dirty="0" smtClean="0">
                <a:solidFill>
                  <a:srgbClr val="0000CC"/>
                </a:solidFill>
                <a:latin typeface="Times New Roman" pitchFamily="18" charset="0"/>
              </a:rPr>
              <a:t>, PLB718,1510(2013)</a:t>
            </a:r>
            <a:endParaRPr lang="en-US" altLang="zh-CN" sz="1800" b="1" dirty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82954" name="Text Box 10"/>
          <p:cNvSpPr txBox="1">
            <a:spLocks noChangeArrowheads="1"/>
          </p:cNvSpPr>
          <p:nvPr/>
        </p:nvSpPr>
        <p:spPr bwMode="auto">
          <a:xfrm>
            <a:off x="76200" y="1307068"/>
            <a:ext cx="5943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r>
              <a:rPr kumimoji="1" lang="en-US" altLang="zh-CN" sz="1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pion </a:t>
            </a:r>
            <a:r>
              <a:rPr kumimoji="1" lang="en-US" altLang="zh-CN" sz="1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ratio (FOPI): </a:t>
            </a:r>
            <a:r>
              <a:rPr kumimoji="1" lang="en-US" altLang="zh-CN" sz="1800" b="1" dirty="0" err="1" smtClean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</a:rPr>
              <a:t>ImIQMD</a:t>
            </a:r>
            <a:r>
              <a:rPr kumimoji="1" lang="en-US" altLang="zh-CN" sz="1800" b="1" dirty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</a:rPr>
              <a:t>, Feng/Jin, PLB683, 140(2010</a:t>
            </a:r>
            <a:r>
              <a:rPr kumimoji="1" lang="en-US" altLang="zh-CN" sz="1800" dirty="0">
                <a:solidFill>
                  <a:srgbClr val="0000CC"/>
                </a:solidFill>
                <a:latin typeface="Times New Roman" pitchFamily="18" charset="0"/>
                <a:ea typeface="宋体" pitchFamily="2" charset="-122"/>
              </a:rPr>
              <a:t>)</a:t>
            </a:r>
          </a:p>
        </p:txBody>
      </p:sp>
      <p:sp>
        <p:nvSpPr>
          <p:cNvPr id="82955" name="AutoShape 12"/>
          <p:cNvSpPr>
            <a:spLocks noChangeArrowheads="1"/>
          </p:cNvSpPr>
          <p:nvPr/>
        </p:nvSpPr>
        <p:spPr bwMode="auto">
          <a:xfrm>
            <a:off x="2286000" y="4267200"/>
            <a:ext cx="100641" cy="1467244"/>
          </a:xfrm>
          <a:prstGeom prst="downArrow">
            <a:avLst>
              <a:gd name="adj1" fmla="val 50000"/>
              <a:gd name="adj2" fmla="val 75000"/>
            </a:avLst>
          </a:prstGeom>
          <a:solidFill>
            <a:srgbClr val="0000FF"/>
          </a:solidFill>
          <a:ln w="28575" algn="ctr">
            <a:solidFill>
              <a:srgbClr val="0000FF"/>
            </a:solidFill>
            <a:miter lim="800000"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endParaRPr lang="zh-CN" altLang="en-US"/>
          </a:p>
        </p:txBody>
      </p:sp>
      <p:sp>
        <p:nvSpPr>
          <p:cNvPr id="82956" name="AutoShape 13"/>
          <p:cNvSpPr>
            <a:spLocks noChangeArrowheads="1"/>
          </p:cNvSpPr>
          <p:nvPr/>
        </p:nvSpPr>
        <p:spPr bwMode="auto">
          <a:xfrm>
            <a:off x="2286000" y="1600200"/>
            <a:ext cx="100641" cy="533400"/>
          </a:xfrm>
          <a:prstGeom prst="upArrow">
            <a:avLst>
              <a:gd name="adj1" fmla="val 50000"/>
              <a:gd name="adj2" fmla="val 62500"/>
            </a:avLst>
          </a:prstGeom>
          <a:solidFill>
            <a:srgbClr val="FF0000"/>
          </a:solidFill>
          <a:ln w="28575" algn="ctr">
            <a:solidFill>
              <a:srgbClr val="FF0000"/>
            </a:solidFill>
            <a:miter lim="800000"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endParaRPr lang="zh-CN" altLang="en-US"/>
          </a:p>
        </p:txBody>
      </p:sp>
      <p:sp>
        <p:nvSpPr>
          <p:cNvPr id="82958" name="Text Box 15"/>
          <p:cNvSpPr txBox="1">
            <a:spLocks noChangeArrowheads="1"/>
          </p:cNvSpPr>
          <p:nvPr/>
        </p:nvSpPr>
        <p:spPr bwMode="auto">
          <a:xfrm>
            <a:off x="1437393" y="4419600"/>
            <a:ext cx="848607" cy="37151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US" altLang="zh-CN" sz="1800" b="1" dirty="0">
                <a:solidFill>
                  <a:srgbClr val="0000FF"/>
                </a:solidFill>
              </a:rPr>
              <a:t>Softer</a:t>
            </a:r>
          </a:p>
        </p:txBody>
      </p:sp>
      <p:sp>
        <p:nvSpPr>
          <p:cNvPr id="82960" name="Text Box 17"/>
          <p:cNvSpPr txBox="1">
            <a:spLocks noChangeArrowheads="1"/>
          </p:cNvSpPr>
          <p:nvPr/>
        </p:nvSpPr>
        <p:spPr bwMode="auto">
          <a:xfrm>
            <a:off x="2386641" y="1782792"/>
            <a:ext cx="848607" cy="37151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US" altLang="zh-CN" sz="1800" b="1" dirty="0">
                <a:solidFill>
                  <a:srgbClr val="FF0000"/>
                </a:solidFill>
              </a:rPr>
              <a:t>Stiffer</a:t>
            </a:r>
          </a:p>
        </p:txBody>
      </p:sp>
      <p:sp>
        <p:nvSpPr>
          <p:cNvPr id="82961" name="Text Box 18"/>
          <p:cNvSpPr txBox="1">
            <a:spLocks noChangeArrowheads="1"/>
          </p:cNvSpPr>
          <p:nvPr/>
        </p:nvSpPr>
        <p:spPr bwMode="auto">
          <a:xfrm>
            <a:off x="6144944" y="3200400"/>
            <a:ext cx="2922856" cy="3139321"/>
          </a:xfrm>
          <a:prstGeom prst="rect">
            <a:avLst/>
          </a:prstGeom>
          <a:noFill/>
          <a:ln w="349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r>
              <a:rPr kumimoji="1" lang="en-US" altLang="zh-CN" sz="1800" dirty="0" err="1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Pion</a:t>
            </a:r>
            <a:r>
              <a:rPr kumimoji="1" lang="en-US" altLang="zh-CN" sz="1800" dirty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 Medium Effects?</a:t>
            </a:r>
          </a:p>
          <a:p>
            <a:r>
              <a:rPr kumimoji="1" lang="en-US" altLang="zh-CN" sz="1800" dirty="0" smtClean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Threshold </a:t>
            </a:r>
            <a:r>
              <a:rPr kumimoji="1" lang="en-US" altLang="zh-CN" sz="1800" dirty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effects?</a:t>
            </a:r>
          </a:p>
          <a:p>
            <a:r>
              <a:rPr kumimoji="1" lang="el-GR" altLang="zh-CN" sz="1800" dirty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Δ</a:t>
            </a:r>
            <a:r>
              <a:rPr kumimoji="1" lang="en-US" altLang="zh-CN" sz="1800" dirty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resonances? </a:t>
            </a:r>
            <a:r>
              <a:rPr kumimoji="1" lang="en-US" altLang="zh-CN" sz="1800" dirty="0" smtClean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……</a:t>
            </a:r>
          </a:p>
          <a:p>
            <a:r>
              <a:rPr kumimoji="1" lang="en-US" altLang="zh-CN" sz="1800" dirty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</a:rPr>
              <a:t>Xu/Ko/Oh</a:t>
            </a:r>
          </a:p>
          <a:p>
            <a:r>
              <a:rPr kumimoji="1" lang="en-US" altLang="zh-CN" sz="1800" dirty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</a:rPr>
              <a:t>PRC81, 024910(2010)</a:t>
            </a:r>
          </a:p>
          <a:p>
            <a:r>
              <a:rPr kumimoji="1" lang="en-US" altLang="zh-CN" sz="1800" dirty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</a:rPr>
              <a:t>Xu/Chen/Ko/Li/Ma</a:t>
            </a:r>
          </a:p>
          <a:p>
            <a:r>
              <a:rPr kumimoji="1" lang="en-US" altLang="zh-CN" sz="1800" dirty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</a:rPr>
              <a:t>PRC87, 067601(2013)</a:t>
            </a:r>
          </a:p>
          <a:p>
            <a:r>
              <a:rPr lang="en-US" altLang="zh-CN" sz="1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Hong/Danielewicz,</a:t>
            </a:r>
          </a:p>
          <a:p>
            <a:r>
              <a:rPr lang="en-US" altLang="zh-CN" sz="1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PRC90, 024605 (2014)</a:t>
            </a:r>
          </a:p>
          <a:p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Song/Ko, </a:t>
            </a:r>
          </a:p>
          <a:p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PRC91, 014901 </a:t>
            </a:r>
            <a:r>
              <a:rPr lang="en-US" altLang="zh-CN" sz="1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2015)</a:t>
            </a:r>
            <a:endParaRPr lang="en-US" altLang="zh-CN" sz="18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1298575" y="911225"/>
            <a:ext cx="666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r>
              <a:rPr kumimoji="1" lang="en-US" altLang="zh-CN" sz="2000" b="1" dirty="0">
                <a:solidFill>
                  <a:srgbClr val="FF66CC"/>
                </a:solidFill>
                <a:latin typeface="Times New Roman" pitchFamily="18" charset="0"/>
                <a:ea typeface="宋体" pitchFamily="2" charset="-122"/>
              </a:rPr>
              <a:t> A </a:t>
            </a:r>
            <a:r>
              <a:rPr kumimoji="1" lang="en-US" altLang="zh-CN" sz="2000" b="1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Soft</a:t>
            </a:r>
            <a:r>
              <a:rPr kumimoji="1" lang="en-US" altLang="zh-CN" sz="2000" b="1" dirty="0">
                <a:solidFill>
                  <a:srgbClr val="FF66CC"/>
                </a:solidFill>
                <a:latin typeface="Times New Roman" pitchFamily="18" charset="0"/>
                <a:ea typeface="宋体" pitchFamily="2" charset="-122"/>
              </a:rPr>
              <a:t> or </a:t>
            </a:r>
            <a:r>
              <a:rPr kumimoji="1" lang="en-US" altLang="zh-CN" sz="20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Stiff</a:t>
            </a:r>
            <a:r>
              <a:rPr kumimoji="1" lang="en-US" altLang="zh-CN" sz="2000" b="1" dirty="0">
                <a:solidFill>
                  <a:srgbClr val="FF66CC"/>
                </a:solidFill>
                <a:latin typeface="Times New Roman" pitchFamily="18" charset="0"/>
                <a:ea typeface="宋体" pitchFamily="2" charset="-122"/>
              </a:rPr>
              <a:t> Esym</a:t>
            </a:r>
            <a:r>
              <a:rPr kumimoji="1" lang="en-US" altLang="zh-CN" sz="2000" b="1" dirty="0">
                <a:solidFill>
                  <a:srgbClr val="800000"/>
                </a:solidFill>
                <a:latin typeface="Times New Roman" pitchFamily="18" charset="0"/>
                <a:ea typeface="宋体" pitchFamily="2" charset="-122"/>
              </a:rPr>
              <a:t> at supra-saturation densities ???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4940300" y="1605222"/>
            <a:ext cx="3898900" cy="13256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/>
            <a:r>
              <a:rPr kumimoji="1" lang="en-US" altLang="zh-CN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n/p</a:t>
            </a:r>
            <a:r>
              <a:rPr kumimoji="1" lang="zh-CN" alt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altLang="zh-CN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v2 (FOPI):</a:t>
            </a:r>
            <a:endParaRPr lang="en-US" altLang="zh-CN" sz="1600" b="1" dirty="0" smtClean="0">
              <a:solidFill>
                <a:srgbClr val="3333FF"/>
              </a:solidFill>
              <a:latin typeface="Times New Roman" pitchFamily="18" charset="0"/>
            </a:endParaRPr>
          </a:p>
          <a:p>
            <a:pPr algn="l"/>
            <a:r>
              <a:rPr lang="en-US" altLang="zh-CN" sz="1600" b="1" dirty="0" err="1" smtClean="0">
                <a:solidFill>
                  <a:srgbClr val="3333FF"/>
                </a:solidFill>
                <a:latin typeface="Times New Roman" pitchFamily="18" charset="0"/>
              </a:rPr>
              <a:t>Russotto</a:t>
            </a:r>
            <a:r>
              <a:rPr lang="en-US" altLang="zh-CN" sz="1600" b="1" dirty="0" smtClean="0">
                <a:solidFill>
                  <a:srgbClr val="3333FF"/>
                </a:solidFill>
                <a:latin typeface="Times New Roman" pitchFamily="18" charset="0"/>
              </a:rPr>
              <a:t>/</a:t>
            </a:r>
            <a:r>
              <a:rPr lang="en-US" altLang="zh-CN" sz="1600" b="1" dirty="0" err="1" smtClean="0">
                <a:solidFill>
                  <a:srgbClr val="3333FF"/>
                </a:solidFill>
                <a:latin typeface="Times New Roman" pitchFamily="18" charset="0"/>
              </a:rPr>
              <a:t>Trauntmann</a:t>
            </a:r>
            <a:r>
              <a:rPr lang="en-US" altLang="zh-CN" sz="1600" b="1" dirty="0" smtClean="0">
                <a:solidFill>
                  <a:srgbClr val="3333FF"/>
                </a:solidFill>
                <a:latin typeface="Times New Roman" pitchFamily="18" charset="0"/>
              </a:rPr>
              <a:t>/Li  </a:t>
            </a:r>
            <a:r>
              <a:rPr lang="en-US" altLang="zh-CN" sz="1600" b="1" dirty="0">
                <a:solidFill>
                  <a:srgbClr val="3333FF"/>
                </a:solidFill>
                <a:latin typeface="Times New Roman" pitchFamily="18" charset="0"/>
              </a:rPr>
              <a:t>et al., (</a:t>
            </a:r>
            <a:r>
              <a:rPr lang="en-US" altLang="zh-CN" sz="1600" b="1" dirty="0" err="1">
                <a:solidFill>
                  <a:srgbClr val="C00000"/>
                </a:solidFill>
                <a:latin typeface="Times New Roman" pitchFamily="18" charset="0"/>
              </a:rPr>
              <a:t>UrQMD</a:t>
            </a:r>
            <a:r>
              <a:rPr lang="en-US" altLang="zh-CN" sz="1600" b="1" dirty="0">
                <a:solidFill>
                  <a:srgbClr val="3333FF"/>
                </a:solidFill>
                <a:latin typeface="Times New Roman" pitchFamily="18" charset="0"/>
              </a:rPr>
              <a:t>)</a:t>
            </a:r>
          </a:p>
          <a:p>
            <a:pPr algn="l"/>
            <a:r>
              <a:rPr lang="en-US" altLang="zh-CN" sz="1600" b="1" dirty="0" smtClean="0">
                <a:solidFill>
                  <a:srgbClr val="3333FF"/>
                </a:solidFill>
                <a:latin typeface="Times New Roman" pitchFamily="18" charset="0"/>
              </a:rPr>
              <a:t>PLB697</a:t>
            </a:r>
            <a:r>
              <a:rPr lang="en-US" altLang="zh-CN" sz="1600" b="1" dirty="0">
                <a:solidFill>
                  <a:srgbClr val="3333FF"/>
                </a:solidFill>
                <a:latin typeface="Times New Roman" pitchFamily="18" charset="0"/>
              </a:rPr>
              <a:t>, 471(2011</a:t>
            </a:r>
            <a:r>
              <a:rPr lang="en-US" altLang="zh-CN" sz="1600" b="1" dirty="0" smtClean="0">
                <a:solidFill>
                  <a:srgbClr val="3333FF"/>
                </a:solidFill>
                <a:latin typeface="Times New Roman" pitchFamily="18" charset="0"/>
              </a:rPr>
              <a:t>)</a:t>
            </a:r>
          </a:p>
          <a:p>
            <a:pPr algn="l"/>
            <a:endParaRPr lang="en-US" altLang="zh-CN" sz="1600" b="1" dirty="0" smtClean="0">
              <a:solidFill>
                <a:srgbClr val="3333FF"/>
              </a:solidFill>
              <a:latin typeface="Times New Roman" pitchFamily="18" charset="0"/>
            </a:endParaRPr>
          </a:p>
          <a:p>
            <a:pPr algn="l"/>
            <a:r>
              <a:rPr lang="en-US" altLang="zh-CN" sz="1600" b="1" dirty="0" smtClean="0">
                <a:solidFill>
                  <a:srgbClr val="3333FF"/>
                </a:solidFill>
                <a:latin typeface="Times New Roman" pitchFamily="18" charset="0"/>
              </a:rPr>
              <a:t>PRC94, 034608 (2016)</a:t>
            </a:r>
            <a:endParaRPr lang="en-US" altLang="zh-CN" sz="1600" b="1" dirty="0">
              <a:solidFill>
                <a:srgbClr val="3333FF"/>
              </a:solidFill>
              <a:latin typeface="Times New Roman" pitchFamily="18" charset="0"/>
            </a:endParaRPr>
          </a:p>
        </p:txBody>
      </p:sp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4825" y="2144921"/>
            <a:ext cx="2209800" cy="227764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" name="右箭头 1"/>
          <p:cNvSpPr/>
          <p:nvPr/>
        </p:nvSpPr>
        <p:spPr bwMode="auto">
          <a:xfrm rot="-1800000">
            <a:off x="3851274" y="2363618"/>
            <a:ext cx="1143000" cy="228600"/>
          </a:xfrm>
          <a:prstGeom prst="rightArrow">
            <a:avLst/>
          </a:prstGeom>
          <a:solidFill>
            <a:srgbClr val="DDDDDD"/>
          </a:solidFill>
          <a:ln w="28575" cap="flat" cmpd="sng" algn="ctr">
            <a:solidFill>
              <a:srgbClr val="922706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18899995" lon="0" rev="20999999"/>
            </a:camera>
            <a:lightRig rig="threePt" dir="t"/>
          </a:scene3d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黑体" pitchFamily="2" charset="-122"/>
            </a:endParaRPr>
          </a:p>
        </p:txBody>
      </p:sp>
      <p:sp>
        <p:nvSpPr>
          <p:cNvPr id="19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19</a:t>
            </a:r>
            <a:endParaRPr lang="zh-CN" altLang="en-US" sz="2200" dirty="0"/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0" y="76200"/>
            <a:ext cx="9144000" cy="688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54000" anchorCtr="1"/>
          <a:lstStyle/>
          <a:p>
            <a:r>
              <a:rPr kumimoji="1" lang="en-US" altLang="zh-CN" sz="3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1" lang="en-US" altLang="zh-CN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kumimoji="1" lang="en-US" altLang="zh-CN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kumimoji="1" lang="zh-CN" altLang="en-US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核</a:t>
            </a:r>
            <a:r>
              <a:rPr kumimoji="1" lang="zh-CN" altLang="en-US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物质对称能：</a:t>
            </a:r>
            <a:r>
              <a:rPr kumimoji="1" lang="zh-CN" altLang="en-US" sz="36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超饱和密度行为</a:t>
            </a:r>
            <a:endParaRPr kumimoji="1" lang="zh-CN" altLang="en-US" sz="36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4420" y="2652128"/>
            <a:ext cx="1384730" cy="230292"/>
          </a:xfrm>
          <a:prstGeom prst="rect">
            <a:avLst/>
          </a:prstGeom>
          <a:ln w="38100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63547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1298575" y="907990"/>
            <a:ext cx="71526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r>
              <a:rPr kumimoji="1" lang="en-US" altLang="zh-CN" sz="2000" b="1" dirty="0">
                <a:solidFill>
                  <a:srgbClr val="FF66CC"/>
                </a:solidFill>
                <a:latin typeface="Times New Roman" pitchFamily="18" charset="0"/>
                <a:ea typeface="宋体" pitchFamily="2" charset="-122"/>
              </a:rPr>
              <a:t> </a:t>
            </a:r>
            <a:r>
              <a:rPr kumimoji="1" lang="en-US" altLang="zh-CN" sz="2000" b="1" dirty="0" err="1" smtClean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Esym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 systematics</a:t>
            </a:r>
            <a:r>
              <a:rPr kumimoji="1" lang="en-US" altLang="zh-CN" sz="2000" b="1" dirty="0" smtClean="0">
                <a:solidFill>
                  <a:srgbClr val="FF66CC"/>
                </a:solidFill>
                <a:latin typeface="Times New Roman" pitchFamily="18" charset="0"/>
                <a:ea typeface="宋体" pitchFamily="2" charset="-122"/>
              </a:rPr>
              <a:t>: A </a:t>
            </a:r>
            <a:r>
              <a:rPr kumimoji="1" lang="en-US" altLang="zh-CN" sz="2000" b="1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Soft</a:t>
            </a:r>
            <a:r>
              <a:rPr kumimoji="1" lang="en-US" altLang="zh-CN" sz="2000" b="1" dirty="0">
                <a:solidFill>
                  <a:srgbClr val="FF66CC"/>
                </a:solidFill>
                <a:latin typeface="Times New Roman" pitchFamily="18" charset="0"/>
                <a:ea typeface="宋体" pitchFamily="2" charset="-122"/>
              </a:rPr>
              <a:t> </a:t>
            </a:r>
            <a:r>
              <a:rPr kumimoji="1" lang="en-US" altLang="zh-CN" sz="2000" b="1" dirty="0" err="1" smtClean="0">
                <a:solidFill>
                  <a:srgbClr val="FF66CC"/>
                </a:solidFill>
                <a:latin typeface="Times New Roman" pitchFamily="18" charset="0"/>
                <a:ea typeface="宋体" pitchFamily="2" charset="-122"/>
              </a:rPr>
              <a:t>Esym</a:t>
            </a:r>
            <a:r>
              <a:rPr kumimoji="1" lang="en-US" altLang="zh-CN" sz="2000" b="1" dirty="0" smtClean="0">
                <a:solidFill>
                  <a:srgbClr val="800000"/>
                </a:solidFill>
                <a:latin typeface="Times New Roman" pitchFamily="18" charset="0"/>
                <a:ea typeface="宋体" pitchFamily="2" charset="-122"/>
              </a:rPr>
              <a:t> </a:t>
            </a:r>
            <a:r>
              <a:rPr kumimoji="1" lang="en-US" altLang="zh-CN" sz="2000" b="1" dirty="0">
                <a:solidFill>
                  <a:srgbClr val="800000"/>
                </a:solidFill>
                <a:latin typeface="Times New Roman" pitchFamily="18" charset="0"/>
                <a:ea typeface="宋体" pitchFamily="2" charset="-122"/>
              </a:rPr>
              <a:t>at supra-saturation densities ???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5522"/>
            <a:ext cx="3293486" cy="314407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9852" y="1308100"/>
            <a:ext cx="5833197" cy="3111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6208" y="4453431"/>
            <a:ext cx="3955392" cy="72816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76200" y="4432852"/>
            <a:ext cx="3470063" cy="790050"/>
            <a:chOff x="381000" y="4481579"/>
            <a:chExt cx="3470063" cy="79005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1000" y="4481579"/>
              <a:ext cx="3470063" cy="50025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2974" y="5014979"/>
              <a:ext cx="2737688" cy="256650"/>
            </a:xfrm>
            <a:prstGeom prst="rect">
              <a:avLst/>
            </a:prstGeom>
          </p:spPr>
        </p:pic>
      </p:grpSp>
      <p:sp>
        <p:nvSpPr>
          <p:cNvPr id="10" name="右箭头 9"/>
          <p:cNvSpPr/>
          <p:nvPr/>
        </p:nvSpPr>
        <p:spPr bwMode="auto">
          <a:xfrm>
            <a:off x="3657600" y="4495800"/>
            <a:ext cx="1219200" cy="651969"/>
          </a:xfrm>
          <a:prstGeom prst="rightArrow">
            <a:avLst/>
          </a:prstGeom>
          <a:solidFill>
            <a:srgbClr val="DDDDDD"/>
          </a:solidFill>
          <a:ln w="28575" cap="flat" cmpd="sng" algn="ctr">
            <a:solidFill>
              <a:srgbClr val="92270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黑体" pitchFamily="2" charset="-122"/>
            </a:endParaRPr>
          </a:p>
        </p:txBody>
      </p:sp>
      <p:sp>
        <p:nvSpPr>
          <p:cNvPr id="27" name="右箭头 26"/>
          <p:cNvSpPr/>
          <p:nvPr/>
        </p:nvSpPr>
        <p:spPr bwMode="auto">
          <a:xfrm>
            <a:off x="4495800" y="5334000"/>
            <a:ext cx="483307" cy="651969"/>
          </a:xfrm>
          <a:prstGeom prst="rightArrow">
            <a:avLst/>
          </a:prstGeom>
          <a:solidFill>
            <a:srgbClr val="DDDDDD"/>
          </a:solidFill>
          <a:ln w="28575" cap="flat" cmpd="sng" algn="ctr">
            <a:solidFill>
              <a:srgbClr val="92270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黑体" pitchFamily="2" charset="-122"/>
            </a:endParaRPr>
          </a:p>
        </p:txBody>
      </p:sp>
      <p:graphicFrame>
        <p:nvGraphicFramePr>
          <p:cNvPr id="30" name="Object 5"/>
          <p:cNvGraphicFramePr>
            <a:graphicFrameLocks noChangeAspect="1"/>
          </p:cNvGraphicFramePr>
          <p:nvPr>
            <p:extLst/>
          </p:nvPr>
        </p:nvGraphicFramePr>
        <p:xfrm>
          <a:off x="80181" y="5334001"/>
          <a:ext cx="4339419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2068" name="Equation" r:id="rId8" imgW="5270400" imgH="1206360" progId="Equation.DSMT4">
                  <p:embed/>
                </p:oleObj>
              </mc:Choice>
              <mc:Fallback>
                <p:oleObj name="Equation" r:id="rId8" imgW="5270400" imgH="1206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81" y="5334001"/>
                        <a:ext cx="4339419" cy="990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rgbClr val="FFCC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6"/>
          <p:cNvGraphicFramePr>
            <a:graphicFrameLocks noChangeAspect="1"/>
          </p:cNvGraphicFramePr>
          <p:nvPr>
            <p:extLst/>
          </p:nvPr>
        </p:nvGraphicFramePr>
        <p:xfrm>
          <a:off x="5029200" y="5257800"/>
          <a:ext cx="4022019" cy="666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2069" name="Equation" r:id="rId10" imgW="4279680" imgH="711000" progId="Equation.DSMT4">
                  <p:embed/>
                </p:oleObj>
              </mc:Choice>
              <mc:Fallback>
                <p:oleObj name="Equation" r:id="rId10" imgW="427968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5257800"/>
                        <a:ext cx="4022019" cy="66633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4724400" y="6051346"/>
            <a:ext cx="4322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Chen</a:t>
            </a:r>
            <a:r>
              <a:rPr lang="en-US" altLang="zh-CN" sz="1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EPJ Web of </a:t>
            </a:r>
            <a:r>
              <a:rPr lang="en-US" altLang="zh-CN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Conf. </a:t>
            </a:r>
            <a:r>
              <a:rPr lang="en-US" altLang="zh-CN" sz="1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88, 00017 (</a:t>
            </a:r>
            <a:r>
              <a:rPr lang="en-US" altLang="zh-CN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2015)</a:t>
            </a:r>
            <a:endParaRPr lang="zh-CN" altLang="en-US" sz="1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636291" y="2438400"/>
            <a:ext cx="1116309" cy="40229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US" altLang="zh-CN" sz="2000" b="1" dirty="0" smtClean="0">
                <a:solidFill>
                  <a:srgbClr val="FF33CC"/>
                </a:solidFill>
                <a:latin typeface="Times New Roman" pitchFamily="18" charset="0"/>
              </a:rPr>
              <a:t>60 EDFs</a:t>
            </a:r>
            <a:endParaRPr lang="en-US" altLang="zh-CN" sz="2000" b="1" dirty="0">
              <a:solidFill>
                <a:srgbClr val="FF33CC"/>
              </a:solidFill>
              <a:latin typeface="Times New Roman" pitchFamily="18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20</a:t>
            </a:r>
            <a:endParaRPr lang="zh-CN" altLang="en-US" sz="2200" dirty="0"/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76200"/>
            <a:ext cx="9144000" cy="688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54000" anchorCtr="1"/>
          <a:lstStyle/>
          <a:p>
            <a:r>
              <a:rPr kumimoji="1" lang="en-US" altLang="zh-CN" sz="3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1" lang="en-US" altLang="zh-CN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kumimoji="1" lang="en-US" altLang="zh-CN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kumimoji="1" lang="zh-CN" altLang="en-US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核</a:t>
            </a:r>
            <a:r>
              <a:rPr kumimoji="1" lang="zh-CN" altLang="en-US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物质对称能：</a:t>
            </a:r>
            <a:r>
              <a:rPr kumimoji="1" lang="zh-CN" altLang="en-US" sz="36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超饱和密度行为</a:t>
            </a:r>
            <a:endParaRPr kumimoji="1" lang="zh-CN" altLang="en-US" sz="36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20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4000" y="1066800"/>
            <a:ext cx="86106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Wingdings" pitchFamily="2" charset="2"/>
              <a:buChar char="l"/>
            </a:pPr>
            <a:r>
              <a:rPr lang="en-US" altLang="zh-CN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Cannot be that all the constraints on </a:t>
            </a:r>
            <a:r>
              <a:rPr kumimoji="1" lang="en-US" altLang="zh-CN" sz="20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E</a:t>
            </a:r>
            <a:r>
              <a:rPr kumimoji="1" lang="en-US" altLang="zh-CN" sz="2000" b="1" baseline="-25000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sym</a:t>
            </a:r>
            <a:r>
              <a:rPr kumimoji="1" lang="en-US" altLang="zh-CN" sz="20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(</a:t>
            </a:r>
            <a:r>
              <a:rPr kumimoji="1" lang="el-GR" altLang="zh-CN" sz="20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  <a:sym typeface="Wingdings" pitchFamily="2" charset="2"/>
              </a:rPr>
              <a:t>ρ</a:t>
            </a:r>
            <a:r>
              <a:rPr kumimoji="1" lang="en-US" altLang="zh-CN" sz="2000" b="1" baseline="-25000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  <a:sym typeface="Wingdings" pitchFamily="2" charset="2"/>
              </a:rPr>
              <a:t>0</a:t>
            </a:r>
            <a:r>
              <a:rPr kumimoji="1" lang="en-US" altLang="zh-CN" sz="20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 and L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are equivalently reliable since some of them don’t have any overlap. However, essentially all the </a:t>
            </a:r>
            <a:r>
              <a:rPr kumimoji="1" lang="en-US" altLang="zh-CN" sz="20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constraints seem to agree with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:</a:t>
            </a:r>
          </a:p>
          <a:p>
            <a:pPr algn="l">
              <a:buFont typeface="Wingdings" pitchFamily="2" charset="2"/>
              <a:buChar char="l"/>
            </a:pPr>
            <a:endParaRPr kumimoji="1" lang="en-US" altLang="zh-CN" sz="2200" b="1" dirty="0" smtClean="0">
              <a:solidFill>
                <a:schemeClr val="accent2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algn="l"/>
            <a:r>
              <a:rPr lang="en-US" altLang="zh-CN" sz="2200" b="1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                                  E</a:t>
            </a:r>
            <a:r>
              <a:rPr lang="en-US" altLang="zh-CN" sz="2200" b="1" baseline="-25000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sym</a:t>
            </a:r>
            <a:r>
              <a:rPr lang="en-US" altLang="zh-CN" sz="2200" b="1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(</a:t>
            </a:r>
            <a:r>
              <a:rPr lang="el-GR" altLang="zh-CN" sz="2200" b="1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ρ</a:t>
            </a:r>
            <a:r>
              <a:rPr lang="en-US" altLang="zh-CN" sz="2200" b="1" baseline="-25000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0</a:t>
            </a:r>
            <a:r>
              <a:rPr lang="en-US" altLang="zh-CN" sz="2200" b="1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)</a:t>
            </a:r>
            <a:r>
              <a:rPr lang="en-US" altLang="zh-CN" sz="2200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  = </a:t>
            </a:r>
            <a:r>
              <a:rPr lang="en-US" altLang="zh-CN" sz="2200" b="1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32.5±2.5 </a:t>
            </a:r>
            <a:r>
              <a:rPr lang="en-US" altLang="zh-CN" sz="2200" b="1" dirty="0" err="1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MeV</a:t>
            </a:r>
            <a:r>
              <a:rPr lang="en-US" altLang="zh-CN" sz="2200" dirty="0" smtClean="0"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 </a:t>
            </a:r>
          </a:p>
          <a:p>
            <a:pPr algn="l"/>
            <a:r>
              <a:rPr lang="en-US" altLang="zh-CN" sz="2200" b="1" i="1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                                              L </a:t>
            </a:r>
            <a:r>
              <a:rPr lang="en-US" altLang="zh-CN" sz="2200" b="1" dirty="0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= 55±25 </a:t>
            </a:r>
            <a:r>
              <a:rPr lang="en-US" altLang="zh-CN" sz="2200" b="1" dirty="0" err="1" smtClean="0">
                <a:solidFill>
                  <a:srgbClr val="FF33CC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MeV</a:t>
            </a:r>
            <a:endParaRPr kumimoji="1" lang="en-US" altLang="zh-CN" sz="2200" b="1" dirty="0" smtClean="0">
              <a:solidFill>
                <a:srgbClr val="0000CC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algn="l">
              <a:buFont typeface="Wingdings" pitchFamily="2" charset="2"/>
              <a:buChar char="l"/>
            </a:pPr>
            <a:endParaRPr lang="en-US" altLang="zh-CN" sz="20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kumimoji="1" lang="en-US" altLang="zh-CN" sz="2200" b="1" dirty="0">
              <a:solidFill>
                <a:schemeClr val="accent2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algn="l">
              <a:buFont typeface="Wingdings" pitchFamily="2" charset="2"/>
              <a:buChar char="l"/>
            </a:pPr>
            <a:r>
              <a:rPr lang="en-US" altLang="zh-CN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The symmetry energy at </a:t>
            </a:r>
            <a:r>
              <a:rPr lang="en-US" altLang="zh-CN" sz="20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subsaturation</a:t>
            </a:r>
            <a:r>
              <a:rPr lang="en-US" altLang="zh-CN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densities </a:t>
            </a:r>
            <a:r>
              <a:rPr lang="en-US" altLang="zh-CN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have been relatively well-constrained. </a:t>
            </a:r>
            <a:r>
              <a:rPr lang="en-US" altLang="zh-CN" sz="2000" b="1" dirty="0">
                <a:solidFill>
                  <a:srgbClr val="12357C"/>
                </a:solidFill>
                <a:latin typeface="Times New Roman" pitchFamily="18" charset="0"/>
                <a:cs typeface="Times New Roman" pitchFamily="18" charset="0"/>
              </a:rPr>
              <a:t>But at </a:t>
            </a:r>
            <a:r>
              <a:rPr lang="en-US" altLang="zh-CN" sz="20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very low densities</a:t>
            </a:r>
            <a:r>
              <a:rPr lang="en-US" altLang="zh-CN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clustering </a:t>
            </a:r>
            <a:r>
              <a:rPr lang="en-US" altLang="zh-CN" sz="2000" b="1" dirty="0">
                <a:solidFill>
                  <a:srgbClr val="12357C"/>
                </a:solidFill>
                <a:latin typeface="Times New Roman" pitchFamily="18" charset="0"/>
                <a:cs typeface="Times New Roman" pitchFamily="18" charset="0"/>
              </a:rPr>
              <a:t>could be important and how does it affect the symmetry energy?</a:t>
            </a:r>
          </a:p>
          <a:p>
            <a:pPr algn="l">
              <a:buFont typeface="Wingdings" pitchFamily="2" charset="2"/>
              <a:buChar char="l"/>
            </a:pPr>
            <a:endParaRPr lang="en-US" altLang="zh-CN" sz="20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Wingdings" pitchFamily="2" charset="2"/>
              <a:buChar char="l"/>
            </a:pPr>
            <a:r>
              <a:rPr lang="en-US" altLang="zh-CN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All the constraints on the </a:t>
            </a:r>
            <a:r>
              <a:rPr lang="en-US" altLang="zh-CN" sz="20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high density Esym </a:t>
            </a:r>
            <a:r>
              <a:rPr lang="en-US" altLang="zh-CN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come from HIC’s (</a:t>
            </a:r>
            <a:r>
              <a:rPr lang="en-US" altLang="zh-CN" sz="20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FOPI</a:t>
            </a:r>
            <a:r>
              <a:rPr lang="en-US" altLang="zh-CN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), and all of them are based on transport models. 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constraints on the high density Esym are elusive and controversial for the moment !!! </a:t>
            </a:r>
          </a:p>
          <a:p>
            <a:pPr algn="l"/>
            <a:r>
              <a:rPr lang="en-US" altLang="zh-CN" sz="20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(A new window from </a:t>
            </a:r>
            <a:r>
              <a:rPr lang="en-US" altLang="zh-CN" sz="20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Esym</a:t>
            </a:r>
            <a:r>
              <a:rPr lang="en-US" altLang="zh-CN" sz="20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systematics? Softer high density </a:t>
            </a:r>
            <a:r>
              <a:rPr lang="en-US" altLang="zh-CN" sz="20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Esym</a:t>
            </a:r>
            <a:r>
              <a:rPr lang="en-US" altLang="zh-CN" sz="20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l"/>
            <a:r>
              <a:rPr lang="en-US" altLang="zh-CN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 L.W. Chen, </a:t>
            </a:r>
            <a:r>
              <a:rPr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EPJ Web of </a:t>
            </a:r>
            <a:r>
              <a:rPr lang="en-US" altLang="zh-CN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Conferences </a:t>
            </a:r>
            <a:r>
              <a:rPr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88, 00017 (2015</a:t>
            </a:r>
            <a:r>
              <a:rPr lang="en-US" altLang="zh-CN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</a:t>
            </a:r>
          </a:p>
          <a:p>
            <a:pPr algn="l"/>
            <a:endParaRPr lang="zh-CN" altLang="en-US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21</a:t>
            </a:r>
            <a:endParaRPr lang="zh-CN" altLang="en-US" sz="2200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76200"/>
            <a:ext cx="9144000" cy="688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54000" anchorCtr="1"/>
          <a:lstStyle/>
          <a:p>
            <a:r>
              <a:rPr kumimoji="1" lang="en-US" altLang="zh-CN" sz="3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1" lang="en-US" altLang="zh-CN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kumimoji="1" lang="zh-CN" altLang="en-US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核物质对称能：</a:t>
            </a:r>
            <a:r>
              <a:rPr kumimoji="1" lang="zh-CN" altLang="en-US" sz="36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现状</a:t>
            </a:r>
            <a:endParaRPr kumimoji="1" lang="zh-CN" altLang="en-US" sz="36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752600"/>
            <a:ext cx="1981200" cy="183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3791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>
            <a:spLocks/>
          </p:cNvSpPr>
          <p:nvPr/>
        </p:nvSpPr>
        <p:spPr>
          <a:xfrm>
            <a:off x="0" y="179388"/>
            <a:ext cx="9144000" cy="6889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9pPr>
          </a:lstStyle>
          <a:p>
            <a:r>
              <a:rPr lang="en-US" altLang="zh-CN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Chinese@NuSYM15 (Krakow, Poland)</a:t>
            </a:r>
            <a:endParaRPr lang="zh-CN" altLang="en-US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564" b="13564"/>
          <a:stretch/>
        </p:blipFill>
        <p:spPr>
          <a:xfrm>
            <a:off x="838200" y="914400"/>
            <a:ext cx="7391400" cy="552073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6" b="71361"/>
          <a:stretch/>
        </p:blipFill>
        <p:spPr>
          <a:xfrm>
            <a:off x="838200" y="853048"/>
            <a:ext cx="7391400" cy="2652152"/>
          </a:xfrm>
          <a:prstGeom prst="rect">
            <a:avLst/>
          </a:prstGeom>
        </p:spPr>
      </p:pic>
      <p:sp>
        <p:nvSpPr>
          <p:cNvPr id="6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22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25092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>
            <a:spLocks/>
          </p:cNvSpPr>
          <p:nvPr/>
        </p:nvSpPr>
        <p:spPr>
          <a:xfrm>
            <a:off x="0" y="179388"/>
            <a:ext cx="9144000" cy="6889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9pPr>
          </a:lstStyle>
          <a:p>
            <a:r>
              <a:rPr lang="en-US" altLang="zh-CN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NuSYM16 (Tsinghua, </a:t>
            </a:r>
            <a:r>
              <a:rPr lang="en-US" altLang="zh-CN" kern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Beijing,China</a:t>
            </a:r>
            <a:r>
              <a:rPr lang="en-US" altLang="zh-CN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23</a:t>
            </a:r>
            <a:endParaRPr lang="zh-CN" altLang="en-US" sz="2200" dirty="0"/>
          </a:p>
        </p:txBody>
      </p:sp>
      <p:grpSp>
        <p:nvGrpSpPr>
          <p:cNvPr id="9" name="组合 8"/>
          <p:cNvGrpSpPr>
            <a:grpSpLocks noChangeAspect="1"/>
          </p:cNvGrpSpPr>
          <p:nvPr/>
        </p:nvGrpSpPr>
        <p:grpSpPr>
          <a:xfrm>
            <a:off x="914400" y="884582"/>
            <a:ext cx="7391400" cy="5562600"/>
            <a:chOff x="1447798" y="976356"/>
            <a:chExt cx="6902206" cy="519444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47799" y="2227001"/>
              <a:ext cx="6902205" cy="394380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7798" y="976356"/>
              <a:ext cx="6902205" cy="148473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10374" y="2457777"/>
              <a:ext cx="3313125" cy="4741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622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1" lang="zh-CN" altLang="en-US" b="0" smtClean="0">
                <a:solidFill>
                  <a:srgbClr val="132584"/>
                </a:solidFill>
                <a:ea typeface="黑体" pitchFamily="49" charset="-122"/>
              </a:rPr>
              <a:t>目录</a:t>
            </a:r>
          </a:p>
        </p:txBody>
      </p:sp>
      <p:sp>
        <p:nvSpPr>
          <p:cNvPr id="5" name="矩形 4"/>
          <p:cNvSpPr/>
          <p:nvPr/>
        </p:nvSpPr>
        <p:spPr>
          <a:xfrm>
            <a:off x="1371600" y="1905000"/>
            <a:ext cx="7315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>
                <a:solidFill>
                  <a:schemeClr val="accent2"/>
                </a:solidFill>
              </a:rPr>
              <a:t>对称</a:t>
            </a:r>
            <a:r>
              <a:rPr lang="zh-CN" altLang="en-US" sz="3200" b="1" dirty="0" smtClean="0">
                <a:solidFill>
                  <a:schemeClr val="accent2"/>
                </a:solidFill>
              </a:rPr>
              <a:t>能</a:t>
            </a:r>
            <a:endParaRPr lang="en-US" altLang="zh-CN" sz="32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 smtClean="0">
                <a:solidFill>
                  <a:schemeClr val="accent2"/>
                </a:solidFill>
              </a:rPr>
              <a:t>对称能的确定</a:t>
            </a:r>
            <a:endParaRPr lang="en-US" altLang="zh-CN" sz="32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 smtClean="0">
                <a:solidFill>
                  <a:srgbClr val="FF0000"/>
                </a:solidFill>
              </a:rPr>
              <a:t>对称能与核素图上原子核的数目</a:t>
            </a:r>
            <a:endParaRPr lang="en-US" altLang="zh-CN" sz="3200" b="1" dirty="0" smtClean="0">
              <a:solidFill>
                <a:srgbClr val="FF0000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>
                <a:solidFill>
                  <a:schemeClr val="accent2"/>
                </a:solidFill>
              </a:rPr>
              <a:t>对称</a:t>
            </a:r>
            <a:r>
              <a:rPr lang="zh-CN" altLang="en-US" sz="3200" b="1" dirty="0" smtClean="0">
                <a:solidFill>
                  <a:schemeClr val="accent2"/>
                </a:solidFill>
              </a:rPr>
              <a:t>能与暗物质</a:t>
            </a:r>
            <a:endParaRPr lang="en-US" altLang="zh-CN" sz="32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 smtClean="0">
                <a:solidFill>
                  <a:schemeClr val="accent2"/>
                </a:solidFill>
              </a:rPr>
              <a:t>总结</a:t>
            </a:r>
            <a:r>
              <a:rPr lang="zh-CN" altLang="en-US" sz="3200" b="1" dirty="0">
                <a:solidFill>
                  <a:schemeClr val="accent2"/>
                </a:solidFill>
              </a:rPr>
              <a:t>和展望</a:t>
            </a:r>
          </a:p>
        </p:txBody>
      </p:sp>
    </p:spTree>
    <p:extLst>
      <p:ext uri="{BB962C8B-B14F-4D97-AF65-F5344CB8AC3E}">
        <p14:creationId xmlns:p14="http://schemas.microsoft.com/office/powerpoint/2010/main" val="51762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3025"/>
            <a:ext cx="9144000" cy="688975"/>
          </a:xfrm>
        </p:spPr>
        <p:txBody>
          <a:bodyPr/>
          <a:lstStyle/>
          <a:p>
            <a:r>
              <a:rPr lang="zh-CN" altLang="en-US" sz="3600" dirty="0" smtClean="0">
                <a:ea typeface="黑体" pitchFamily="49" charset="-122"/>
              </a:rPr>
              <a:t>核素示意图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268413"/>
            <a:ext cx="4038600" cy="5065712"/>
          </a:xfrm>
        </p:spPr>
        <p:txBody>
          <a:bodyPr/>
          <a:lstStyle/>
          <a:p>
            <a:r>
              <a:rPr lang="zh-CN" altLang="en-US" sz="2400" dirty="0" smtClean="0"/>
              <a:t>已知大约</a:t>
            </a:r>
            <a:r>
              <a:rPr lang="en-US" altLang="zh-CN" sz="2400" dirty="0" smtClean="0"/>
              <a:t>118</a:t>
            </a:r>
            <a:r>
              <a:rPr lang="zh-CN" altLang="en-US" sz="2400" dirty="0" smtClean="0"/>
              <a:t>种元素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包括近年来新发现的、还未命名的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只有不到</a:t>
            </a:r>
            <a:r>
              <a:rPr lang="en-US" altLang="zh-CN" sz="2400" dirty="0" smtClean="0"/>
              <a:t>300</a:t>
            </a:r>
            <a:r>
              <a:rPr lang="zh-CN" altLang="en-US" sz="2400" dirty="0" smtClean="0"/>
              <a:t>个稳定核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对此我们有一定认识</a:t>
            </a:r>
            <a:r>
              <a:rPr lang="en-US" altLang="zh-CN" sz="2400" dirty="0" smtClean="0"/>
              <a:t>)</a:t>
            </a:r>
          </a:p>
          <a:p>
            <a:r>
              <a:rPr lang="zh-CN" altLang="en-US" sz="2400" dirty="0" smtClean="0"/>
              <a:t>对大部份不稳定核有所知</a:t>
            </a:r>
            <a:r>
              <a:rPr lang="en-US" altLang="zh-CN" sz="2400" dirty="0" smtClean="0"/>
              <a:t>,</a:t>
            </a:r>
            <a:r>
              <a:rPr lang="zh-CN" altLang="en-US" sz="2400" dirty="0" smtClean="0"/>
              <a:t>但知之不多</a:t>
            </a:r>
          </a:p>
          <a:p>
            <a:r>
              <a:rPr lang="zh-CN" altLang="en-US" sz="2400" dirty="0" smtClean="0"/>
              <a:t>对其余几千个远离稳定区的核则一无所知</a:t>
            </a:r>
          </a:p>
          <a:p>
            <a:r>
              <a:rPr lang="zh-CN" altLang="en-US" sz="2400" dirty="0" smtClean="0"/>
              <a:t>这些核素为人们提供了丰富的重离子源</a:t>
            </a:r>
          </a:p>
          <a:p>
            <a:endParaRPr lang="en-US" altLang="zh-CN" sz="2400" dirty="0" smtClean="0"/>
          </a:p>
        </p:txBody>
      </p:sp>
      <p:grpSp>
        <p:nvGrpSpPr>
          <p:cNvPr id="3079" name="Group 7"/>
          <p:cNvGrpSpPr>
            <a:grpSpLocks/>
          </p:cNvGrpSpPr>
          <p:nvPr/>
        </p:nvGrpSpPr>
        <p:grpSpPr bwMode="auto">
          <a:xfrm>
            <a:off x="4114800" y="1371600"/>
            <a:ext cx="4806950" cy="3644900"/>
            <a:chOff x="960" y="672"/>
            <a:chExt cx="3772" cy="3078"/>
          </a:xfrm>
        </p:grpSpPr>
        <p:pic>
          <p:nvPicPr>
            <p:cNvPr id="3082" name="Picture 8" descr="landscape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0" y="672"/>
              <a:ext cx="3772" cy="30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83" name="Text Box 9"/>
            <p:cNvSpPr txBox="1">
              <a:spLocks noChangeArrowheads="1"/>
            </p:cNvSpPr>
            <p:nvPr/>
          </p:nvSpPr>
          <p:spPr bwMode="auto">
            <a:xfrm>
              <a:off x="1928" y="1144"/>
              <a:ext cx="684" cy="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rgbClr val="FF0000"/>
                  </a:solidFill>
                  <a:latin typeface="Times New Roman" pitchFamily="18" charset="0"/>
                </a:rPr>
                <a:t>(~270)</a:t>
              </a:r>
            </a:p>
          </p:txBody>
        </p:sp>
        <p:sp>
          <p:nvSpPr>
            <p:cNvPr id="3084" name="Text Box 10"/>
            <p:cNvSpPr txBox="1">
              <a:spLocks noChangeArrowheads="1"/>
            </p:cNvSpPr>
            <p:nvPr/>
          </p:nvSpPr>
          <p:spPr bwMode="auto">
            <a:xfrm>
              <a:off x="1313" y="1613"/>
              <a:ext cx="783" cy="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rgbClr val="FF0000"/>
                  </a:solidFill>
                  <a:latin typeface="Times New Roman" pitchFamily="18" charset="0"/>
                </a:rPr>
                <a:t>(~3000)</a:t>
              </a:r>
            </a:p>
          </p:txBody>
        </p:sp>
        <p:sp>
          <p:nvSpPr>
            <p:cNvPr id="3085" name="Text Box 11"/>
            <p:cNvSpPr txBox="1">
              <a:spLocks noChangeArrowheads="1"/>
            </p:cNvSpPr>
            <p:nvPr/>
          </p:nvSpPr>
          <p:spPr bwMode="auto">
            <a:xfrm>
              <a:off x="3833" y="1970"/>
              <a:ext cx="790" cy="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  <a:latin typeface="Times New Roman" pitchFamily="18" charset="0"/>
                </a:rPr>
                <a:t>(</a:t>
              </a:r>
              <a:r>
                <a:rPr lang="en-US" altLang="zh-CN" sz="20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~</a:t>
              </a:r>
              <a:r>
                <a:rPr lang="en-US" altLang="zh-CN" sz="2000" dirty="0" smtClean="0">
                  <a:solidFill>
                    <a:srgbClr val="FF0000"/>
                  </a:solidFill>
                  <a:latin typeface="Times New Roman" pitchFamily="18" charset="0"/>
                </a:rPr>
                <a:t>4000</a:t>
              </a:r>
              <a:r>
                <a:rPr lang="en-US" altLang="zh-CN" sz="2000" dirty="0">
                  <a:solidFill>
                    <a:srgbClr val="FF0000"/>
                  </a:solidFill>
                  <a:latin typeface="Times New Roman" pitchFamily="18" charset="0"/>
                </a:rPr>
                <a:t>)</a:t>
              </a:r>
            </a:p>
          </p:txBody>
        </p:sp>
      </p:grpSp>
      <p:sp>
        <p:nvSpPr>
          <p:cNvPr id="3080" name="AutoShape 12"/>
          <p:cNvSpPr>
            <a:spLocks noChangeArrowheads="1"/>
          </p:cNvSpPr>
          <p:nvPr/>
        </p:nvSpPr>
        <p:spPr bwMode="auto">
          <a:xfrm>
            <a:off x="7924800" y="1454150"/>
            <a:ext cx="1146175" cy="984250"/>
          </a:xfrm>
          <a:prstGeom prst="irregularSeal1">
            <a:avLst/>
          </a:prstGeom>
          <a:solidFill>
            <a:srgbClr val="DDDDDD"/>
          </a:solidFill>
          <a:ln w="28575" algn="ctr">
            <a:solidFill>
              <a:srgbClr val="922706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</a:rPr>
              <a:t>SHE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062790" y="5498812"/>
            <a:ext cx="48526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核素图上原子核能有多少个？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r>
              <a:rPr lang="zh-CN" altLang="en-US" sz="2800" dirty="0">
                <a:solidFill>
                  <a:srgbClr val="FF0000"/>
                </a:solidFill>
              </a:rPr>
              <a:t>丰中子核</a:t>
            </a:r>
            <a:r>
              <a:rPr lang="zh-CN" altLang="en-US" sz="2800" dirty="0" smtClean="0">
                <a:solidFill>
                  <a:srgbClr val="FF0000"/>
                </a:solidFill>
              </a:rPr>
              <a:t>的边界在哪儿？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24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17958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88975"/>
          </a:xfrm>
        </p:spPr>
        <p:txBody>
          <a:bodyPr/>
          <a:lstStyle/>
          <a:p>
            <a:r>
              <a:rPr lang="zh-CN" altLang="en-US" sz="3600" dirty="0" smtClean="0">
                <a:ea typeface="黑体" panose="02010609060101010101" pitchFamily="49" charset="-122"/>
              </a:rPr>
              <a:t>               原子核</a:t>
            </a:r>
            <a:r>
              <a:rPr lang="zh-CN" altLang="en-US" sz="3600" dirty="0">
                <a:ea typeface="黑体" panose="02010609060101010101" pitchFamily="49" charset="-122"/>
              </a:rPr>
              <a:t>的</a:t>
            </a:r>
            <a:r>
              <a:rPr lang="zh-CN" altLang="en-US" sz="3600" dirty="0" smtClean="0">
                <a:ea typeface="黑体" panose="02010609060101010101" pitchFamily="49" charset="-122"/>
              </a:rPr>
              <a:t>存在极限：滴线的位置</a:t>
            </a:r>
            <a:endParaRPr lang="zh-CN" altLang="en-US" sz="3600" dirty="0"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615228" y="1143000"/>
                <a:ext cx="5526513" cy="19675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Two-neutron (-proton) separation energy: </a:t>
                </a:r>
              </a:p>
              <a:p>
                <a:endParaRPr lang="en-US" altLang="zh-CN" sz="2400" dirty="0">
                  <a:latin typeface="Comic Sans MS" panose="030F0702030302020204" pitchFamily="66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−2,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altLang="zh-CN" sz="2400" dirty="0">
                  <a:latin typeface="Comic Sans MS" panose="030F0702030302020204" pitchFamily="66" charset="0"/>
                </a:endParaRPr>
              </a:p>
              <a:p>
                <a:endParaRPr lang="en-US" altLang="zh-CN" sz="2400" dirty="0">
                  <a:latin typeface="Comic Sans MS" panose="030F0702030302020204" pitchFamily="66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zh-CN" altLang="en-US" sz="2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228" y="1143000"/>
                <a:ext cx="5526513" cy="1967526"/>
              </a:xfrm>
              <a:prstGeom prst="rect">
                <a:avLst/>
              </a:prstGeom>
              <a:blipFill rotWithShape="0">
                <a:blip r:embed="rId2"/>
                <a:stretch>
                  <a:fillRect t="-2484" b="-15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矩形 12"/>
          <p:cNvSpPr/>
          <p:nvPr/>
        </p:nvSpPr>
        <p:spPr>
          <a:xfrm>
            <a:off x="4260718" y="4386296"/>
            <a:ext cx="4659348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two-neutron (-proton) drip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nuclei is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recognized as the last (or heaviest)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even-even nuclei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an isotope (isotone) chain which satisfies the criteria given above.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17" y="3911777"/>
            <a:ext cx="3201413" cy="2404649"/>
          </a:xfrm>
          <a:prstGeom prst="rect">
            <a:avLst/>
          </a:prstGeom>
        </p:spPr>
      </p:pic>
      <p:cxnSp>
        <p:nvCxnSpPr>
          <p:cNvPr id="15" name="直接连接符 14"/>
          <p:cNvCxnSpPr/>
          <p:nvPr/>
        </p:nvCxnSpPr>
        <p:spPr>
          <a:xfrm>
            <a:off x="2010444" y="5073363"/>
            <a:ext cx="129179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737583" y="3422121"/>
            <a:ext cx="0" cy="129727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2873106" y="4960193"/>
            <a:ext cx="154203" cy="1832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18" name="椭圆 17"/>
          <p:cNvSpPr/>
          <p:nvPr/>
        </p:nvSpPr>
        <p:spPr>
          <a:xfrm>
            <a:off x="2656341" y="3913741"/>
            <a:ext cx="154203" cy="1832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cxnSp>
        <p:nvCxnSpPr>
          <p:cNvPr id="19" name="直接箭头连接符 18"/>
          <p:cNvCxnSpPr>
            <a:stCxn id="13" idx="1"/>
            <a:endCxn id="17" idx="6"/>
          </p:cNvCxnSpPr>
          <p:nvPr/>
        </p:nvCxnSpPr>
        <p:spPr>
          <a:xfrm flipH="1">
            <a:off x="3027309" y="5048016"/>
            <a:ext cx="1233409" cy="380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>
            <a:stCxn id="13" idx="1"/>
            <a:endCxn id="18" idx="5"/>
          </p:cNvCxnSpPr>
          <p:nvPr/>
        </p:nvCxnSpPr>
        <p:spPr>
          <a:xfrm flipH="1" flipV="1">
            <a:off x="2787961" y="4070157"/>
            <a:ext cx="1472757" cy="97785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765201" y="5143446"/>
            <a:ext cx="21595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omic Sans MS" panose="030F0702030302020204" pitchFamily="66" charset="0"/>
              </a:rPr>
              <a:t>Same proton number</a:t>
            </a:r>
            <a:endParaRPr lang="zh-CN" altLang="en-US" sz="1600" dirty="0"/>
          </a:p>
        </p:txBody>
      </p:sp>
      <p:sp>
        <p:nvSpPr>
          <p:cNvPr id="22" name="矩形 21"/>
          <p:cNvSpPr/>
          <p:nvPr/>
        </p:nvSpPr>
        <p:spPr>
          <a:xfrm>
            <a:off x="488880" y="3569049"/>
            <a:ext cx="22701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omic Sans MS" panose="030F0702030302020204" pitchFamily="66" charset="0"/>
              </a:rPr>
              <a:t>Same neutron number</a:t>
            </a:r>
            <a:endParaRPr lang="zh-CN" altLang="en-US" sz="1600" dirty="0"/>
          </a:p>
        </p:txBody>
      </p:sp>
      <p:sp>
        <p:nvSpPr>
          <p:cNvPr id="23" name="文本框 22"/>
          <p:cNvSpPr txBox="1"/>
          <p:nvPr/>
        </p:nvSpPr>
        <p:spPr>
          <a:xfrm>
            <a:off x="5235845" y="804446"/>
            <a:ext cx="3204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Dripline</a:t>
            </a:r>
            <a:r>
              <a:rPr lang="en-US" altLang="zh-CN" sz="16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Named </a:t>
            </a:r>
            <a:r>
              <a:rPr lang="en-US" altLang="zh-CN" sz="1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John Wheeler</a:t>
            </a:r>
            <a:endParaRPr lang="zh-CN" altLang="en-US" sz="1600" b="1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25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275604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29" y="859687"/>
            <a:ext cx="5730290" cy="2721713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76200" y="3685120"/>
            <a:ext cx="3154652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n-US" altLang="zh-CN" sz="2000" b="1" dirty="0">
                <a:latin typeface="Times New Roman" panose="02020603050405020304" pitchFamily="18" charset="0"/>
              </a:rPr>
              <a:t>Theoretically, although various mean-field models predict similar proton drip line,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the predicted neutron drip line exhibit significant variations</a:t>
            </a:r>
            <a:r>
              <a:rPr lang="en-US" altLang="zh-CN" sz="2000" b="1" dirty="0">
                <a:latin typeface="Times New Roman" panose="02020603050405020304" pitchFamily="18" charset="0"/>
              </a:rPr>
              <a:t>.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721" y="3379293"/>
            <a:ext cx="5789919" cy="2549538"/>
          </a:xfrm>
          <a:prstGeom prst="rect">
            <a:avLst/>
          </a:prstGeom>
        </p:spPr>
      </p:pic>
      <p:sp>
        <p:nvSpPr>
          <p:cNvPr id="27" name="TextBox 8"/>
          <p:cNvSpPr txBox="1"/>
          <p:nvPr/>
        </p:nvSpPr>
        <p:spPr>
          <a:xfrm>
            <a:off x="4419600" y="6072699"/>
            <a:ext cx="447247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A.V</a:t>
            </a:r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8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Afanasjev</a:t>
            </a:r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b="1" i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PLB726, 680 (2013)</a:t>
            </a:r>
          </a:p>
        </p:txBody>
      </p:sp>
      <p:sp>
        <p:nvSpPr>
          <p:cNvPr id="28" name="TextBox 8"/>
          <p:cNvSpPr txBox="1"/>
          <p:nvPr/>
        </p:nvSpPr>
        <p:spPr>
          <a:xfrm>
            <a:off x="6224628" y="1139523"/>
            <a:ext cx="2667445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Obtained 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two-neutron (-proton) drip line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zh-CN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SHF </a:t>
            </a:r>
            <a:r>
              <a:rPr lang="en-US" altLang="zh-CN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approach 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sz="2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RMF theory</a:t>
            </a:r>
            <a:endParaRPr lang="en-US" altLang="zh-CN" sz="2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直接箭头连接符 28"/>
          <p:cNvCxnSpPr/>
          <p:nvPr/>
        </p:nvCxnSpPr>
        <p:spPr>
          <a:xfrm flipH="1" flipV="1">
            <a:off x="4683967" y="1539551"/>
            <a:ext cx="1540661" cy="317241"/>
          </a:xfrm>
          <a:prstGeom prst="straightConnector1">
            <a:avLst/>
          </a:prstGeom>
          <a:ln w="38100">
            <a:solidFill>
              <a:srgbClr val="FF0000">
                <a:alpha val="75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 flipH="1">
            <a:off x="6811348" y="2339852"/>
            <a:ext cx="111966" cy="1522501"/>
          </a:xfrm>
          <a:prstGeom prst="straightConnector1">
            <a:avLst/>
          </a:prstGeom>
          <a:ln w="38100">
            <a:solidFill>
              <a:schemeClr val="accent1">
                <a:alpha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8"/>
          <p:cNvSpPr txBox="1"/>
          <p:nvPr/>
        </p:nvSpPr>
        <p:spPr>
          <a:xfrm>
            <a:off x="1981200" y="2785646"/>
            <a:ext cx="3810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 </a:t>
            </a:r>
            <a:r>
              <a:rPr lang="en-US" altLang="zh-CN" sz="18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Erler</a:t>
            </a:r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b="1" i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Nature 486, 509 (2012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zh-CN" sz="1800" b="1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9338" y="573982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W</a:t>
            </a:r>
            <a:r>
              <a:rPr lang="en-US" altLang="zh-CN" sz="3200" dirty="0" smtClean="0">
                <a:solidFill>
                  <a:srgbClr val="FF0000"/>
                </a:solidFill>
              </a:rPr>
              <a:t>hy</a:t>
            </a:r>
            <a:r>
              <a:rPr lang="zh-CN" altLang="en-US" sz="3200" dirty="0" smtClean="0">
                <a:solidFill>
                  <a:srgbClr val="FF0000"/>
                </a:solidFill>
              </a:rPr>
              <a:t>？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26</a:t>
            </a:r>
            <a:endParaRPr lang="zh-CN" altLang="en-US" sz="2200" dirty="0"/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88975"/>
          </a:xfrm>
        </p:spPr>
        <p:txBody>
          <a:bodyPr/>
          <a:lstStyle/>
          <a:p>
            <a:r>
              <a:rPr lang="zh-CN" altLang="en-US" sz="3600" dirty="0" smtClean="0">
                <a:ea typeface="黑体" panose="02010609060101010101" pitchFamily="49" charset="-122"/>
              </a:rPr>
              <a:t>               原子核</a:t>
            </a:r>
            <a:r>
              <a:rPr lang="zh-CN" altLang="en-US" sz="3600" dirty="0">
                <a:ea typeface="黑体" panose="02010609060101010101" pitchFamily="49" charset="-122"/>
              </a:rPr>
              <a:t>的</a:t>
            </a:r>
            <a:r>
              <a:rPr lang="zh-CN" altLang="en-US" sz="3600" dirty="0" smtClean="0">
                <a:ea typeface="黑体" panose="02010609060101010101" pitchFamily="49" charset="-122"/>
              </a:rPr>
              <a:t>存在极限：滴线的位置</a:t>
            </a:r>
            <a:endParaRPr lang="zh-CN" altLang="en-US" sz="3600" dirty="0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788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88975"/>
          </a:xfrm>
        </p:spPr>
        <p:txBody>
          <a:bodyPr/>
          <a:lstStyle/>
          <a:p>
            <a:r>
              <a:rPr lang="zh-CN" altLang="en-US" sz="3600" dirty="0" smtClean="0">
                <a:ea typeface="黑体" panose="02010609060101010101" pitchFamily="49" charset="-122"/>
              </a:rPr>
              <a:t>滴线与对称能</a:t>
            </a:r>
            <a:endParaRPr lang="zh-CN" altLang="en-US" sz="3600" dirty="0"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066800"/>
            <a:ext cx="5403510" cy="1066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168106"/>
            <a:ext cx="6788282" cy="95609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42" y="3612773"/>
            <a:ext cx="3048001" cy="2975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42" y="3962400"/>
            <a:ext cx="5683558" cy="6096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86404" y="4725716"/>
            <a:ext cx="5126638" cy="1675084"/>
            <a:chOff x="457200" y="4800600"/>
            <a:chExt cx="5126638" cy="167508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7200" y="4800600"/>
              <a:ext cx="5126638" cy="8382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0396" y="5623319"/>
              <a:ext cx="5073442" cy="852365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5203260" y="3105090"/>
            <a:ext cx="38220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Neutron </a:t>
            </a:r>
            <a:r>
              <a:rPr lang="en-US" altLang="zh-CN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dripline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sensitive to L.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334000" y="4540984"/>
            <a:ext cx="3581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Calculations from </a:t>
            </a:r>
            <a:r>
              <a:rPr lang="en-US" altLang="zh-CN" sz="20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microscopic </a:t>
            </a:r>
          </a:p>
          <a:p>
            <a:pPr algn="l"/>
            <a:r>
              <a:rPr lang="en-US" altLang="zh-CN" sz="20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density </a:t>
            </a:r>
            <a:r>
              <a:rPr lang="en-US" altLang="zh-CN" sz="2000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functionals</a:t>
            </a:r>
            <a:r>
              <a:rPr lang="en-US" altLang="zh-CN" sz="20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 </a:t>
            </a:r>
            <a:r>
              <a:rPr lang="en-US" altLang="zh-CN" sz="20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</a:p>
          <a:p>
            <a:pPr algn="l"/>
            <a:r>
              <a:rPr lang="en-US" altLang="zh-CN" sz="20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0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vidence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the strong correlation between neutron </a:t>
            </a:r>
            <a:r>
              <a:rPr lang="en-US" altLang="zh-CN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dripline</a:t>
            </a:r>
            <a:r>
              <a:rPr lang="en-US" altLang="zh-CN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L.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 bwMode="auto">
          <a:xfrm>
            <a:off x="0" y="3505200"/>
            <a:ext cx="9144000" cy="0"/>
          </a:xfrm>
          <a:prstGeom prst="line">
            <a:avLst/>
          </a:prstGeom>
          <a:solidFill>
            <a:srgbClr val="DDDDDD"/>
          </a:solidFill>
          <a:ln w="28575" cap="flat" cmpd="sng" algn="ctr">
            <a:solidFill>
              <a:srgbClr val="92270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27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01398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88975"/>
          </a:xfrm>
        </p:spPr>
        <p:txBody>
          <a:bodyPr/>
          <a:lstStyle/>
          <a:p>
            <a:r>
              <a:rPr lang="zh-CN" altLang="en-US" sz="3600" dirty="0" smtClean="0">
                <a:ea typeface="黑体" panose="02010609060101010101" pitchFamily="49" charset="-122"/>
              </a:rPr>
              <a:t>        </a:t>
            </a:r>
            <a:r>
              <a:rPr lang="zh-CN" altLang="en-US" sz="3600" dirty="0" smtClean="0">
                <a:ea typeface="黑体" panose="02010609060101010101" pitchFamily="49" charset="-122"/>
              </a:rPr>
              <a:t>  滴</a:t>
            </a:r>
            <a:r>
              <a:rPr lang="zh-CN" altLang="en-US" sz="3600" dirty="0" smtClean="0">
                <a:ea typeface="黑体" panose="02010609060101010101" pitchFamily="49" charset="-122"/>
              </a:rPr>
              <a:t>线与对称能</a:t>
            </a:r>
            <a:r>
              <a:rPr lang="en-US" altLang="zh-CN" sz="3600" dirty="0" smtClean="0">
                <a:ea typeface="黑体" panose="02010609060101010101" pitchFamily="49" charset="-122"/>
              </a:rPr>
              <a:t>-</a:t>
            </a:r>
            <a:r>
              <a:rPr lang="zh-CN" altLang="en-US" sz="3600" dirty="0" smtClean="0">
                <a:solidFill>
                  <a:srgbClr val="FF0000"/>
                </a:solidFill>
                <a:ea typeface="黑体" panose="02010609060101010101" pitchFamily="49" charset="-122"/>
              </a:rPr>
              <a:t>液滴模型估算</a:t>
            </a:r>
            <a:endParaRPr lang="zh-CN" altLang="en-US" sz="3600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92947" y="830759"/>
            <a:ext cx="85581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Semi-empirical mass formula can provide us a good preview of how the EoS 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affects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nuclear drip lines</a:t>
            </a:r>
            <a:endParaRPr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321171" y="1614941"/>
                <a:ext cx="8642123" cy="7117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zh-CN" altLang="en-US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𝑜𝑙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𝑢𝑟𝑓</m:t>
                          </m:r>
                        </m:sub>
                      </m:sSub>
                      <m:sSup>
                        <m:sSupPr>
                          <m:ctrlPr>
                            <a:rPr lang="zh-CN" alt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2/3</m:t>
                          </m:r>
                        </m:sup>
                      </m:sSup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𝑠𝑦𝑚</m:t>
                          </m:r>
                        </m:sub>
                      </m:sSub>
                      <m:d>
                        <m:d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𝐶𝑜𝑢𝑙</m:t>
                          </m:r>
                        </m:sub>
                      </m:sSub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1/3</m:t>
                              </m:r>
                            </m:sup>
                          </m:sSup>
                        </m:den>
                      </m:f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𝑝𝑎𝑖𝑟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171" y="1614941"/>
                <a:ext cx="8642123" cy="71173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134130" y="2447406"/>
                <a:ext cx="6800070" cy="2144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we assume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𝑠𝑦𝑚</m:t>
                        </m:r>
                      </m:sub>
                    </m:sSub>
                    <m:d>
                      <m:dPr>
                        <m:ctrlPr>
                          <a:rPr lang="en-US" altLang="zh-CN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18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zh-CN" altLang="en-US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𝑠𝑦𝑚</m:t>
                        </m:r>
                      </m:sub>
                    </m:sSub>
                    <m:d>
                      <m:dPr>
                        <m:ctrlPr>
                          <a:rPr lang="en-US" altLang="zh-CN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</m:oMath>
                </a14:m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</a:p>
              <a:p>
                <a:pPr algn="l"/>
                <a:endParaRPr lang="en-US" altLang="zh-CN" sz="1800" dirty="0">
                  <a:latin typeface="Comic Sans MS" panose="030F0702030302020204" pitchFamily="66" charset="0"/>
                </a:endParaRPr>
              </a:p>
              <a:p>
                <a:pPr algn="l"/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a typical neutron drip line nuclei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altLang="zh-CN" sz="1800" b="1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𝟔𝟖</m:t>
                        </m:r>
                      </m:sub>
                      <m:sup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𝟐𝟐𝟐</m:t>
                        </m:r>
                      </m:sup>
                      <m:e>
                        <m:r>
                          <a:rPr lang="en-US" altLang="zh-CN" sz="1800" b="1" i="0">
                            <a:latin typeface="Cambria Math" panose="02040503050406030204" pitchFamily="18" charset="0"/>
                          </a:rPr>
                          <m:t>𝐄𝐫</m:t>
                        </m:r>
                      </m:e>
                    </m:sPre>
                  </m:oMath>
                </a14:m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(Z=68)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  <m:d>
                        <m:dPr>
                          <m:ctrlPr>
                            <a:rPr lang="en-US" altLang="zh-CN" sz="1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𝑵</m:t>
                          </m:r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</m:d>
                      <m:r>
                        <a:rPr lang="en-US" altLang="zh-CN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≈−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sSub>
                        <m:sSubPr>
                          <m:ctrlPr>
                            <a:rPr lang="zh-CN" altLang="en-US" sz="1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zh-CN" altLang="en-US" sz="1800" b="1" i="1">
                              <a:latin typeface="Cambria Math" panose="02040503050406030204" pitchFamily="18" charset="0"/>
                            </a:rPr>
                            <m:t>𝒗</m:t>
                          </m:r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𝒐𝒍</m:t>
                          </m:r>
                        </m:sub>
                      </m:sSub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𝟐𝟐</m:t>
                      </m:r>
                      <m:sSub>
                        <m:sSubPr>
                          <m:ctrlPr>
                            <a:rPr lang="zh-CN" altLang="en-US" sz="1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zh-CN" altLang="en-US" sz="1800" b="1" i="1">
                              <a:latin typeface="Cambria Math" panose="02040503050406030204" pitchFamily="18" charset="0"/>
                            </a:rPr>
                            <m:t>𝒔</m:t>
                          </m:r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𝒖𝒓𝒇</m:t>
                          </m:r>
                        </m:sub>
                      </m:sSub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1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1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1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sSub>
                        <m:sSubPr>
                          <m:ctrlPr>
                            <a:rPr lang="zh-CN" altLang="en-US" sz="1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altLang="zh-CN" sz="1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𝒔𝒚𝒎</m:t>
                          </m:r>
                        </m:sub>
                      </m:sSub>
                      <m:d>
                        <m:dPr>
                          <m:ctrlPr>
                            <a:rPr lang="en-US" altLang="zh-CN" sz="1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d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𝟐𝟕</m:t>
                      </m:r>
                      <m:sSub>
                        <m:sSubPr>
                          <m:ctrlPr>
                            <a:rPr lang="zh-CN" altLang="en-US" sz="1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𝑪𝒐𝒖𝒍</m:t>
                          </m:r>
                        </m:sub>
                      </m:sSub>
                    </m:oMath>
                  </m:oMathPara>
                </a14:m>
                <a:endParaRPr lang="en-US" altLang="zh-CN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endParaRPr lang="en-US" altLang="zh-CN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a typical proton drip line nuclei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altLang="zh-CN" sz="1800" b="1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𝟗𝟔</m:t>
                        </m:r>
                      </m:sub>
                      <m:sup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𝟐𝟐𝟐</m:t>
                        </m:r>
                      </m:sup>
                      <m:e>
                        <m:r>
                          <a:rPr lang="en-US" altLang="zh-CN" sz="1800" b="1" i="0">
                            <a:latin typeface="Cambria Math" panose="02040503050406030204" pitchFamily="18" charset="0"/>
                          </a:rPr>
                          <m:t>𝐂𝐦</m:t>
                        </m:r>
                      </m:e>
                    </m:sPre>
                  </m:oMath>
                </a14:m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(Z=96)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1800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  <m:d>
                        <m:dPr>
                          <m:ctrlPr>
                            <a:rPr lang="en-US" altLang="zh-CN" sz="1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𝑵</m:t>
                          </m:r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</m:d>
                      <m:r>
                        <a:rPr lang="en-US" altLang="zh-CN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≈−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sSub>
                        <m:sSubPr>
                          <m:ctrlPr>
                            <a:rPr lang="zh-CN" altLang="en-US" sz="1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zh-CN" altLang="en-US" sz="1800" b="1" i="1">
                              <a:latin typeface="Cambria Math" panose="02040503050406030204" pitchFamily="18" charset="0"/>
                            </a:rPr>
                            <m:t>𝒗</m:t>
                          </m:r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𝒐𝒍</m:t>
                          </m:r>
                        </m:sub>
                      </m:sSub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𝟐𝟐</m:t>
                      </m:r>
                      <m:sSub>
                        <m:sSubPr>
                          <m:ctrlPr>
                            <a:rPr lang="zh-CN" altLang="en-US" sz="1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zh-CN" altLang="en-US" sz="1800" b="1" i="1">
                              <a:latin typeface="Cambria Math" panose="02040503050406030204" pitchFamily="18" charset="0"/>
                            </a:rPr>
                            <m:t>𝒔</m:t>
                          </m:r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𝒖𝒓𝒇</m:t>
                          </m:r>
                        </m:sub>
                      </m:sSub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𝟔𝟎</m:t>
                      </m:r>
                      <m:sSub>
                        <m:sSubPr>
                          <m:ctrlPr>
                            <a:rPr lang="zh-CN" altLang="en-US" sz="1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𝒔𝒚𝒎</m:t>
                          </m:r>
                        </m:sub>
                      </m:sSub>
                      <m:d>
                        <m:dPr>
                          <m:ctrlPr>
                            <a:rPr lang="en-US" altLang="zh-CN" sz="1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d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1800" b="1" i="1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𝟓𝟖</m:t>
                      </m:r>
                      <m:r>
                        <a:rPr lang="en-US" altLang="zh-CN" sz="1800" b="1" i="1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1800" b="1" i="1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𝟎𝟕</m:t>
                      </m:r>
                      <m:sSub>
                        <m:sSubPr>
                          <m:ctrlPr>
                            <a:rPr lang="zh-CN" altLang="en-US" sz="1800" b="1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1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altLang="zh-CN" sz="1800" b="1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𝑪𝒐𝒖𝒍</m:t>
                          </m:r>
                        </m:sub>
                      </m:sSub>
                    </m:oMath>
                  </m:oMathPara>
                </a14:m>
                <a:endParaRPr lang="zh-CN" alt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30" y="2447406"/>
                <a:ext cx="6800070" cy="2144113"/>
              </a:xfrm>
              <a:prstGeom prst="rect">
                <a:avLst/>
              </a:prstGeom>
              <a:blipFill rotWithShape="0">
                <a:blip r:embed="rId3"/>
                <a:stretch>
                  <a:fillRect l="-717" t="-1420" b="-8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6770327" y="3032748"/>
                <a:ext cx="2080725" cy="150355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75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zh-CN" altLang="en-US" sz="1800" b="1" i="1">
                              <a:latin typeface="Cambria Math" panose="02040503050406030204" pitchFamily="18" charset="0"/>
                            </a:rPr>
                            <m:t>𝒗</m:t>
                          </m:r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𝒐𝒍</m:t>
                          </m:r>
                        </m:sub>
                      </m:sSub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 −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𝟏𝟔</m:t>
                      </m:r>
                      <m:r>
                        <a:rPr lang="en-US" altLang="zh-CN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1800" b="1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𝐌𝐞𝐕</m:t>
                      </m:r>
                    </m:oMath>
                  </m:oMathPara>
                </a14:m>
                <a:endParaRPr lang="en-US" altLang="zh-CN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1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zh-CN" altLang="en-US" sz="1800" b="1" i="1">
                              <a:latin typeface="Cambria Math" panose="02040503050406030204" pitchFamily="18" charset="0"/>
                            </a:rPr>
                            <m:t>𝒔</m:t>
                          </m:r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𝒖𝒓𝒇</m:t>
                          </m:r>
                        </m:sub>
                      </m:sSub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 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𝟏𝟖</m:t>
                      </m:r>
                      <m:r>
                        <a:rPr lang="en-US" altLang="zh-CN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1800" b="1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𝐌𝐞𝐕</m:t>
                      </m:r>
                    </m:oMath>
                  </m:oMathPara>
                </a14:m>
                <a:endParaRPr lang="en-US" altLang="zh-CN" sz="1800" b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1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altLang="zh-CN" sz="1800" b="1" i="1">
                              <a:latin typeface="Cambria Math" panose="02040503050406030204" pitchFamily="18" charset="0"/>
                            </a:rPr>
                            <m:t>𝑪𝒐𝒖𝒍</m:t>
                          </m:r>
                        </m:sub>
                      </m:sSub>
                      <m:r>
                        <a:rPr lang="en-US" altLang="zh-CN" sz="1800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 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altLang="zh-CN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en-US" altLang="zh-CN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1800" b="1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𝐌𝐞𝐕</m:t>
                      </m:r>
                    </m:oMath>
                  </m:oMathPara>
                </a14:m>
                <a:endParaRPr lang="en-US" altLang="zh-CN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US" altLang="zh-CN" sz="1800" b="1" dirty="0">
                    <a:solidFill>
                      <a:srgbClr val="3333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P. Danielewicz, NPA 727, 233 (2003)</a:t>
                </a:r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0327" y="3032748"/>
                <a:ext cx="2080725" cy="1503553"/>
              </a:xfrm>
              <a:prstGeom prst="rect">
                <a:avLst/>
              </a:prstGeom>
              <a:blipFill rotWithShape="0">
                <a:blip r:embed="rId4"/>
                <a:stretch>
                  <a:fillRect l="-2639" r="-5572" b="-52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8"/>
          <p:cNvSpPr txBox="1"/>
          <p:nvPr/>
        </p:nvSpPr>
        <p:spPr>
          <a:xfrm>
            <a:off x="228600" y="5678269"/>
            <a:ext cx="880713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Centelles </a:t>
            </a:r>
            <a:r>
              <a:rPr lang="en-US" altLang="zh-CN" sz="1800" b="1" i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PRL102, 122502 (2009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L.W. Chen, PRC83, 044308 (2011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l"/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Danielewicz and J. Lee, NPA922, 1 (2014)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/>
              <p:cNvSpPr/>
              <p:nvPr/>
            </p:nvSpPr>
            <p:spPr>
              <a:xfrm>
                <a:off x="685800" y="4981941"/>
                <a:ext cx="8001000" cy="428259"/>
              </a:xfrm>
              <a:prstGeom prst="rect">
                <a:avLst/>
              </a:prstGeom>
              <a:ln w="47625">
                <a:solidFill>
                  <a:srgbClr val="FFC000"/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𝒔𝒚𝒎</m:t>
                        </m:r>
                      </m:sub>
                    </m:sSub>
                    <m:d>
                      <m:d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</m:d>
                  </m:oMath>
                </a14:m>
                <a:r>
                  <a:rPr lang="en-US" altLang="zh-CN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corresponds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𝒔𝒚𝒎</m:t>
                        </m:r>
                      </m:sub>
                    </m:sSub>
                    <m:d>
                      <m:d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en-US" altLang="zh-CN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smtClean="0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en-US" altLang="zh-CN" sz="20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en-US" altLang="zh-CN" sz="2000" b="1" dirty="0" smtClean="0">
                    <a:solidFill>
                      <a:srgbClr val="3333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~0.11 fm</a:t>
                </a:r>
                <a:r>
                  <a:rPr lang="en-US" altLang="zh-CN" sz="2000" b="1" baseline="30000" dirty="0" smtClean="0">
                    <a:solidFill>
                      <a:srgbClr val="3333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-3</a:t>
                </a:r>
                <a:r>
                  <a:rPr lang="en-US" altLang="zh-CN" sz="2000" b="1" dirty="0" smtClean="0">
                    <a:solidFill>
                      <a:srgbClr val="3333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heavy nuclei</a:t>
                </a:r>
                <a:endParaRPr lang="zh-CN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981941"/>
                <a:ext cx="8001000" cy="428259"/>
              </a:xfrm>
              <a:prstGeom prst="rect">
                <a:avLst/>
              </a:prstGeom>
              <a:blipFill rotWithShape="0">
                <a:blip r:embed="rId5"/>
                <a:stretch>
                  <a:fillRect t="-1266" b="-10127"/>
                </a:stretch>
              </a:blipFill>
              <a:ln w="47625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28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88375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/>
          <p:nvPr/>
        </p:nvSpPr>
        <p:spPr>
          <a:xfrm>
            <a:off x="5638800" y="2557046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CN" sz="1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Z. </a:t>
            </a:r>
            <a:r>
              <a:rPr lang="fr-FR" altLang="zh-CN" sz="16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Zhang</a:t>
            </a:r>
            <a:r>
              <a:rPr lang="en-US" altLang="zh-CN" sz="16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fr-FR" altLang="zh-CN" sz="16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LWC PLB726</a:t>
            </a:r>
            <a:r>
              <a:rPr lang="fr-FR" altLang="zh-CN" sz="1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altLang="zh-CN" sz="16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234 (</a:t>
            </a:r>
            <a:r>
              <a:rPr lang="fr-FR" altLang="zh-CN" sz="1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2013)</a:t>
            </a:r>
            <a:endParaRPr lang="en-US" altLang="zh-CN" sz="1600" b="1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5280965" y="2924541"/>
                <a:ext cx="3826592" cy="428259"/>
              </a:xfrm>
              <a:prstGeom prst="rect">
                <a:avLst/>
              </a:prstGeom>
              <a:ln w="34925">
                <a:solidFill>
                  <a:srgbClr val="FFC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1" i="1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altLang="zh-CN" sz="2000" b="1" i="1">
                              <a:latin typeface="Cambria Math" panose="02040503050406030204" pitchFamily="18" charset="0"/>
                            </a:rPr>
                            <m:t>𝒔𝒚𝒎</m:t>
                          </m:r>
                        </m:sub>
                      </m:sSub>
                      <m:d>
                        <m:dPr>
                          <m:ctrlPr>
                            <a:rPr lang="en-US" altLang="zh-CN" sz="20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000" b="1" i="1">
                                  <a:latin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  <m: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sub>
                          </m:sSub>
                        </m:e>
                      </m:d>
                      <m:r>
                        <a:rPr lang="en-US" altLang="zh-CN" sz="20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b="1" i="1">
                          <a:latin typeface="Cambria Math" panose="02040503050406030204" pitchFamily="18" charset="0"/>
                        </a:rPr>
                        <m:t>𝟐𝟔</m:t>
                      </m:r>
                      <m:r>
                        <a:rPr lang="en-US" altLang="zh-CN" sz="2000" b="1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2000" b="1" i="1">
                          <a:latin typeface="Cambria Math" panose="02040503050406030204" pitchFamily="18" charset="0"/>
                        </a:rPr>
                        <m:t>𝟔𝟓</m:t>
                      </m:r>
                      <m:r>
                        <a:rPr lang="en-US" altLang="zh-CN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lang="en-US" altLang="zh-CN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US" altLang="zh-CN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altLang="zh-CN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𝟐𝟎</m:t>
                      </m:r>
                      <m:r>
                        <a:rPr lang="en-US" altLang="zh-CN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0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𝐌𝐞𝐕</m:t>
                      </m:r>
                    </m:oMath>
                  </m:oMathPara>
                </a14:m>
                <a:endParaRPr lang="zh-CN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0965" y="2924541"/>
                <a:ext cx="3826592" cy="428259"/>
              </a:xfrm>
              <a:prstGeom prst="rect">
                <a:avLst/>
              </a:prstGeom>
              <a:blipFill rotWithShape="0">
                <a:blip r:embed="rId2"/>
                <a:stretch>
                  <a:fillRect b="-2632"/>
                </a:stretch>
              </a:blipFill>
              <a:ln w="34925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8"/>
              <p:cNvSpPr txBox="1"/>
              <p:nvPr/>
            </p:nvSpPr>
            <p:spPr>
              <a:xfrm>
                <a:off x="5231296" y="3585376"/>
                <a:ext cx="4038600" cy="25106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fr-FR" altLang="zh-CN" sz="2000" b="1" dirty="0" smtClean="0">
                    <a:solidFill>
                      <a:srgbClr val="FF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Skyrme interaction</a:t>
                </a:r>
              </a:p>
              <a:p>
                <a:pPr algn="l"/>
                <a:r>
                  <a:rPr lang="fr-FR" altLang="zh-CN" sz="20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MSL1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𝒔𝒚𝒎</m:t>
                        </m:r>
                      </m:sub>
                    </m:sSub>
                    <m:d>
                      <m:dPr>
                        <m:ctrlPr>
                          <a:rPr lang="en-US" altLang="zh-CN" sz="20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en-US" altLang="zh-CN" sz="2000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</m:e>
                    </m:d>
                    <m:r>
                      <a:rPr lang="en-US" altLang="zh-CN" sz="20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𝟐𝟔</m:t>
                    </m:r>
                    <m:r>
                      <a:rPr lang="en-US" altLang="zh-CN" sz="20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0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𝟔𝟕</m:t>
                    </m:r>
                    <m:r>
                      <a:rPr lang="en-US" altLang="zh-CN" sz="20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𝐌𝐞𝐕</m:t>
                    </m:r>
                  </m:oMath>
                </a14:m>
                <a:endParaRPr lang="en-US" altLang="zh-CN" sz="2000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fr-FR" altLang="zh-CN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𝒔𝒚𝒎</m:t>
                        </m:r>
                      </m:sub>
                    </m:sSub>
                    <m:d>
                      <m:dPr>
                        <m:ctrlPr>
                          <a:rPr lang="en-US" altLang="zh-CN" sz="20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en-US" altLang="zh-CN" sz="20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</m:e>
                    </m:d>
                    <m:r>
                      <a:rPr lang="en-US" altLang="zh-CN" sz="20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𝟐𝟔</m:t>
                    </m:r>
                    <m:r>
                      <a:rPr lang="en-US" altLang="zh-CN" sz="20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0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𝟑𝟗</m:t>
                    </m:r>
                    <m:r>
                      <a:rPr lang="en-US" altLang="zh-CN" sz="20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𝐌𝐞𝐕</m:t>
                    </m:r>
                  </m:oMath>
                </a14:m>
                <a:endParaRPr lang="en-US" altLang="zh-CN" sz="20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fr-FR" altLang="zh-CN" sz="2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SLy9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𝒔𝒚𝒎</m:t>
                        </m:r>
                      </m:sub>
                    </m:sSub>
                    <m:d>
                      <m:dPr>
                        <m:ctrlPr>
                          <a:rPr lang="en-US" altLang="zh-CN" sz="2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en-US" altLang="zh-CN" sz="20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</m:e>
                    </m:d>
                    <m:r>
                      <a:rPr lang="en-US" altLang="zh-CN" sz="20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𝟐𝟔</m:t>
                    </m:r>
                    <m:r>
                      <a:rPr lang="en-US" altLang="zh-CN" sz="20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0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𝟕𝟐</m:t>
                    </m:r>
                    <m:r>
                      <a:rPr lang="en-US" altLang="zh-CN" sz="20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b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𝐌𝐞𝐕</m:t>
                    </m:r>
                  </m:oMath>
                </a14:m>
                <a:endParaRPr lang="en-US" altLang="zh-CN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fr-FR" altLang="zh-CN" sz="2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SLy4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𝒔𝒚𝒎</m:t>
                        </m:r>
                      </m:sub>
                    </m:sSub>
                    <m:d>
                      <m:d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en-US" altLang="zh-CN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</m:e>
                    </m:d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𝟐𝟔</m:t>
                    </m:r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𝟒𝟗</m:t>
                    </m:r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𝐌𝐞𝐕</m:t>
                    </m:r>
                  </m:oMath>
                </a14:m>
                <a:endParaRPr lang="en-US" altLang="zh-CN" sz="20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endParaRPr lang="en-US" altLang="zh-CN" sz="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US" altLang="zh-CN" sz="2000" b="1" dirty="0">
                    <a:solidFill>
                      <a:srgbClr val="FF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relativistic mean field</a:t>
                </a:r>
              </a:p>
              <a:p>
                <a:pPr algn="l"/>
                <a:r>
                  <a:rPr lang="fr-FR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DD-ME</a:t>
                </a:r>
                <a14:m>
                  <m:oMath xmlns:m="http://schemas.openxmlformats.org/officeDocument/2006/math">
                    <m:r>
                      <a:rPr lang="zh-CN" altLang="fr-FR" sz="2000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fr-FR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𝒔𝒚𝒎</m:t>
                        </m:r>
                      </m:sub>
                    </m:sSub>
                    <m:d>
                      <m:d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b="1" i="1">
                                <a:latin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𝒔</m:t>
                            </m:r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</m:e>
                    </m:d>
                    <m:r>
                      <a:rPr lang="en-US" altLang="zh-CN" sz="20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𝟐𝟔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𝟖𝟔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b="1">
                        <a:latin typeface="Cambria Math" panose="02040503050406030204" pitchFamily="18" charset="0"/>
                      </a:rPr>
                      <m:t>𝐌𝐞𝐕</m:t>
                    </m:r>
                  </m:oMath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296" y="3585376"/>
                <a:ext cx="4038600" cy="2510624"/>
              </a:xfrm>
              <a:prstGeom prst="rect">
                <a:avLst/>
              </a:prstGeom>
              <a:blipFill rotWithShape="0">
                <a:blip r:embed="rId3"/>
                <a:stretch>
                  <a:fillRect l="-1508" t="-1214" b="-21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矩形 12"/>
          <p:cNvSpPr/>
          <p:nvPr/>
        </p:nvSpPr>
        <p:spPr>
          <a:xfrm>
            <a:off x="5334000" y="3962400"/>
            <a:ext cx="3389360" cy="1326854"/>
          </a:xfrm>
          <a:prstGeom prst="rect">
            <a:avLst/>
          </a:pr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29</a:t>
            </a:r>
            <a:endParaRPr lang="zh-CN" alt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162456" y="6048741"/>
                <a:ext cx="8686800" cy="4282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sz="20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strong correlation </a:t>
                </a:r>
                <a:r>
                  <a:rPr lang="en-US" altLang="zh-CN" sz="2000" b="1" dirty="0" smtClean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exists between the two-neutron drip line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𝐬𝐲𝐦</m:t>
                        </m:r>
                      </m:sub>
                    </m:sSub>
                    <m:d>
                      <m:dPr>
                        <m:ctrlPr>
                          <a:rPr lang="en-US" altLang="zh-CN" sz="2000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2000" b="1" dirty="0" smtClean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!!!</a:t>
                </a:r>
                <a:endParaRPr lang="en-US" altLang="zh-CN" sz="2000" b="1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456" y="6048741"/>
                <a:ext cx="8686800" cy="428259"/>
              </a:xfrm>
              <a:prstGeom prst="rect">
                <a:avLst/>
              </a:prstGeom>
              <a:blipFill rotWithShape="0">
                <a:blip r:embed="rId4"/>
                <a:stretch>
                  <a:fillRect l="-772" t="-7042" b="-169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88" y="887896"/>
            <a:ext cx="3325406" cy="32817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166" y="1268896"/>
            <a:ext cx="7276628" cy="2857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8038" y="843071"/>
            <a:ext cx="2059762" cy="4184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5794" y="1533197"/>
            <a:ext cx="6461374" cy="954899"/>
          </a:xfrm>
          <a:prstGeom prst="rect">
            <a:avLst/>
          </a:prstGeom>
        </p:spPr>
      </p:pic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88975"/>
          </a:xfrm>
        </p:spPr>
        <p:txBody>
          <a:bodyPr/>
          <a:lstStyle/>
          <a:p>
            <a:r>
              <a:rPr lang="zh-CN" altLang="en-US" sz="3600" dirty="0" smtClean="0">
                <a:ea typeface="黑体" panose="02010609060101010101" pitchFamily="49" charset="-122"/>
              </a:rPr>
              <a:t>            滴线与对称能</a:t>
            </a:r>
            <a:r>
              <a:rPr lang="en-US" altLang="zh-CN" sz="3600" dirty="0" smtClean="0">
                <a:ea typeface="黑体" panose="02010609060101010101" pitchFamily="49" charset="-122"/>
              </a:rPr>
              <a:t>-</a:t>
            </a:r>
            <a:r>
              <a:rPr lang="zh-CN" altLang="en-US" sz="3600" dirty="0" smtClean="0">
                <a:solidFill>
                  <a:srgbClr val="FF0000"/>
                </a:solidFill>
                <a:ea typeface="黑体" panose="02010609060101010101" pitchFamily="49" charset="-122"/>
              </a:rPr>
              <a:t>平均场理论计算</a:t>
            </a:r>
            <a:endParaRPr lang="zh-CN" altLang="en-US" sz="3600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6" y="2497411"/>
            <a:ext cx="5208104" cy="366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04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52400" y="4798874"/>
            <a:ext cx="8839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l"/>
            </a:pPr>
            <a:r>
              <a:rPr lang="en-US" altLang="zh-C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candidate interactions with similar Esym(</a:t>
            </a:r>
            <a:r>
              <a:rPr lang="en-US" altLang="zh-CN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rho_c</a:t>
            </a:r>
            <a:r>
              <a:rPr lang="en-US" altLang="zh-C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predict similar neutron </a:t>
            </a:r>
            <a:r>
              <a:rPr lang="en-US" altLang="zh-CN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dripline</a:t>
            </a:r>
            <a:endParaRPr lang="en-US" altLang="zh-CN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l"/>
            </a:pPr>
            <a:r>
              <a:rPr lang="en-US" altLang="zh-C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Next rare isotope (FRIB) facility can cover the </a:t>
            </a:r>
            <a:r>
              <a:rPr lang="en-US" altLang="zh-CN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dirpline</a:t>
            </a:r>
            <a:r>
              <a:rPr lang="en-US" altLang="zh-C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up to Z=30 and around Z~40</a:t>
            </a:r>
          </a:p>
          <a:p>
            <a:pPr marL="285750" indent="-285750" algn="l">
              <a:buFont typeface="Wingdings" panose="05000000000000000000" pitchFamily="2" charset="2"/>
              <a:buChar char="l"/>
            </a:pPr>
            <a:r>
              <a:rPr lang="en-US" altLang="zh-C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 to 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Z=120</a:t>
            </a:r>
            <a:r>
              <a:rPr lang="en-US" altLang="zh-C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even-even nuclei </a:t>
            </a:r>
            <a:r>
              <a:rPr lang="en-US" altLang="zh-C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1941+/-31 </a:t>
            </a:r>
            <a:r>
              <a:rPr lang="en-US" altLang="zh-C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(only 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800</a:t>
            </a:r>
            <a:r>
              <a:rPr lang="en-US" altLang="zh-C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have been discovered experimentally) and </a:t>
            </a:r>
            <a:r>
              <a:rPr lang="en-US" altLang="zh-CN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total number of bound nuclei</a:t>
            </a:r>
            <a:r>
              <a:rPr lang="en-US" altLang="zh-C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6866+/-166 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(only 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3191</a:t>
            </a:r>
            <a:r>
              <a:rPr lang="en-US" altLang="zh-C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been discovered </a:t>
            </a:r>
            <a:r>
              <a:rPr lang="en-US" altLang="zh-C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 ally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zh-CN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Exp:</a:t>
            </a:r>
            <a:r>
              <a:rPr lang="en-US" altLang="zh-CN" sz="18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8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Thoennessen</a:t>
            </a:r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Rep. </a:t>
            </a:r>
            <a:r>
              <a:rPr lang="en-US" altLang="zh-CN" sz="1800" b="1" dirty="0" err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</a:t>
            </a:r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Phys. 76, 056301</a:t>
            </a:r>
            <a:r>
              <a:rPr lang="da-DK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(2013); Int. J. Mod. Phys. E 23, 1430002 (2014); </a:t>
            </a:r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arXiv:1501.06761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1800" b="1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990600"/>
            <a:ext cx="8839200" cy="3825501"/>
          </a:xfrm>
          <a:prstGeom prst="rect">
            <a:avLst/>
          </a:prstGeom>
        </p:spPr>
      </p:pic>
      <p:sp>
        <p:nvSpPr>
          <p:cNvPr id="5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30</a:t>
            </a:r>
            <a:endParaRPr lang="zh-CN" altLang="en-US" sz="2200" dirty="0"/>
          </a:p>
        </p:txBody>
      </p:sp>
      <p:sp>
        <p:nvSpPr>
          <p:cNvPr id="6" name="矩形 5"/>
          <p:cNvSpPr/>
          <p:nvPr/>
        </p:nvSpPr>
        <p:spPr>
          <a:xfrm>
            <a:off x="3837240" y="773668"/>
            <a:ext cx="5154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R. </a:t>
            </a:r>
            <a:r>
              <a:rPr lang="fr-FR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fr-FR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 </a:t>
            </a:r>
            <a:r>
              <a:rPr lang="fr-FR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L.W. </a:t>
            </a:r>
            <a:r>
              <a:rPr lang="fr-FR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Chen, 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PRC92, 031303(R)(2015)</a:t>
            </a:r>
            <a:endParaRPr lang="zh-CN" altLang="en-US" sz="1800" b="1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4038600" y="4038600"/>
            <a:ext cx="3581400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7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 </a:t>
            </a:r>
            <a:r>
              <a:rPr lang="en-US" altLang="zh-CN" sz="17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Erler</a:t>
            </a:r>
            <a:r>
              <a:rPr lang="en-US" altLang="zh-CN" sz="17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7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US" altLang="zh-CN" sz="17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Nature 486, 509 (2012</a:t>
            </a:r>
            <a:r>
              <a:rPr lang="en-US" altLang="zh-CN" sz="1700" b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zh-CN" sz="17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88975"/>
          </a:xfrm>
        </p:spPr>
        <p:txBody>
          <a:bodyPr/>
          <a:lstStyle/>
          <a:p>
            <a:r>
              <a:rPr lang="zh-CN" altLang="en-US" sz="3600" dirty="0" smtClean="0">
                <a:ea typeface="黑体" panose="02010609060101010101" pitchFamily="49" charset="-122"/>
              </a:rPr>
              <a:t>            滴线与对称能</a:t>
            </a:r>
            <a:r>
              <a:rPr lang="en-US" altLang="zh-CN" sz="3600" dirty="0" smtClean="0">
                <a:ea typeface="黑体" panose="02010609060101010101" pitchFamily="49" charset="-122"/>
              </a:rPr>
              <a:t>-</a:t>
            </a:r>
            <a:r>
              <a:rPr lang="zh-CN" altLang="en-US" sz="3600" dirty="0" smtClean="0">
                <a:solidFill>
                  <a:srgbClr val="FF0000"/>
                </a:solidFill>
                <a:ea typeface="黑体" panose="02010609060101010101" pitchFamily="49" charset="-122"/>
              </a:rPr>
              <a:t>平均场理论计算</a:t>
            </a:r>
            <a:endParaRPr lang="zh-CN" altLang="en-US" sz="3600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801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1" lang="zh-CN" altLang="en-US" b="0" smtClean="0">
                <a:solidFill>
                  <a:srgbClr val="132584"/>
                </a:solidFill>
                <a:ea typeface="黑体" pitchFamily="49" charset="-122"/>
              </a:rPr>
              <a:t>目录</a:t>
            </a:r>
          </a:p>
        </p:txBody>
      </p:sp>
      <p:sp>
        <p:nvSpPr>
          <p:cNvPr id="5" name="矩形 4"/>
          <p:cNvSpPr/>
          <p:nvPr/>
        </p:nvSpPr>
        <p:spPr>
          <a:xfrm>
            <a:off x="1371600" y="1905000"/>
            <a:ext cx="7315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>
                <a:solidFill>
                  <a:schemeClr val="accent2"/>
                </a:solidFill>
              </a:rPr>
              <a:t>对称</a:t>
            </a:r>
            <a:r>
              <a:rPr lang="zh-CN" altLang="en-US" sz="3200" b="1" dirty="0" smtClean="0">
                <a:solidFill>
                  <a:schemeClr val="accent2"/>
                </a:solidFill>
              </a:rPr>
              <a:t>能</a:t>
            </a:r>
            <a:endParaRPr lang="en-US" altLang="zh-CN" sz="32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 smtClean="0">
                <a:solidFill>
                  <a:schemeClr val="accent2"/>
                </a:solidFill>
              </a:rPr>
              <a:t>对称能的确定</a:t>
            </a:r>
            <a:endParaRPr lang="en-US" altLang="zh-CN" sz="32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 smtClean="0">
                <a:solidFill>
                  <a:schemeClr val="accent2"/>
                </a:solidFill>
              </a:rPr>
              <a:t>对称能与核素图上原子核的数目</a:t>
            </a:r>
            <a:endParaRPr lang="en-US" altLang="zh-CN" sz="32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>
                <a:solidFill>
                  <a:srgbClr val="FF0000"/>
                </a:solidFill>
              </a:rPr>
              <a:t>对称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能与暗物质</a:t>
            </a:r>
            <a:endParaRPr lang="en-US" altLang="zh-CN" sz="3200" b="1" dirty="0" smtClean="0">
              <a:solidFill>
                <a:srgbClr val="FF0000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 smtClean="0">
                <a:solidFill>
                  <a:schemeClr val="accent2"/>
                </a:solidFill>
              </a:rPr>
              <a:t>总结</a:t>
            </a:r>
            <a:r>
              <a:rPr lang="zh-CN" altLang="en-US" sz="3200" b="1" dirty="0">
                <a:solidFill>
                  <a:schemeClr val="accent2"/>
                </a:solidFill>
              </a:rPr>
              <a:t>和展望</a:t>
            </a:r>
          </a:p>
        </p:txBody>
      </p:sp>
    </p:spTree>
    <p:extLst>
      <p:ext uri="{BB962C8B-B14F-4D97-AF65-F5344CB8AC3E}">
        <p14:creationId xmlns:p14="http://schemas.microsoft.com/office/powerpoint/2010/main" val="164722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121" cy="6923660"/>
          </a:xfrm>
        </p:spPr>
      </p:pic>
      <p:sp>
        <p:nvSpPr>
          <p:cNvPr id="5" name="椭圆 4"/>
          <p:cNvSpPr/>
          <p:nvPr/>
        </p:nvSpPr>
        <p:spPr>
          <a:xfrm>
            <a:off x="3915698" y="3527718"/>
            <a:ext cx="1315164" cy="1315164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 flipV="1">
            <a:off x="5140266" y="4533390"/>
            <a:ext cx="926656" cy="899103"/>
          </a:xfrm>
          <a:prstGeom prst="line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5125972" y="2884200"/>
            <a:ext cx="940950" cy="973398"/>
          </a:xfrm>
          <a:prstGeom prst="line">
            <a:avLst/>
          </a:prstGeom>
          <a:ln w="28575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181433"/>
            <a:ext cx="1893125" cy="252416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692" y="5257800"/>
            <a:ext cx="2585108" cy="145412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37028"/>
            <a:ext cx="1866092" cy="242057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447800"/>
            <a:ext cx="2143126" cy="1905000"/>
          </a:xfrm>
          <a:prstGeom prst="rect">
            <a:avLst/>
          </a:prstGeom>
        </p:spPr>
      </p:pic>
      <p:sp>
        <p:nvSpPr>
          <p:cNvPr id="15" name="标题 1"/>
          <p:cNvSpPr txBox="1">
            <a:spLocks/>
          </p:cNvSpPr>
          <p:nvPr/>
        </p:nvSpPr>
        <p:spPr>
          <a:xfrm>
            <a:off x="148332" y="186005"/>
            <a:ext cx="5228303" cy="8530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 smtClean="0">
                <a:solidFill>
                  <a:srgbClr val="FFFF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Andalus" panose="02020603050405020304" pitchFamily="18" charset="-78"/>
              </a:rPr>
              <a:t>Dark Matter Search</a:t>
            </a:r>
            <a:endParaRPr lang="zh-CN" altLang="en-US" sz="4000" b="1" dirty="0">
              <a:solidFill>
                <a:srgbClr val="FFFF00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Andalus" panose="02020603050405020304" pitchFamily="18" charset="-78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 flipV="1">
            <a:off x="3122740" y="2884200"/>
            <a:ext cx="926656" cy="899103"/>
          </a:xfrm>
          <a:prstGeom prst="line">
            <a:avLst/>
          </a:prstGeom>
          <a:ln w="28575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3079638" y="4513002"/>
            <a:ext cx="940950" cy="973398"/>
          </a:xfrm>
          <a:prstGeom prst="line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762484" y="4745313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600" dirty="0" smtClean="0">
                <a:solidFill>
                  <a:srgbClr val="FFFF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χ</a:t>
            </a:r>
            <a:endParaRPr lang="zh-CN" altLang="en-US" sz="3600" dirty="0">
              <a:solidFill>
                <a:srgbClr val="FFFFFF"/>
              </a:solidFill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022232" y="4745313"/>
            <a:ext cx="4732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l-GR" altLang="zh-CN" sz="3600" dirty="0" smtClean="0">
                <a:solidFill>
                  <a:srgbClr val="FFFF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χ</a:t>
            </a:r>
            <a:r>
              <a:rPr lang="en-US" altLang="zh-CN" sz="3600" dirty="0">
                <a:solidFill>
                  <a:srgbClr val="FFFFFF"/>
                </a:solidFill>
                <a:latin typeface="Comic Sans MS" panose="030F0702030302020204" pitchFamily="66" charset="0"/>
                <a:ea typeface="宋体" pitchFamily="2" charset="-122"/>
                <a:cs typeface="Times New Roman" panose="02020603050405020304" pitchFamily="18" charset="0"/>
              </a:rPr>
              <a:t>’</a:t>
            </a:r>
            <a:endParaRPr lang="zh-CN" altLang="en-US" sz="3600" dirty="0">
              <a:solidFill>
                <a:srgbClr val="FFFFFF"/>
              </a:solidFill>
              <a:latin typeface="Comic Sans MS" panose="030F0702030302020204" pitchFamily="66" charset="0"/>
              <a:ea typeface="宋体" pitchFamily="2" charset="-122"/>
              <a:cs typeface="Times New Roman" panose="02020603050405020304" pitchFamily="18" charset="0"/>
            </a:endParaRPr>
          </a:p>
          <a:p>
            <a:pPr algn="l"/>
            <a:endParaRPr lang="zh-CN" altLang="en-US" sz="3600" dirty="0">
              <a:solidFill>
                <a:srgbClr val="FFFFFF"/>
              </a:solidFill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765518" y="2908526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dirty="0">
                <a:solidFill>
                  <a:srgbClr val="FFFFFF"/>
                </a:solidFill>
                <a:latin typeface="Comic Sans MS" panose="030F0702030302020204" pitchFamily="66" charset="0"/>
                <a:ea typeface="宋体" pitchFamily="2" charset="-122"/>
                <a:cs typeface="Times New Roman" panose="02020603050405020304" pitchFamily="18" charset="0"/>
              </a:rPr>
              <a:t>f</a:t>
            </a:r>
            <a:endParaRPr lang="zh-CN" altLang="en-US" sz="3200" dirty="0">
              <a:solidFill>
                <a:srgbClr val="FFFFFF"/>
              </a:solidFill>
              <a:latin typeface="Comic Sans MS" panose="030F0702030302020204" pitchFamily="66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983760" y="2908525"/>
            <a:ext cx="4667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dirty="0">
                <a:solidFill>
                  <a:srgbClr val="FFFFFF"/>
                </a:solidFill>
                <a:latin typeface="Comic Sans MS" panose="030F0702030302020204" pitchFamily="66" charset="0"/>
                <a:ea typeface="宋体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sz="3200" dirty="0" smtClean="0">
                <a:solidFill>
                  <a:srgbClr val="FFFFFF"/>
                </a:solidFill>
                <a:latin typeface="Comic Sans MS" panose="030F0702030302020204" pitchFamily="66" charset="0"/>
                <a:ea typeface="宋体" pitchFamily="2" charset="-122"/>
                <a:cs typeface="Times New Roman" panose="02020603050405020304" pitchFamily="18" charset="0"/>
              </a:rPr>
              <a:t>’</a:t>
            </a:r>
            <a:endParaRPr lang="zh-CN" altLang="en-US" sz="3200" dirty="0">
              <a:solidFill>
                <a:srgbClr val="FFFFFF"/>
              </a:solidFill>
              <a:latin typeface="Comic Sans MS" panose="030F0702030302020204" pitchFamily="66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3298692" y="2655600"/>
            <a:ext cx="2549175" cy="0"/>
          </a:xfrm>
          <a:prstGeom prst="straightConnector1">
            <a:avLst/>
          </a:prstGeom>
          <a:ln w="381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 flipV="1">
            <a:off x="6469694" y="3493300"/>
            <a:ext cx="0" cy="1467870"/>
          </a:xfrm>
          <a:prstGeom prst="straightConnector1">
            <a:avLst/>
          </a:prstGeom>
          <a:ln w="381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>
            <a:off x="2630724" y="3482954"/>
            <a:ext cx="13347" cy="1471983"/>
          </a:xfrm>
          <a:prstGeom prst="straightConnector1">
            <a:avLst/>
          </a:prstGeom>
          <a:ln w="381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99075" y="4956463"/>
            <a:ext cx="17107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b="1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Collider</a:t>
            </a:r>
            <a:endParaRPr lang="zh-CN" altLang="en-US" sz="3200" b="1" dirty="0">
              <a:solidFill>
                <a:srgbClr val="FF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239000" y="5435025"/>
            <a:ext cx="10967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b="1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AMS</a:t>
            </a:r>
            <a:endParaRPr lang="zh-CN" altLang="en-US" sz="3200" b="1" dirty="0">
              <a:solidFill>
                <a:srgbClr val="FF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33400" y="1524000"/>
            <a:ext cx="15872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Direct</a:t>
            </a:r>
          </a:p>
          <a:p>
            <a:r>
              <a:rPr lang="en-US" altLang="zh-CN" b="1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Detection</a:t>
            </a:r>
            <a:endParaRPr lang="zh-CN" altLang="en-US" b="1" dirty="0">
              <a:solidFill>
                <a:srgbClr val="FF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247626" y="1371600"/>
            <a:ext cx="15023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Compact</a:t>
            </a:r>
          </a:p>
          <a:p>
            <a:r>
              <a:rPr lang="en-US" altLang="zh-CN" b="1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Objects</a:t>
            </a:r>
            <a:endParaRPr lang="zh-CN" altLang="en-US" b="1" dirty="0">
              <a:solidFill>
                <a:srgbClr val="FF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553200" y="6028841"/>
            <a:ext cx="2441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b="1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XMM-Newton</a:t>
            </a:r>
            <a:endParaRPr lang="zh-CN" altLang="en-US" sz="2800" b="1" dirty="0">
              <a:solidFill>
                <a:srgbClr val="FF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638800" y="48161"/>
            <a:ext cx="3448636" cy="1323439"/>
          </a:xfrm>
          <a:prstGeom prst="rect">
            <a:avLst/>
          </a:prstGeom>
          <a:solidFill>
            <a:srgbClr val="3333FF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dirty="0" smtClean="0">
                <a:solidFill>
                  <a:srgbClr val="FFFF00"/>
                </a:solidFill>
                <a:latin typeface="Arial" charset="0"/>
                <a:ea typeface="宋体" pitchFamily="2" charset="-122"/>
              </a:rPr>
              <a:t>Planck (A&amp;A571(2014</a:t>
            </a:r>
            <a:r>
              <a:rPr lang="en-US" altLang="zh-CN" sz="2000" dirty="0">
                <a:solidFill>
                  <a:srgbClr val="FFFF00"/>
                </a:solidFill>
                <a:latin typeface="Arial" charset="0"/>
                <a:ea typeface="宋体" pitchFamily="2" charset="-122"/>
              </a:rPr>
              <a:t>) </a:t>
            </a:r>
            <a:r>
              <a:rPr lang="en-US" altLang="zh-CN" sz="2000" dirty="0" smtClean="0">
                <a:solidFill>
                  <a:srgbClr val="FFFF00"/>
                </a:solidFill>
                <a:latin typeface="Arial" charset="0"/>
                <a:ea typeface="宋体" pitchFamily="2" charset="-122"/>
              </a:rPr>
              <a:t>A16):</a:t>
            </a:r>
          </a:p>
          <a:p>
            <a:pPr algn="l"/>
            <a:r>
              <a:rPr lang="en-US" altLang="zh-CN" sz="2000" dirty="0" smtClean="0">
                <a:solidFill>
                  <a:srgbClr val="FFFFFF"/>
                </a:solidFill>
                <a:latin typeface="Arial" charset="0"/>
                <a:ea typeface="宋体" pitchFamily="2" charset="-122"/>
              </a:rPr>
              <a:t>Baryon Matter: ~5%</a:t>
            </a:r>
          </a:p>
          <a:p>
            <a:pPr algn="l"/>
            <a:r>
              <a:rPr lang="en-US" altLang="zh-CN" sz="2000" dirty="0" smtClean="0">
                <a:solidFill>
                  <a:srgbClr val="FFFFFF"/>
                </a:solidFill>
                <a:latin typeface="Arial" charset="0"/>
                <a:ea typeface="宋体" pitchFamily="2" charset="-122"/>
              </a:rPr>
              <a:t>Dark Matter:     ~27%</a:t>
            </a:r>
          </a:p>
          <a:p>
            <a:pPr algn="l"/>
            <a:r>
              <a:rPr lang="en-US" altLang="zh-CN" sz="2000" dirty="0" smtClean="0">
                <a:solidFill>
                  <a:srgbClr val="FFFFFF"/>
                </a:solidFill>
                <a:latin typeface="Arial" charset="0"/>
                <a:ea typeface="宋体" pitchFamily="2" charset="-122"/>
              </a:rPr>
              <a:t>Dark Energy:    ~68%</a:t>
            </a:r>
            <a:endParaRPr lang="zh-CN" altLang="en-US" sz="2000" dirty="0">
              <a:solidFill>
                <a:srgbClr val="FFFFFF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62200" y="774918"/>
            <a:ext cx="1935145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2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Candidates:</a:t>
            </a:r>
          </a:p>
          <a:p>
            <a:pPr algn="l"/>
            <a:r>
              <a:rPr lang="en-US" altLang="zh-CN" sz="1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-WIMP</a:t>
            </a:r>
          </a:p>
          <a:p>
            <a:pPr algn="l"/>
            <a:r>
              <a:rPr lang="en-US" altLang="zh-CN" sz="1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1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Axion</a:t>
            </a:r>
            <a:endParaRPr lang="en-US" altLang="zh-CN" sz="1800" b="1" dirty="0" smtClean="0">
              <a:solidFill>
                <a:srgbClr val="FFFFFF"/>
              </a:solidFill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1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SuperWIMPs</a:t>
            </a:r>
            <a:endParaRPr lang="en-US" altLang="zh-CN" sz="1800" b="1" dirty="0" smtClean="0">
              <a:solidFill>
                <a:srgbClr val="FFFFFF"/>
              </a:solidFill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-Sterile Neutrinos</a:t>
            </a:r>
          </a:p>
          <a:p>
            <a:pPr algn="l"/>
            <a:r>
              <a:rPr lang="en-US" altLang="zh-CN" sz="1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1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Gravitino</a:t>
            </a:r>
            <a:endParaRPr lang="en-US" altLang="zh-CN" sz="1800" b="1" dirty="0" smtClean="0">
              <a:solidFill>
                <a:srgbClr val="FFFFFF"/>
              </a:solidFill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-……</a:t>
            </a:r>
          </a:p>
        </p:txBody>
      </p:sp>
      <p:sp>
        <p:nvSpPr>
          <p:cNvPr id="33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>
                <a:solidFill>
                  <a:schemeClr val="bg1"/>
                </a:solidFill>
              </a:rPr>
              <a:t>p. </a:t>
            </a:r>
            <a:r>
              <a:rPr lang="en-US" altLang="zh-CN" sz="2200" dirty="0" smtClean="0">
                <a:solidFill>
                  <a:schemeClr val="bg1"/>
                </a:solidFill>
              </a:rPr>
              <a:t>31</a:t>
            </a:r>
            <a:endParaRPr lang="zh-CN" alt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44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80" descr="C:\Users\haozheng\AppData\Roaming\Tencent\Users\515904233\QQ\WinTemp\RichOle\SH%UHA~VL_[YPVEH6NEHPZ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838200"/>
            <a:ext cx="2483422" cy="140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209800"/>
            <a:ext cx="8229600" cy="4495800"/>
          </a:xfrm>
        </p:spPr>
        <p:txBody>
          <a:bodyPr>
            <a:norm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use the empirical form factors proposed by Helm as</a:t>
            </a:r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they usually set the </a:t>
            </a:r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isospin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-violating parameter equal to 1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dirty="0" smtClean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/>
            <a:endParaRPr lang="zh-CN" altLang="en-US">
              <a:solidFill>
                <a:srgbClr val="000000"/>
              </a:solidFill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914400" y="3048000"/>
          <a:ext cx="6019800" cy="590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36" name="Formula" r:id="rId4" imgW="2430780" imgH="233680" progId="Equation.Ribbit">
                  <p:embed/>
                </p:oleObj>
              </mc:Choice>
              <mc:Fallback>
                <p:oleObj name="Formula" r:id="rId4" imgW="2430780" imgH="233680" progId="Equation.Ribbi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048000"/>
                        <a:ext cx="6019800" cy="5901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69362" y="2646581"/>
            <a:ext cx="3299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R. H. Helm, Phys. Rev. </a:t>
            </a:r>
            <a:r>
              <a:rPr lang="en-US" altLang="zh-CN" sz="16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(1956) 1466</a:t>
            </a:r>
            <a:endParaRPr lang="zh-CN" altLang="en-US" sz="1600" b="1" dirty="0">
              <a:solidFill>
                <a:srgbClr val="3333FF"/>
              </a:solidFill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7153474"/>
              </p:ext>
            </p:extLst>
          </p:nvPr>
        </p:nvGraphicFramePr>
        <p:xfrm>
          <a:off x="131762" y="1371600"/>
          <a:ext cx="5811838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37" name="Formula" r:id="rId6" imgW="2184400" imgH="191770" progId="Equation.Ribbit">
                  <p:embed/>
                </p:oleObj>
              </mc:Choice>
              <mc:Fallback>
                <p:oleObj name="Formula" r:id="rId6" imgW="2184400" imgH="191770" progId="Equation.Ribbi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762" y="1371600"/>
                        <a:ext cx="5811838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2514600" y="1371600"/>
            <a:ext cx="990600" cy="5334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24400" y="1371600"/>
            <a:ext cx="990600" cy="5334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657600" y="1371600"/>
            <a:ext cx="762000" cy="6096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" y="3940314"/>
            <a:ext cx="4038600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b="1" dirty="0" smtClean="0">
                <a:solidFill>
                  <a:srgbClr val="FFFF00"/>
                </a:solidFill>
                <a:latin typeface="Arial" charset="0"/>
                <a:ea typeface="宋体" pitchFamily="2" charset="-122"/>
              </a:rPr>
              <a:t>Helm —— Charge distributions</a:t>
            </a:r>
          </a:p>
          <a:p>
            <a:pPr algn="l"/>
            <a:r>
              <a:rPr lang="en-US" altLang="zh-CN" sz="2000" b="1" dirty="0">
                <a:solidFill>
                  <a:srgbClr val="FFFF00"/>
                </a:solidFill>
                <a:latin typeface="Arial" charset="0"/>
                <a:ea typeface="宋体" pitchFamily="2" charset="-122"/>
              </a:rPr>
              <a:t> </a:t>
            </a:r>
            <a:r>
              <a:rPr lang="en-US" altLang="zh-CN" sz="2000" b="1" dirty="0" smtClean="0">
                <a:solidFill>
                  <a:srgbClr val="FFFF00"/>
                </a:solidFill>
                <a:latin typeface="Arial" charset="0"/>
                <a:ea typeface="宋体" pitchFamily="2" charset="-122"/>
              </a:rPr>
              <a:t>       —— Matter distributions</a:t>
            </a:r>
            <a:endParaRPr lang="zh-CN" altLang="en-US" sz="2000" b="1" dirty="0">
              <a:solidFill>
                <a:srgbClr val="FFFF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43400" y="3886200"/>
            <a:ext cx="533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>
                <a:solidFill>
                  <a:srgbClr val="00B050"/>
                </a:solidFill>
                <a:latin typeface="Arial" charset="0"/>
                <a:ea typeface="宋体" pitchFamily="2" charset="-122"/>
              </a:rPr>
              <a:t>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25176" y="4136886"/>
            <a:ext cx="375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b="1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?</a:t>
            </a:r>
            <a:endParaRPr lang="zh-CN" altLang="en-US" sz="3200" b="1" dirty="0">
              <a:solidFill>
                <a:srgbClr val="FF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9770" y="5830669"/>
            <a:ext cx="3688830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 err="1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Neutralino</a:t>
            </a:r>
            <a:r>
              <a:rPr lang="en-US" altLang="zh-CN" sz="2000" b="1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 couples to proton</a:t>
            </a:r>
          </a:p>
          <a:p>
            <a:pPr algn="l"/>
            <a:r>
              <a:rPr lang="en-US" altLang="zh-CN" sz="2000" b="1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and neutron differently</a:t>
            </a:r>
            <a:endParaRPr lang="zh-CN" altLang="en-US" sz="2000" b="1" dirty="0">
              <a:solidFill>
                <a:srgbClr val="00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30756" y="5754469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J. Ellis et al., Eur</a:t>
            </a:r>
            <a:r>
              <a:rPr lang="fr-FR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. Phys. J. C 24 (</a:t>
            </a:r>
            <a:r>
              <a:rPr lang="fr-FR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2002) 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311</a:t>
            </a:r>
          </a:p>
          <a:p>
            <a:pPr algn="l"/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R.C. Cotta et al., New </a:t>
            </a:r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J. Phys. 11 (2009) 105026</a:t>
            </a:r>
            <a:endParaRPr lang="zh-CN" altLang="en-US" sz="1800" b="1" dirty="0">
              <a:solidFill>
                <a:srgbClr val="3333FF"/>
              </a:solidFill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24536" y="6042991"/>
            <a:ext cx="3177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!</a:t>
            </a:r>
            <a:endParaRPr lang="zh-CN" altLang="en-US" sz="3200" b="1" dirty="0">
              <a:solidFill>
                <a:srgbClr val="FF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9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32</a:t>
            </a:r>
            <a:endParaRPr lang="zh-CN" altLang="en-US" sz="2200" dirty="0"/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1733380" y="77785"/>
            <a:ext cx="6039020" cy="560034"/>
          </a:xfrm>
        </p:spPr>
        <p:txBody>
          <a:bodyPr>
            <a:noAutofit/>
          </a:bodyPr>
          <a:lstStyle/>
          <a:p>
            <a:r>
              <a:rPr lang="zh-CN" altLang="en-US" sz="3600" dirty="0" smtClean="0">
                <a:solidFill>
                  <a:srgbClr val="12357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暗物质</a:t>
            </a:r>
            <a:r>
              <a:rPr lang="zh-CN" altLang="en-US" sz="3600" dirty="0">
                <a:solidFill>
                  <a:srgbClr val="12357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3600" dirty="0" smtClean="0">
                <a:solidFill>
                  <a:srgbClr val="12357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直接探测</a:t>
            </a:r>
            <a:endParaRPr lang="zh-CN" altLang="en-US" sz="3600" b="1" dirty="0">
              <a:solidFill>
                <a:srgbClr val="12357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Rectangle 83"/>
          <p:cNvSpPr/>
          <p:nvPr/>
        </p:nvSpPr>
        <p:spPr>
          <a:xfrm>
            <a:off x="1600200" y="838200"/>
            <a:ext cx="2971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Nuclear Form Factor</a:t>
            </a:r>
            <a:endParaRPr lang="zh-CN" altLang="en-US" b="1" dirty="0">
              <a:solidFill>
                <a:srgbClr val="C00000"/>
              </a:solidFill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TextBox 8"/>
          <p:cNvSpPr txBox="1"/>
          <p:nvPr/>
        </p:nvSpPr>
        <p:spPr>
          <a:xfrm>
            <a:off x="6343752" y="1277590"/>
            <a:ext cx="4555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宋体" pitchFamily="2" charset="-122"/>
              </a:rPr>
              <a:t>DM</a:t>
            </a:r>
            <a:endParaRPr lang="zh-CN" altLang="en-US" sz="1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宋体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9"/>
              <p:cNvSpPr txBox="1"/>
              <p:nvPr/>
            </p:nvSpPr>
            <p:spPr>
              <a:xfrm>
                <a:off x="5798921" y="1567155"/>
                <a:ext cx="130074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1400" b="1" i="1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𝒗</m:t>
                      </m:r>
                      <m:r>
                        <a:rPr lang="zh-CN" altLang="en-US" sz="14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≈</m:t>
                      </m:r>
                      <m:r>
                        <a:rPr lang="zh-CN" altLang="en-US" sz="1400" b="1" i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𝟐𝟐𝟎</m:t>
                      </m:r>
                      <m:r>
                        <m:rPr>
                          <m:nor/>
                        </m:rPr>
                        <a:rPr lang="zh-CN" altLang="en-US" sz="1400" b="1" i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m:t> </m:t>
                      </m:r>
                      <m:r>
                        <m:rPr>
                          <m:nor/>
                        </m:rPr>
                        <a:rPr lang="en-US" altLang="zh-CN" sz="1400" b="1" i="1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m:t>km</m:t>
                      </m:r>
                      <m:r>
                        <m:rPr>
                          <m:nor/>
                        </m:rPr>
                        <a:rPr lang="en-US" altLang="zh-CN" sz="1400" b="1" i="1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altLang="zh-CN" sz="1400" b="1" i="1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m:t>s</m:t>
                      </m:r>
                    </m:oMath>
                  </m:oMathPara>
                </a14:m>
                <a:endParaRPr lang="zh-CN" altLang="en-US" sz="1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宋体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8921" y="1567155"/>
                <a:ext cx="1300741" cy="3077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12"/>
          <p:cNvSpPr txBox="1"/>
          <p:nvPr/>
        </p:nvSpPr>
        <p:spPr>
          <a:xfrm>
            <a:off x="8122972" y="1219200"/>
            <a:ext cx="8915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宋体" pitchFamily="2" charset="-122"/>
              </a:rPr>
              <a:t>Nuclear </a:t>
            </a:r>
          </a:p>
          <a:p>
            <a:pPr algn="l"/>
            <a:r>
              <a:rPr lang="en-US" altLang="zh-CN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宋体" pitchFamily="2" charset="-122"/>
              </a:rPr>
              <a:t>Recoil</a:t>
            </a:r>
            <a:endParaRPr lang="zh-CN" altLang="en-US" sz="1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宋体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14"/>
              <p:cNvSpPr/>
              <p:nvPr/>
            </p:nvSpPr>
            <p:spPr>
              <a:xfrm>
                <a:off x="8033824" y="1635130"/>
                <a:ext cx="1110176" cy="4984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zh-CN" altLang="en-US" sz="1400" b="1" i="1" smtClean="0">
                              <a:solidFill>
                                <a:srgbClr val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zh-CN" altLang="en-US" sz="1400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zh-CN" altLang="en-US" sz="1400" b="1" i="1">
                                      <a:solidFill>
                                        <a:srgbClr val="000000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400" b="1" i="1">
                                      <a:solidFill>
                                        <a:srgbClr val="000000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zh-CN" altLang="en-US" sz="1400" b="1" i="1">
                                      <a:solidFill>
                                        <a:srgbClr val="000000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/>
                                    </a:rPr>
                                    <m:t>𝑹</m:t>
                                  </m:r>
                                </m:sub>
                              </m:sSub>
                              <m:r>
                                <a:rPr lang="zh-CN" altLang="en-US" sz="1400" b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≈</m:t>
                              </m:r>
                            </m:e>
                            <m:e>
                              <m:r>
                                <a:rPr lang="zh-CN" altLang="en-US" sz="1400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𝜪</m:t>
                              </m:r>
                              <m:r>
                                <a:rPr lang="zh-CN" altLang="en-US" sz="1400" b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(</m:t>
                              </m:r>
                              <m:r>
                                <a:rPr lang="zh-CN" altLang="en-US" sz="1400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𝟏𝟎</m:t>
                              </m:r>
                              <m:r>
                                <a:rPr lang="en-US" altLang="zh-CN" sz="1400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altLang="zh-CN" sz="1400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𝒌𝒆𝑽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sz="1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宋体" pitchFamily="2" charset="-122"/>
                </a:endParaRPr>
              </a:p>
            </p:txBody>
          </p:sp>
        </mc:Choice>
        <mc:Fallback xmlns="">
          <p:sp>
            <p:nvSpPr>
              <p:cNvPr id="26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824" y="1635130"/>
                <a:ext cx="1110176" cy="498470"/>
              </a:xfrm>
              <a:prstGeom prst="rect">
                <a:avLst/>
              </a:prstGeom>
              <a:blipFill rotWithShape="0">
                <a:blip r:embed="rId9"/>
                <a:stretch>
                  <a:fillRect t="-157317" r="-71978" b="-2402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15"/>
          <p:cNvSpPr txBox="1"/>
          <p:nvPr/>
        </p:nvSpPr>
        <p:spPr>
          <a:xfrm>
            <a:off x="8064730" y="2209800"/>
            <a:ext cx="9922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宋体" pitchFamily="2" charset="-122"/>
              </a:rPr>
              <a:t>Detectable</a:t>
            </a:r>
          </a:p>
          <a:p>
            <a:r>
              <a:rPr lang="en-US" altLang="zh-CN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宋体" pitchFamily="2" charset="-122"/>
              </a:rPr>
              <a:t>Signal</a:t>
            </a:r>
            <a:endParaRPr lang="zh-CN" altLang="en-US" sz="1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166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7" name="Picture 53" descr="C:\Users\haozheng\AppData\Roaming\Tencent\Users\515904233\QQ\WinTemp\RichOle\`[LVF26OB5FSRM3[H~6WV9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983022"/>
            <a:ext cx="3810000" cy="549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6556"/>
            <a:ext cx="6400800" cy="456844"/>
          </a:xfrm>
        </p:spPr>
        <p:txBody>
          <a:bodyPr>
            <a:noAutofit/>
          </a:bodyPr>
          <a:lstStyle/>
          <a:p>
            <a:r>
              <a:rPr lang="zh-CN" altLang="en-US" sz="3600" b="1" dirty="0" smtClean="0">
                <a:solidFill>
                  <a:srgbClr val="12357C"/>
                </a:solidFill>
                <a:latin typeface="+mn-ea"/>
                <a:ea typeface="+mn-ea"/>
                <a:cs typeface="Times New Roman" panose="02020603050405020304" pitchFamily="18" charset="0"/>
              </a:rPr>
              <a:t>同位旋破缺的暗物质</a:t>
            </a:r>
            <a:endParaRPr lang="zh-CN" altLang="en-US" sz="3600" b="1" dirty="0">
              <a:solidFill>
                <a:srgbClr val="12357C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14244"/>
            <a:ext cx="4443268" cy="2239382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altLang="zh-CN" dirty="0" smtClean="0"/>
              <a:t>Is not consistent with each other</a:t>
            </a:r>
          </a:p>
          <a:p>
            <a:r>
              <a:rPr lang="en-US" altLang="zh-CN" dirty="0" smtClean="0"/>
              <a:t>Consistent with each other</a:t>
            </a:r>
            <a:endParaRPr lang="en-US" altLang="zh-CN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381000" y="1498642"/>
          <a:ext cx="4648200" cy="4060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033" name="Formula" r:id="rId4" imgW="2184400" imgH="191770" progId="Equation.Ribbit">
                  <p:embed/>
                </p:oleObj>
              </mc:Choice>
              <mc:Fallback>
                <p:oleObj name="Formula" r:id="rId4" imgW="2184400" imgH="191770" progId="Equation.Ribbi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498642"/>
                        <a:ext cx="4648200" cy="4060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3124200" y="1447444"/>
            <a:ext cx="762000" cy="5334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7049302" y="1219200"/>
                <a:ext cx="1177951" cy="4276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𝒈</m:t>
                        </m:r>
                      </m:e>
                      <m:sub>
                        <m:r>
                          <a:rPr lang="zh-CN" altLang="en-US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𝒏𝒑</m:t>
                        </m:r>
                      </m:sub>
                    </m:sSub>
                  </m:oMath>
                </a14:m>
                <a:r>
                  <a:rPr lang="zh-CN" altLang="en-US" sz="2000" b="1" dirty="0" smtClean="0">
                    <a:solidFill>
                      <a:srgbClr val="FF0000"/>
                    </a:solidFill>
                    <a:latin typeface="Arial" charset="0"/>
                    <a:ea typeface="宋体" pitchFamily="2" charset="-122"/>
                  </a:rPr>
                  <a:t> </a:t>
                </a:r>
                <a:r>
                  <a:rPr lang="en-US" altLang="zh-CN" sz="2000" b="1" dirty="0" smtClean="0">
                    <a:solidFill>
                      <a:srgbClr val="FF0000"/>
                    </a:solidFill>
                    <a:latin typeface="Arial" charset="0"/>
                    <a:ea typeface="宋体" pitchFamily="2" charset="-122"/>
                  </a:rPr>
                  <a:t>= 1.0</a:t>
                </a:r>
                <a:endParaRPr lang="zh-CN" altLang="en-US" sz="2000" b="1" dirty="0">
                  <a:solidFill>
                    <a:srgbClr val="FF0000"/>
                  </a:solidFill>
                  <a:latin typeface="Arial" charset="0"/>
                  <a:ea typeface="宋体" pitchFamily="2" charset="-122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9302" y="1219200"/>
                <a:ext cx="1177951" cy="427618"/>
              </a:xfrm>
              <a:prstGeom prst="rect">
                <a:avLst/>
              </a:prstGeom>
              <a:blipFill rotWithShape="0">
                <a:blip r:embed="rId6"/>
                <a:stretch>
                  <a:fillRect t="-7143" r="-10309" b="-18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049302" y="4830182"/>
                <a:ext cx="1256498" cy="4276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𝒈</m:t>
                        </m:r>
                      </m:e>
                      <m:sub>
                        <m:r>
                          <a:rPr lang="zh-CN" altLang="en-US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𝒏𝒑</m:t>
                        </m:r>
                      </m:sub>
                    </m:sSub>
                  </m:oMath>
                </a14:m>
                <a:r>
                  <a:rPr lang="zh-CN" altLang="en-US" sz="2000" b="1" dirty="0" smtClean="0">
                    <a:solidFill>
                      <a:srgbClr val="FF0000"/>
                    </a:solidFill>
                    <a:latin typeface="Arial" charset="0"/>
                    <a:ea typeface="宋体" pitchFamily="2" charset="-122"/>
                  </a:rPr>
                  <a:t> </a:t>
                </a:r>
                <a:r>
                  <a:rPr lang="en-US" altLang="zh-CN" sz="2000" b="1" dirty="0" smtClean="0">
                    <a:solidFill>
                      <a:srgbClr val="FF0000"/>
                    </a:solidFill>
                    <a:latin typeface="Arial" charset="0"/>
                    <a:ea typeface="宋体" pitchFamily="2" charset="-122"/>
                  </a:rPr>
                  <a:t>= -0.7</a:t>
                </a:r>
                <a:endParaRPr lang="zh-CN" altLang="en-US" sz="2000" b="1" dirty="0">
                  <a:solidFill>
                    <a:srgbClr val="FF0000"/>
                  </a:solidFill>
                  <a:latin typeface="Arial" charset="0"/>
                  <a:ea typeface="宋体" pitchFamily="2" charset="-122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9302" y="4830182"/>
                <a:ext cx="1256498" cy="427618"/>
              </a:xfrm>
              <a:prstGeom prst="rect">
                <a:avLst/>
              </a:prstGeom>
              <a:blipFill rotWithShape="0">
                <a:blip r:embed="rId7"/>
                <a:stretch>
                  <a:fillRect t="-7042" r="-10145" b="-169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6261" y="5830669"/>
            <a:ext cx="56929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J. L. </a:t>
            </a:r>
            <a:r>
              <a:rPr lang="en-US" altLang="zh-CN" sz="1800" b="1" dirty="0" err="1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Feng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et al.  Phys</a:t>
            </a:r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1800" b="1" dirty="0" err="1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Lett</a:t>
            </a:r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. B 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1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124-127 (2011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)</a:t>
            </a:r>
          </a:p>
          <a:p>
            <a:pPr algn="l"/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X.G. He, B. Ren, and J. </a:t>
            </a:r>
            <a:r>
              <a:rPr lang="en-US" altLang="zh-CN" sz="1800" b="1" dirty="0" err="1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Tandean</a:t>
            </a:r>
            <a:r>
              <a:rPr lang="en-US" altLang="zh-CN" sz="18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, PRD85, 093019 (2012)</a:t>
            </a:r>
            <a:endParaRPr lang="zh-CN" altLang="en-US" sz="1800" b="1" dirty="0">
              <a:solidFill>
                <a:srgbClr val="3333FF"/>
              </a:solidFill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886200" y="2514244"/>
            <a:ext cx="1905000" cy="685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3810000" y="4114444"/>
            <a:ext cx="1905000" cy="85299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33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04026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38355" y="3001992"/>
                <a:ext cx="3200400" cy="43358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Pre>
                      <m:sPrePr>
                        <m:ctrlPr>
                          <a:rPr lang="en-US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en-US" altLang="zh-CN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208</m:t>
                        </m:r>
                      </m:sup>
                      <m:e>
                        <m:r>
                          <a:rPr lang="en-US" altLang="zh-CN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𝑃𝑏</m:t>
                        </m:r>
                      </m:e>
                    </m:sPre>
                  </m:oMath>
                </a14:m>
                <a:r>
                  <a:rPr lang="en-US" altLang="zh-CN" sz="2000" dirty="0" smtClean="0">
                    <a:solidFill>
                      <a:srgbClr val="000000"/>
                    </a:solidFill>
                    <a:latin typeface="Arial" charset="0"/>
                    <a:ea typeface="宋体" pitchFamily="2" charset="-122"/>
                  </a:rPr>
                  <a:t>:</a:t>
                </a:r>
                <a:r>
                  <a:rPr lang="zh-CN" altLang="en-US" sz="2000" dirty="0" smtClean="0">
                    <a:solidFill>
                      <a:srgbClr val="000000"/>
                    </a:solidFill>
                    <a:latin typeface="Arial" charset="0"/>
                    <a:ea typeface="宋体" pitchFamily="2" charset="-122"/>
                  </a:rPr>
                  <a:t>                   </a:t>
                </a:r>
                <a:r>
                  <a:rPr lang="en-US" altLang="zh-CN" sz="2000" dirty="0" err="1" smtClean="0">
                    <a:solidFill>
                      <a:srgbClr val="000000"/>
                    </a:solidFill>
                    <a:latin typeface="Arial" charset="0"/>
                    <a:ea typeface="宋体" pitchFamily="2" charset="-122"/>
                  </a:rPr>
                  <a:t>fm</a:t>
                </a:r>
                <a:endParaRPr lang="zh-CN" altLang="en-US" sz="2000" dirty="0">
                  <a:solidFill>
                    <a:srgbClr val="000000"/>
                  </a:solidFill>
                  <a:latin typeface="Arial" charset="0"/>
                  <a:ea typeface="宋体" pitchFamily="2" charset="-122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355" y="3001992"/>
                <a:ext cx="3200400" cy="433580"/>
              </a:xfrm>
              <a:prstGeom prst="rect">
                <a:avLst/>
              </a:prstGeom>
              <a:blipFill rotWithShape="0">
                <a:blip r:embed="rId3"/>
                <a:stretch>
                  <a:fillRect t="-1389" b="-208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09599" y="4495800"/>
                <a:ext cx="3229155" cy="501227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Pre>
                      <m:sPrePr>
                        <m:ctrlPr>
                          <a:rPr lang="en-US" altLang="zh-C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en-US" altLang="zh-CN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132</m:t>
                        </m:r>
                      </m:sup>
                      <m:e>
                        <m:r>
                          <a:rPr lang="en-US" altLang="zh-CN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𝑋𝑒</m:t>
                        </m:r>
                      </m:e>
                    </m:sPre>
                  </m:oMath>
                </a14:m>
                <a:r>
                  <a:rPr lang="en-US" altLang="zh-CN" dirty="0" smtClean="0">
                    <a:solidFill>
                      <a:srgbClr val="000000"/>
                    </a:solidFill>
                    <a:latin typeface="Arial" charset="0"/>
                    <a:ea typeface="宋体" pitchFamily="2" charset="-122"/>
                  </a:rPr>
                  <a:t>:</a:t>
                </a:r>
                <a:r>
                  <a:rPr lang="zh-CN" altLang="en-US" dirty="0" smtClean="0">
                    <a:solidFill>
                      <a:srgbClr val="000000"/>
                    </a:solidFill>
                    <a:latin typeface="Arial" charset="0"/>
                    <a:ea typeface="宋体" pitchFamily="2" charset="-122"/>
                  </a:rPr>
                  <a:t>                     </a:t>
                </a:r>
                <a:r>
                  <a:rPr lang="en-US" altLang="zh-CN" dirty="0" smtClean="0">
                    <a:solidFill>
                      <a:srgbClr val="000000"/>
                    </a:solidFill>
                    <a:latin typeface="Arial" charset="0"/>
                    <a:ea typeface="宋体" pitchFamily="2" charset="-122"/>
                  </a:rPr>
                  <a:t>fm</a:t>
                </a:r>
                <a:endParaRPr lang="zh-CN" altLang="en-US" dirty="0">
                  <a:solidFill>
                    <a:srgbClr val="000000"/>
                  </a:solidFill>
                  <a:latin typeface="Arial" charset="0"/>
                  <a:ea typeface="宋体" pitchFamily="2" charset="-122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" y="4495800"/>
                <a:ext cx="3229155" cy="501227"/>
              </a:xfrm>
              <a:prstGeom prst="rect">
                <a:avLst/>
              </a:prstGeom>
              <a:blipFill rotWithShape="0">
                <a:blip r:embed="rId4"/>
                <a:stretch>
                  <a:fillRect t="-4878" b="-231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81" name="Picture 17" descr="F:\ZHI\Documents\Physics\会议\INPAC(13_11_15)\NSki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692" y="2424112"/>
            <a:ext cx="4383259" cy="402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599" y="1219200"/>
                <a:ext cx="8647117" cy="1319020"/>
              </a:xfrm>
            </p:spPr>
            <p:txBody>
              <a:bodyPr>
                <a:noAutofit/>
              </a:bodyPr>
              <a:lstStyle/>
              <a:p>
                <a:r>
                  <a:rPr lang="en-US" altLang="zh-CN" sz="2200" dirty="0" smtClean="0"/>
                  <a:t>We investigate how the Nuclear Symmetry </a:t>
                </a:r>
                <a:r>
                  <a:rPr lang="en-US" altLang="zh-CN" sz="2200" dirty="0"/>
                  <a:t>E</a:t>
                </a:r>
                <a:r>
                  <a:rPr lang="en-US" altLang="zh-CN" sz="2200" dirty="0" smtClean="0"/>
                  <a:t>nergy affects the matter distributions under the constraints of Neutron skin thickness of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altLang="zh-CN" sz="2200" i="1" smtClean="0"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en-US" altLang="zh-CN" sz="2200" b="0" i="1" smtClean="0">
                            <a:latin typeface="Cambria Math"/>
                          </a:rPr>
                          <m:t>208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altLang="zh-CN" sz="2200" b="0" i="0" smtClean="0">
                            <a:latin typeface="Cambria Math"/>
                          </a:rPr>
                          <m:t>Pb</m:t>
                        </m:r>
                      </m:e>
                    </m:sPre>
                  </m:oMath>
                </a14:m>
                <a:r>
                  <a:rPr lang="en-US" altLang="zh-CN" sz="2200" dirty="0" smtClean="0"/>
                  <a:t> given by </a:t>
                </a:r>
                <a:r>
                  <a:rPr lang="en-US" altLang="zh-CN" sz="2200" dirty="0" smtClean="0">
                    <a:solidFill>
                      <a:srgbClr val="C00000"/>
                    </a:solidFill>
                  </a:rPr>
                  <a:t>PREX/</a:t>
                </a:r>
                <a:r>
                  <a:rPr lang="en-US" altLang="zh-CN" sz="2200" dirty="0" err="1" smtClean="0">
                    <a:solidFill>
                      <a:srgbClr val="C00000"/>
                    </a:solidFill>
                  </a:rPr>
                  <a:t>JLab</a:t>
                </a:r>
                <a:endParaRPr lang="en-US" altLang="zh-CN" sz="2200" dirty="0" smtClean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en-US" altLang="zh-CN" sz="2400" dirty="0"/>
              </a:p>
              <a:p>
                <a:pPr marL="0" indent="0">
                  <a:buNone/>
                </a:pPr>
                <a:r>
                  <a:rPr lang="en-US" altLang="zh-CN" sz="2400" dirty="0" smtClean="0"/>
                  <a:t> </a:t>
                </a:r>
                <a:endParaRPr lang="zh-CN" alt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599" y="1219200"/>
                <a:ext cx="8647117" cy="1319020"/>
              </a:xfrm>
              <a:blipFill rotWithShape="0">
                <a:blip r:embed="rId6"/>
                <a:stretch>
                  <a:fillRect t="-2778" b="-4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09800" y="76200"/>
            <a:ext cx="6192424" cy="485750"/>
          </a:xfrm>
        </p:spPr>
        <p:txBody>
          <a:bodyPr>
            <a:noAutofit/>
          </a:bodyPr>
          <a:lstStyle/>
          <a:p>
            <a:r>
              <a:rPr lang="zh-CN" altLang="en-US" sz="3600" b="1" dirty="0" smtClean="0">
                <a:solidFill>
                  <a:srgbClr val="12357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原子核内中子和质子的分布</a:t>
            </a:r>
            <a:endParaRPr lang="zh-CN" altLang="en-US" sz="3600" b="1" dirty="0">
              <a:solidFill>
                <a:srgbClr val="12357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1352502" y="2438400"/>
          <a:ext cx="2057400" cy="489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589" name="Equation" r:id="rId7" imgW="1333440" imgH="317160" progId="Equation.DSMT4">
                  <p:embed/>
                </p:oleObj>
              </mc:Choice>
              <mc:Fallback>
                <p:oleObj name="Equation" r:id="rId7" imgW="1333440" imgH="317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52502" y="2438400"/>
                        <a:ext cx="2057400" cy="4896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1413605" y="3059668"/>
          <a:ext cx="1329595" cy="369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590" name="Equation" r:id="rId9" imgW="914400" imgH="253800" progId="Equation.DSMT4">
                  <p:embed/>
                </p:oleObj>
              </mc:Choice>
              <mc:Fallback>
                <p:oleObj name="Equation" r:id="rId9" imgW="91440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13605" y="3059668"/>
                        <a:ext cx="1329595" cy="3693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/>
          </p:nvPr>
        </p:nvGraphicFramePr>
        <p:xfrm>
          <a:off x="1769843" y="4572000"/>
          <a:ext cx="1371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591" name="Equation" r:id="rId11" imgW="914400" imgH="253800" progId="Equation.DSMT4">
                  <p:embed/>
                </p:oleObj>
              </mc:Choice>
              <mc:Fallback>
                <p:oleObj name="Equation" r:id="rId11" imgW="91440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769843" y="4572000"/>
                        <a:ext cx="13716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1276302" y="3810000"/>
          <a:ext cx="1752600" cy="411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592" name="Equation" r:id="rId13" imgW="1028520" imgH="241200" progId="Equation.DSMT4">
                  <p:embed/>
                </p:oleObj>
              </mc:Choice>
              <mc:Fallback>
                <p:oleObj name="Equation" r:id="rId13" imgW="102852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276302" y="3810000"/>
                        <a:ext cx="1752600" cy="411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/>
          <p:cNvSpPr/>
          <p:nvPr/>
        </p:nvSpPr>
        <p:spPr>
          <a:xfrm>
            <a:off x="3028902" y="3842505"/>
            <a:ext cx="628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MeV</a:t>
            </a:r>
            <a:endParaRPr lang="zh-CN" altLang="en-US" dirty="0">
              <a:solidFill>
                <a:srgbClr val="00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31" name="Down Arrow 30"/>
          <p:cNvSpPr/>
          <p:nvPr/>
        </p:nvSpPr>
        <p:spPr>
          <a:xfrm>
            <a:off x="1962102" y="3521333"/>
            <a:ext cx="685800" cy="25404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Down Arrow 33"/>
          <p:cNvSpPr/>
          <p:nvPr/>
        </p:nvSpPr>
        <p:spPr>
          <a:xfrm>
            <a:off x="1962102" y="4241760"/>
            <a:ext cx="685800" cy="25404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495300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b="1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Huge uncertainties of neutron distributions are given which are strongly related to symmetry energy!</a:t>
            </a:r>
            <a:endParaRPr lang="zh-CN" altLang="en-US" sz="2000" b="1" dirty="0">
              <a:solidFill>
                <a:srgbClr val="FF0000"/>
              </a:solidFill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52400" y="5994400"/>
          <a:ext cx="4648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593" name="Formula" r:id="rId15" imgW="2184400" imgH="191770" progId="Equation.Ribbit">
                  <p:embed/>
                </p:oleObj>
              </mc:Choice>
              <mc:Fallback>
                <p:oleObj name="Formula" r:id="rId15" imgW="2184400" imgH="191770" progId="Equation.Ribbi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5994400"/>
                        <a:ext cx="46482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1981200" y="5943600"/>
            <a:ext cx="762000" cy="5334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886200" y="5943600"/>
            <a:ext cx="762000" cy="5334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24400" y="923007"/>
            <a:ext cx="3993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kumimoji="1" lang="en-US" altLang="zh-CN" sz="18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Zheng/Zhang/Chen, JCAP08(2014)011</a:t>
            </a:r>
            <a:endParaRPr lang="zh-CN" altLang="en-US" sz="1800" dirty="0">
              <a:solidFill>
                <a:srgbClr val="3333FF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34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92435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51" y="1326776"/>
            <a:ext cx="3853688" cy="8134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917482"/>
            <a:ext cx="5943600" cy="4254718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2906939" y="1872814"/>
            <a:ext cx="685800" cy="5334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5" name="Straight Connector 14"/>
          <p:cNvCxnSpPr>
            <a:stCxn id="12" idx="2"/>
          </p:cNvCxnSpPr>
          <p:nvPr/>
        </p:nvCxnSpPr>
        <p:spPr>
          <a:xfrm flipH="1">
            <a:off x="1295400" y="2139514"/>
            <a:ext cx="1611539" cy="73743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7216" y="2590800"/>
            <a:ext cx="14967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宋体" pitchFamily="2" charset="-122"/>
              </a:rPr>
              <a:t>Little symmetry</a:t>
            </a:r>
          </a:p>
          <a:p>
            <a:r>
              <a:rPr lang="en-US" altLang="zh-CN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宋体" pitchFamily="2" charset="-122"/>
              </a:rPr>
              <a:t>energy effect</a:t>
            </a:r>
            <a:endParaRPr lang="zh-CN" alt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宋体" pitchFamily="2" charset="-122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791200" y="4355882"/>
            <a:ext cx="685800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27389" y="3350158"/>
            <a:ext cx="18298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宋体" pitchFamily="2" charset="-122"/>
              </a:rPr>
              <a:t>Significant</a:t>
            </a:r>
          </a:p>
          <a:p>
            <a:r>
              <a:rPr lang="en-US" altLang="zh-CN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s</a:t>
            </a:r>
            <a:r>
              <a:rPr lang="en-US" altLang="zh-CN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宋体" pitchFamily="2" charset="-122"/>
              </a:rPr>
              <a:t>ymmerty</a:t>
            </a:r>
            <a:r>
              <a:rPr lang="en-US" altLang="zh-CN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宋体" pitchFamily="2" charset="-122"/>
              </a:rPr>
              <a:t> energy effect</a:t>
            </a:r>
            <a:endParaRPr lang="zh-CN" alt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宋体" pitchFamily="2" charset="-122"/>
            </a:endParaRPr>
          </a:p>
        </p:txBody>
      </p:sp>
      <p:cxnSp>
        <p:nvCxnSpPr>
          <p:cNvPr id="33" name="Straight Connector 32"/>
          <p:cNvCxnSpPr>
            <a:endCxn id="25" idx="6"/>
          </p:cNvCxnSpPr>
          <p:nvPr/>
        </p:nvCxnSpPr>
        <p:spPr>
          <a:xfrm flipH="1">
            <a:off x="6477000" y="4355882"/>
            <a:ext cx="1600200" cy="2667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5715000" y="2222282"/>
            <a:ext cx="685800" cy="5334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28" name="Straight Connector 27"/>
          <p:cNvCxnSpPr>
            <a:stCxn id="24" idx="2"/>
          </p:cNvCxnSpPr>
          <p:nvPr/>
        </p:nvCxnSpPr>
        <p:spPr>
          <a:xfrm flipH="1">
            <a:off x="1447800" y="2488982"/>
            <a:ext cx="4267200" cy="63521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3048000" y="3822482"/>
            <a:ext cx="685800" cy="5334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31" name="Straight Connector 30"/>
          <p:cNvCxnSpPr>
            <a:stCxn id="29" idx="2"/>
          </p:cNvCxnSpPr>
          <p:nvPr/>
        </p:nvCxnSpPr>
        <p:spPr>
          <a:xfrm flipH="1" flipV="1">
            <a:off x="1295400" y="3505200"/>
            <a:ext cx="1752600" cy="58398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7432163"/>
              </p:ext>
            </p:extLst>
          </p:nvPr>
        </p:nvGraphicFramePr>
        <p:xfrm>
          <a:off x="1828800" y="6156883"/>
          <a:ext cx="4343400" cy="379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105" name="Formula" r:id="rId5" imgW="2184400" imgH="191770" progId="Equation.Ribbit">
                  <p:embed/>
                </p:oleObj>
              </mc:Choice>
              <mc:Fallback>
                <p:oleObj name="Formula" r:id="rId5" imgW="2184400" imgH="191770" progId="Equation.Ribbi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6156883"/>
                        <a:ext cx="4343400" cy="3797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ounded Rectangle 20"/>
          <p:cNvSpPr/>
          <p:nvPr/>
        </p:nvSpPr>
        <p:spPr>
          <a:xfrm>
            <a:off x="1752600" y="6096000"/>
            <a:ext cx="1219200" cy="5334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1153" y="6110773"/>
            <a:ext cx="1868447" cy="366227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32" name="矩形 31"/>
          <p:cNvSpPr/>
          <p:nvPr/>
        </p:nvSpPr>
        <p:spPr>
          <a:xfrm>
            <a:off x="4785703" y="1109266"/>
            <a:ext cx="3993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kumimoji="1" lang="en-US" altLang="zh-CN" sz="18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Zheng/Zhang/Chen, JCAP08(2014)011</a:t>
            </a:r>
            <a:endParaRPr lang="zh-CN" altLang="en-US" sz="1800" dirty="0">
              <a:solidFill>
                <a:srgbClr val="3333FF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9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35</a:t>
            </a:r>
            <a:endParaRPr lang="zh-CN" altLang="en-US" sz="2200" dirty="0"/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2057400" y="105964"/>
            <a:ext cx="6315246" cy="503636"/>
          </a:xfrm>
        </p:spPr>
        <p:txBody>
          <a:bodyPr>
            <a:noAutofit/>
          </a:bodyPr>
          <a:lstStyle/>
          <a:p>
            <a:r>
              <a:rPr lang="zh-CN" altLang="en-US" sz="3600" b="1" dirty="0" smtClean="0">
                <a:solidFill>
                  <a:srgbClr val="12357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核的形状因子</a:t>
            </a:r>
            <a:r>
              <a:rPr lang="en-US" altLang="zh-CN" sz="3600" b="1" dirty="0" smtClean="0">
                <a:solidFill>
                  <a:srgbClr val="12357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3600" b="1" dirty="0" smtClean="0">
                <a:solidFill>
                  <a:srgbClr val="12357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对称能效应</a:t>
            </a:r>
            <a:endParaRPr lang="zh-CN" altLang="en-US" sz="3600" b="1" dirty="0">
              <a:solidFill>
                <a:srgbClr val="12357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512" y="901500"/>
            <a:ext cx="4411688" cy="44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25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:\ZHI\Documents\Physics\会议\INPAC(13_11_15)\Crs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073768"/>
            <a:ext cx="7848601" cy="448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5786747"/>
            <a:ext cx="7467600" cy="57161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sz="1600" b="1" dirty="0" smtClean="0"/>
              <a:t>Significant improvement </a:t>
            </a:r>
            <a:r>
              <a:rPr lang="en-US" altLang="zh-CN" sz="1600" b="1" dirty="0"/>
              <a:t>i</a:t>
            </a:r>
            <a:r>
              <a:rPr lang="en-US" altLang="zh-CN" sz="1600" b="1" dirty="0" smtClean="0"/>
              <a:t>n the sensitivity of </a:t>
            </a:r>
            <a:r>
              <a:rPr lang="en-US" altLang="zh-CN" sz="1600" b="1" dirty="0" err="1" smtClean="0"/>
              <a:t>Xe</a:t>
            </a:r>
            <a:r>
              <a:rPr lang="en-US" altLang="zh-CN" sz="1600" b="1" dirty="0"/>
              <a:t>-</a:t>
            </a:r>
            <a:r>
              <a:rPr lang="en-US" altLang="zh-CN" sz="1600" b="1" dirty="0" smtClean="0"/>
              <a:t>based detectors compared with the empirical values due to Nuclear Symmetry Energy effect</a:t>
            </a:r>
            <a:endParaRPr lang="zh-CN" altLang="en-US" sz="1600" b="1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019800" y="4171950"/>
            <a:ext cx="0" cy="131445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 txBox="1">
                <a:spLocks/>
              </p:cNvSpPr>
              <p:nvPr/>
            </p:nvSpPr>
            <p:spPr>
              <a:xfrm>
                <a:off x="2285999" y="2895600"/>
                <a:ext cx="1752601" cy="106680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altLang="zh-CN" sz="1600" dirty="0" smtClean="0">
                    <a:solidFill>
                      <a:srgbClr val="000000"/>
                    </a:solidFill>
                  </a:rPr>
                  <a:t>Little effect (</a:t>
                </a:r>
                <a14:m>
                  <m:oMath xmlns:m="http://schemas.openxmlformats.org/officeDocument/2006/math">
                    <m:r>
                      <a:rPr lang="en-US" altLang="zh-CN" sz="160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~</m:t>
                    </m:r>
                  </m:oMath>
                </a14:m>
                <a:r>
                  <a:rPr lang="en-US" altLang="zh-CN" sz="1600" dirty="0" smtClean="0">
                    <a:solidFill>
                      <a:srgbClr val="000000"/>
                    </a:solidFill>
                  </a:rPr>
                  <a:t>1%) compared with the empirical values</a:t>
                </a:r>
                <a:endParaRPr lang="zh-CN" altLang="en-US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999" y="2895600"/>
                <a:ext cx="1752601" cy="1066800"/>
              </a:xfrm>
              <a:prstGeom prst="rect">
                <a:avLst/>
              </a:prstGeom>
              <a:blipFill rotWithShape="0">
                <a:blip r:embed="rId3"/>
                <a:stretch>
                  <a:fillRect l="-3819" t="-1714" r="-6944" b="-74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V="1">
            <a:off x="2667000" y="3962400"/>
            <a:ext cx="152400" cy="41910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454708" y="2438400"/>
            <a:ext cx="535891" cy="1219200"/>
          </a:xfrm>
          <a:prstGeom prst="ellips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5562598" y="1729154"/>
            <a:ext cx="1600201" cy="18522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sz="1600" dirty="0" smtClean="0">
                <a:solidFill>
                  <a:srgbClr val="000000"/>
                </a:solidFill>
              </a:rPr>
              <a:t>Sensitivities </a:t>
            </a:r>
            <a:r>
              <a:rPr lang="en-US" altLang="zh-CN" sz="1600" dirty="0">
                <a:solidFill>
                  <a:srgbClr val="000000"/>
                </a:solidFill>
              </a:rPr>
              <a:t>of LUX and XENON100 are sufficiently reduced to be consistent with CDMS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5070156" y="2655277"/>
            <a:ext cx="643597" cy="29307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2743200" y="849868"/>
            <a:ext cx="3993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kumimoji="1" lang="en-US" altLang="zh-CN" sz="18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Zheng/Zhang/Chen, JCAP08(2014)011</a:t>
            </a:r>
            <a:endParaRPr lang="zh-CN" altLang="en-US" sz="1800" dirty="0">
              <a:solidFill>
                <a:srgbClr val="3333FF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36</a:t>
            </a:r>
            <a:endParaRPr lang="zh-CN" altLang="en-US" sz="2200" dirty="0"/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2057400" y="105964"/>
            <a:ext cx="6315246" cy="503636"/>
          </a:xfrm>
        </p:spPr>
        <p:txBody>
          <a:bodyPr>
            <a:noAutofit/>
          </a:bodyPr>
          <a:lstStyle/>
          <a:p>
            <a:r>
              <a:rPr lang="zh-CN" altLang="en-US" sz="3600" b="1" dirty="0" smtClean="0">
                <a:solidFill>
                  <a:srgbClr val="12357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核的形状因子</a:t>
            </a:r>
            <a:r>
              <a:rPr lang="en-US" altLang="zh-CN" sz="3600" b="1" dirty="0" smtClean="0">
                <a:solidFill>
                  <a:srgbClr val="12357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3600" b="1" dirty="0" smtClean="0">
                <a:solidFill>
                  <a:srgbClr val="12357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对称能效应</a:t>
            </a:r>
            <a:endParaRPr lang="zh-CN" altLang="en-US" sz="3600" b="1" dirty="0">
              <a:solidFill>
                <a:srgbClr val="12357C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95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88975"/>
          </a:xfrm>
        </p:spPr>
        <p:txBody>
          <a:bodyPr/>
          <a:lstStyle/>
          <a:p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中子星吸积暗物质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36565"/>
            <a:ext cx="8229600" cy="838200"/>
          </a:xfrm>
        </p:spPr>
        <p:txBody>
          <a:bodyPr/>
          <a:lstStyle/>
          <a:p>
            <a:r>
              <a:rPr lang="en-US" altLang="zh-CN" sz="2400" dirty="0" smtClean="0"/>
              <a:t>Traveling path (Geodesic equation)</a:t>
            </a:r>
            <a:endParaRPr lang="zh-CN" alt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871274" y="1884535"/>
          <a:ext cx="3896251" cy="610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123" name="Formula" r:id="rId3" imgW="1925640" imgH="301320" progId="Equation.Ribbit">
                  <p:embed/>
                </p:oleObj>
              </mc:Choice>
              <mc:Fallback>
                <p:oleObj name="Formula" r:id="rId3" imgW="1925640" imgH="301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1274" y="1884535"/>
                        <a:ext cx="3896251" cy="6109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val 14"/>
          <p:cNvSpPr/>
          <p:nvPr/>
        </p:nvSpPr>
        <p:spPr>
          <a:xfrm>
            <a:off x="6406095" y="1220253"/>
            <a:ext cx="2568810" cy="2568810"/>
          </a:xfrm>
          <a:prstGeom prst="ellipse">
            <a:avLst/>
          </a:prstGeom>
          <a:noFill/>
          <a:ln>
            <a:solidFill>
              <a:srgbClr val="002060"/>
            </a:solidFill>
            <a:prstDash val="sysDash"/>
          </a:ln>
          <a:effectLst>
            <a:outerShdw blurRad="482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7603305" y="2417463"/>
            <a:ext cx="144342" cy="144342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82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7" name="Straight Arrow Connector 16"/>
          <p:cNvCxnSpPr>
            <a:stCxn id="16" idx="1"/>
          </p:cNvCxnSpPr>
          <p:nvPr/>
        </p:nvCxnSpPr>
        <p:spPr>
          <a:xfrm flipH="1" flipV="1">
            <a:off x="6933622" y="1463513"/>
            <a:ext cx="690821" cy="9750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4826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993705" y="1488403"/>
            <a:ext cx="1371600" cy="16706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>
            <a:outerShdw blurRad="4826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8418513" y="1322328"/>
          <a:ext cx="361950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124" name="Formula" r:id="rId5" imgW="83880" imgH="152280" progId="Equation.Ribbit">
                  <p:embed/>
                </p:oleObj>
              </mc:Choice>
              <mc:Fallback>
                <p:oleObj name="Formula" r:id="rId5" imgW="83880" imgH="1522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418513" y="1322328"/>
                        <a:ext cx="361950" cy="649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7162800" y="2571690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Neutron</a:t>
            </a:r>
          </a:p>
          <a:p>
            <a:r>
              <a:rPr lang="en-US" altLang="zh-CN" b="1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star</a:t>
            </a:r>
            <a:endParaRPr lang="zh-CN" altLang="en-US" b="1" dirty="0">
              <a:solidFill>
                <a:srgbClr val="00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8" name="Freeform 27"/>
          <p:cNvSpPr/>
          <p:nvPr/>
        </p:nvSpPr>
        <p:spPr>
          <a:xfrm rot="9183381">
            <a:off x="6243170" y="677271"/>
            <a:ext cx="2268079" cy="4008916"/>
          </a:xfrm>
          <a:custGeom>
            <a:avLst/>
            <a:gdLst>
              <a:gd name="connsiteX0" fmla="*/ 1519569 w 1618043"/>
              <a:gd name="connsiteY0" fmla="*/ 0 h 1730327"/>
              <a:gd name="connsiteX1" fmla="*/ 258 w 1618043"/>
              <a:gd name="connsiteY1" fmla="*/ 928468 h 1730327"/>
              <a:gd name="connsiteX2" fmla="*/ 1618043 w 1618043"/>
              <a:gd name="connsiteY2" fmla="*/ 1730327 h 1730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8043" h="1730327">
                <a:moveTo>
                  <a:pt x="1519569" y="0"/>
                </a:moveTo>
                <a:cubicBezTo>
                  <a:pt x="751707" y="320040"/>
                  <a:pt x="-16154" y="640080"/>
                  <a:pt x="258" y="928468"/>
                </a:cubicBezTo>
                <a:cubicBezTo>
                  <a:pt x="16670" y="1216856"/>
                  <a:pt x="1266351" y="1594339"/>
                  <a:pt x="1618043" y="1730327"/>
                </a:cubicBezTo>
              </a:path>
            </a:pathLst>
          </a:custGeom>
          <a:ln w="38100">
            <a:solidFill>
              <a:srgbClr val="00B050"/>
            </a:solidFill>
            <a:prstDash val="dash"/>
          </a:ln>
          <a:effectLst>
            <a:outerShdw blurRad="4826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/>
          </p:nvPr>
        </p:nvGraphicFramePr>
        <p:xfrm>
          <a:off x="887412" y="1500918"/>
          <a:ext cx="5075806" cy="324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125" name="Formula" r:id="rId7" imgW="2880360" imgH="184320" progId="Equation.Ribbit">
                  <p:embed/>
                </p:oleObj>
              </mc:Choice>
              <mc:Fallback>
                <p:oleObj name="Formula" r:id="rId7" imgW="2880360" imgH="184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87412" y="1500918"/>
                        <a:ext cx="5075806" cy="3246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304800" y="2571690"/>
            <a:ext cx="4114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49263" indent="-449263" algn="l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SzPct val="120000"/>
              <a:buBlip>
                <a:blip r:embed="rId9"/>
              </a:buBlip>
              <a:defRPr sz="2800">
                <a:solidFill>
                  <a:srgbClr val="133984"/>
                </a:solidFill>
                <a:latin typeface="+mn-lt"/>
                <a:ea typeface="+mn-ea"/>
                <a:cs typeface="+mn-cs"/>
              </a:defRPr>
            </a:lvl1pPr>
            <a:lvl2pPr marL="914400" indent="-285750" algn="l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Char char="•"/>
              <a:defRPr sz="2400">
                <a:solidFill>
                  <a:srgbClr val="133984"/>
                </a:solidFill>
                <a:latin typeface="+mn-lt"/>
                <a:ea typeface="+mn-ea"/>
              </a:defRPr>
            </a:lvl2pPr>
            <a:lvl3pPr marL="1322388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宋体" charset="-122"/>
              </a:defRPr>
            </a:lvl3pPr>
            <a:lvl4pPr marL="17303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宋体" charset="-122"/>
              </a:defRPr>
            </a:lvl4pPr>
            <a:lvl5pPr marL="21383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charset="-122"/>
              </a:defRPr>
            </a:lvl5pPr>
            <a:lvl6pPr marL="25955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charset="-122"/>
              </a:defRPr>
            </a:lvl6pPr>
            <a:lvl7pPr marL="30527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charset="-122"/>
              </a:defRPr>
            </a:lvl7pPr>
            <a:lvl8pPr marL="35099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charset="-122"/>
              </a:defRPr>
            </a:lvl8pPr>
            <a:lvl9pPr marL="3967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charset="-122"/>
              </a:defRPr>
            </a:lvl9pPr>
          </a:lstStyle>
          <a:p>
            <a:r>
              <a:rPr lang="en-US" altLang="zh-CN" sz="2400" kern="0" dirty="0" smtClean="0"/>
              <a:t>Capture condition</a:t>
            </a:r>
            <a:endParaRPr lang="zh-CN" altLang="en-US" sz="2400" kern="0" dirty="0"/>
          </a:p>
        </p:txBody>
      </p:sp>
      <p:cxnSp>
        <p:nvCxnSpPr>
          <p:cNvPr id="14" name="直接箭头连接符 13"/>
          <p:cNvCxnSpPr>
            <a:stCxn id="16" idx="7"/>
          </p:cNvCxnSpPr>
          <p:nvPr/>
        </p:nvCxnSpPr>
        <p:spPr bwMode="auto">
          <a:xfrm flipV="1">
            <a:off x="7726509" y="2018187"/>
            <a:ext cx="594863" cy="420414"/>
          </a:xfrm>
          <a:prstGeom prst="straightConnector1">
            <a:avLst/>
          </a:prstGeom>
          <a:solidFill>
            <a:srgbClr val="DDDDDD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13"/>
              <p:cNvSpPr txBox="1"/>
              <p:nvPr/>
            </p:nvSpPr>
            <p:spPr>
              <a:xfrm>
                <a:off x="7554615" y="1722554"/>
                <a:ext cx="653192" cy="5618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𝒑</m:t>
                          </m:r>
                        </m:sub>
                      </m:sSub>
                    </m:oMath>
                  </m:oMathPara>
                </a14:m>
                <a:endParaRPr lang="zh-CN" altLang="en-US" sz="2800" b="1" dirty="0">
                  <a:solidFill>
                    <a:srgbClr val="FF0000"/>
                  </a:solidFill>
                  <a:latin typeface="Arial" charset="0"/>
                  <a:ea typeface="宋体" pitchFamily="2" charset="-122"/>
                </a:endParaRPr>
              </a:p>
            </p:txBody>
          </p:sp>
        </mc:Choice>
        <mc:Fallback>
          <p:sp>
            <p:nvSpPr>
              <p:cNvPr id="2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4615" y="1722554"/>
                <a:ext cx="653192" cy="56182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6" name="Object 4"/>
          <p:cNvGraphicFramePr>
            <a:graphicFrameLocks noChangeAspect="1"/>
          </p:cNvGraphicFramePr>
          <p:nvPr>
            <p:extLst/>
          </p:nvPr>
        </p:nvGraphicFramePr>
        <p:xfrm>
          <a:off x="871274" y="3105090"/>
          <a:ext cx="950560" cy="304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126" name="Formula" r:id="rId11" imgW="490320" imgH="157680" progId="Equation.Ribbit">
                  <p:embed/>
                </p:oleObj>
              </mc:Choice>
              <mc:Fallback>
                <p:oleObj name="Formula" r:id="rId11" imgW="490320" imgH="1576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71274" y="3105090"/>
                        <a:ext cx="950560" cy="3042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13"/>
              <p:cNvSpPr txBox="1"/>
              <p:nvPr/>
            </p:nvSpPr>
            <p:spPr>
              <a:xfrm>
                <a:off x="2207061" y="3028890"/>
                <a:ext cx="2846485" cy="423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altLang="zh-CN" sz="20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zh-CN" sz="2000" dirty="0" smtClean="0">
                    <a:solidFill>
                      <a:srgbClr val="FF0000"/>
                    </a:solidFill>
                    <a:latin typeface="Arial" charset="0"/>
                    <a:ea typeface="宋体" pitchFamily="2" charset="-122"/>
                  </a:rPr>
                  <a:t>: the perihelion radius</a:t>
                </a:r>
                <a:endParaRPr lang="zh-CN" altLang="en-US" sz="2000" dirty="0">
                  <a:solidFill>
                    <a:srgbClr val="FF0000"/>
                  </a:solidFill>
                  <a:latin typeface="Arial" charset="0"/>
                  <a:ea typeface="宋体" pitchFamily="2" charset="-122"/>
                </a:endParaRPr>
              </a:p>
            </p:txBody>
          </p:sp>
        </mc:Choice>
        <mc:Fallback>
          <p:sp>
            <p:nvSpPr>
              <p:cNvPr id="27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061" y="3028890"/>
                <a:ext cx="2846485" cy="423770"/>
              </a:xfrm>
              <a:prstGeom prst="rect">
                <a:avLst/>
              </a:prstGeom>
              <a:blipFill rotWithShape="0">
                <a:blip r:embed="rId13"/>
                <a:stretch>
                  <a:fillRect t="-8696" r="-1285" b="-202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9" name="Object 7"/>
          <p:cNvGraphicFramePr>
            <a:graphicFrameLocks noChangeAspect="1"/>
          </p:cNvGraphicFramePr>
          <p:nvPr>
            <p:extLst/>
          </p:nvPr>
        </p:nvGraphicFramePr>
        <p:xfrm>
          <a:off x="871274" y="3486090"/>
          <a:ext cx="3673407" cy="592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127" name="Formula" r:id="rId14" imgW="2180880" imgH="353160" progId="Equation.Ribbit">
                  <p:embed/>
                </p:oleObj>
              </mc:Choice>
              <mc:Fallback>
                <p:oleObj name="Formula" r:id="rId14" imgW="2180880" imgH="3531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71274" y="3486090"/>
                        <a:ext cx="3673407" cy="5920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Content Placeholder 2"/>
          <p:cNvSpPr txBox="1">
            <a:spLocks/>
          </p:cNvSpPr>
          <p:nvPr/>
        </p:nvSpPr>
        <p:spPr bwMode="auto">
          <a:xfrm>
            <a:off x="304800" y="4095690"/>
            <a:ext cx="4114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49263" indent="-449263" algn="l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SzPct val="120000"/>
              <a:buBlip>
                <a:blip r:embed="rId9"/>
              </a:buBlip>
              <a:defRPr sz="2800">
                <a:solidFill>
                  <a:srgbClr val="133984"/>
                </a:solidFill>
                <a:latin typeface="+mn-lt"/>
                <a:ea typeface="+mn-ea"/>
                <a:cs typeface="+mn-cs"/>
              </a:defRPr>
            </a:lvl1pPr>
            <a:lvl2pPr marL="914400" indent="-285750" algn="l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Char char="•"/>
              <a:defRPr sz="2400">
                <a:solidFill>
                  <a:srgbClr val="133984"/>
                </a:solidFill>
                <a:latin typeface="+mn-lt"/>
                <a:ea typeface="+mn-ea"/>
              </a:defRPr>
            </a:lvl2pPr>
            <a:lvl3pPr marL="1322388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宋体" charset="-122"/>
              </a:defRPr>
            </a:lvl3pPr>
            <a:lvl4pPr marL="17303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宋体" charset="-122"/>
              </a:defRPr>
            </a:lvl4pPr>
            <a:lvl5pPr marL="21383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charset="-122"/>
              </a:defRPr>
            </a:lvl5pPr>
            <a:lvl6pPr marL="25955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charset="-122"/>
              </a:defRPr>
            </a:lvl6pPr>
            <a:lvl7pPr marL="30527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charset="-122"/>
              </a:defRPr>
            </a:lvl7pPr>
            <a:lvl8pPr marL="35099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charset="-122"/>
              </a:defRPr>
            </a:lvl8pPr>
            <a:lvl9pPr marL="3967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charset="-122"/>
              </a:defRPr>
            </a:lvl9pPr>
          </a:lstStyle>
          <a:p>
            <a:r>
              <a:rPr lang="en-US" altLang="zh-CN" sz="2400" kern="0" dirty="0" smtClean="0"/>
              <a:t>Total accretion rate</a:t>
            </a:r>
            <a:endParaRPr lang="zh-CN" altLang="en-US" sz="2400" kern="0" dirty="0"/>
          </a:p>
        </p:txBody>
      </p:sp>
      <p:graphicFrame>
        <p:nvGraphicFramePr>
          <p:cNvPr id="32" name="Object 4"/>
          <p:cNvGraphicFramePr>
            <a:graphicFrameLocks noChangeAspect="1"/>
          </p:cNvGraphicFramePr>
          <p:nvPr>
            <p:extLst/>
          </p:nvPr>
        </p:nvGraphicFramePr>
        <p:xfrm>
          <a:off x="887412" y="4476690"/>
          <a:ext cx="6424284" cy="650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128" name="Formula" r:id="rId16" imgW="3984120" imgH="402840" progId="Equation.Ribbit">
                  <p:embed/>
                </p:oleObj>
              </mc:Choice>
              <mc:Fallback>
                <p:oleObj name="Formula" r:id="rId16" imgW="3984120" imgH="402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87412" y="4476690"/>
                        <a:ext cx="6424284" cy="6506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7"/>
          <p:cNvGraphicFramePr>
            <a:graphicFrameLocks noChangeAspect="1"/>
          </p:cNvGraphicFramePr>
          <p:nvPr>
            <p:extLst/>
          </p:nvPr>
        </p:nvGraphicFramePr>
        <p:xfrm>
          <a:off x="871274" y="5182733"/>
          <a:ext cx="7467350" cy="6655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129" name="Formula" r:id="rId18" imgW="4517640" imgH="403920" progId="Equation.Ribbit">
                  <p:embed/>
                </p:oleObj>
              </mc:Choice>
              <mc:Fallback>
                <p:oleObj name="Formula" r:id="rId18" imgW="4517640" imgH="403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71274" y="5182733"/>
                        <a:ext cx="7467350" cy="6655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11"/>
          <p:cNvSpPr txBox="1"/>
          <p:nvPr/>
        </p:nvSpPr>
        <p:spPr>
          <a:xfrm>
            <a:off x="228601" y="5924490"/>
            <a:ext cx="8746304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i="1" dirty="0" err="1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Ms</a:t>
            </a:r>
            <a:r>
              <a:rPr lang="en-US" altLang="zh-CN" sz="2000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: mass of neutron stars (per solar mass); </a:t>
            </a:r>
            <a:r>
              <a:rPr lang="en-US" altLang="zh-CN" sz="2000" i="1" dirty="0" err="1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Rs</a:t>
            </a:r>
            <a:r>
              <a:rPr lang="en-US" altLang="zh-CN" sz="2000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: radius of neutron stars (km)</a:t>
            </a:r>
            <a:endParaRPr lang="zh-CN" altLang="en-US" sz="2000" dirty="0">
              <a:solidFill>
                <a:srgbClr val="00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37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45870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/>
          <p:cNvSpPr/>
          <p:nvPr/>
        </p:nvSpPr>
        <p:spPr>
          <a:xfrm>
            <a:off x="6203614" y="952500"/>
            <a:ext cx="2667000" cy="4076700"/>
          </a:xfrm>
          <a:custGeom>
            <a:avLst/>
            <a:gdLst>
              <a:gd name="connsiteX0" fmla="*/ 1519569 w 1618043"/>
              <a:gd name="connsiteY0" fmla="*/ 0 h 1730327"/>
              <a:gd name="connsiteX1" fmla="*/ 258 w 1618043"/>
              <a:gd name="connsiteY1" fmla="*/ 928468 h 1730327"/>
              <a:gd name="connsiteX2" fmla="*/ 1618043 w 1618043"/>
              <a:gd name="connsiteY2" fmla="*/ 1730327 h 1730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8043" h="1730327">
                <a:moveTo>
                  <a:pt x="1519569" y="0"/>
                </a:moveTo>
                <a:cubicBezTo>
                  <a:pt x="751707" y="320040"/>
                  <a:pt x="-16154" y="640080"/>
                  <a:pt x="258" y="928468"/>
                </a:cubicBezTo>
                <a:cubicBezTo>
                  <a:pt x="16670" y="1216856"/>
                  <a:pt x="1266351" y="1594339"/>
                  <a:pt x="1618043" y="1730327"/>
                </a:cubicBezTo>
              </a:path>
            </a:pathLst>
          </a:custGeom>
          <a:ln w="571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663" y="914400"/>
            <a:ext cx="8229600" cy="685800"/>
          </a:xfrm>
        </p:spPr>
        <p:txBody>
          <a:bodyPr/>
          <a:lstStyle/>
          <a:p>
            <a:r>
              <a:rPr lang="en-US" altLang="zh-CN" sz="2400" dirty="0" smtClean="0"/>
              <a:t>Fraction of the </a:t>
            </a:r>
            <a:r>
              <a:rPr lang="en-US" altLang="zh-CN" sz="2400" dirty="0" err="1" smtClean="0"/>
              <a:t>capturable</a:t>
            </a:r>
            <a:r>
              <a:rPr lang="en-US" altLang="zh-CN" sz="2400" dirty="0" smtClean="0"/>
              <a:t> dark matter</a:t>
            </a:r>
            <a:endParaRPr lang="zh-CN" alt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775434" y="1447800"/>
          <a:ext cx="2669381" cy="57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168" name="Formula" r:id="rId3" imgW="1260000" imgH="273240" progId="Equation.Ribbit">
                  <p:embed/>
                </p:oleObj>
              </mc:Choice>
              <mc:Fallback>
                <p:oleObj name="Formula" r:id="rId3" imgW="1260000" imgH="273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5434" y="1447800"/>
                        <a:ext cx="2669381" cy="57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Oval 11"/>
          <p:cNvSpPr/>
          <p:nvPr/>
        </p:nvSpPr>
        <p:spPr bwMode="auto">
          <a:xfrm>
            <a:off x="5840199" y="18288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 smtClean="0">
              <a:solidFill>
                <a:srgbClr val="000000"/>
              </a:solidFill>
              <a:latin typeface="Arial" charset="0"/>
              <a:ea typeface="黑体" pitchFamily="2" charset="-122"/>
            </a:endParaRPr>
          </a:p>
        </p:txBody>
      </p:sp>
      <p:sp>
        <p:nvSpPr>
          <p:cNvPr id="13" name="Arc 12"/>
          <p:cNvSpPr/>
          <p:nvPr/>
        </p:nvSpPr>
        <p:spPr bwMode="auto">
          <a:xfrm rot="13548692">
            <a:off x="6496404" y="1746489"/>
            <a:ext cx="2538389" cy="2526820"/>
          </a:xfrm>
          <a:prstGeom prst="arc">
            <a:avLst>
              <a:gd name="adj1" fmla="val 14994050"/>
              <a:gd name="adj2" fmla="val 1251977"/>
            </a:avLst>
          </a:prstGeom>
          <a:noFill/>
          <a:ln w="57150" cap="flat" cmpd="sng" algn="ctr">
            <a:solidFill>
              <a:srgbClr val="0070C0"/>
            </a:solidFill>
            <a:prstDash val="dashDot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 smtClean="0">
              <a:solidFill>
                <a:srgbClr val="000000"/>
              </a:solidFill>
              <a:latin typeface="Arial" charset="0"/>
              <a:ea typeface="黑体" pitchFamily="2" charset="-122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2529091" y="4755122"/>
          <a:ext cx="2804909" cy="377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169" name="Formula" r:id="rId5" imgW="1451880" imgH="195840" progId="Equation.Ribbit">
                  <p:embed/>
                </p:oleObj>
              </mc:Choice>
              <mc:Fallback>
                <p:oleObj name="Formula" r:id="rId5" imgW="1451880" imgH="195840" progId="Equation.Ribbi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9091" y="4755122"/>
                        <a:ext cx="2804909" cy="3777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2897" y="6179839"/>
            <a:ext cx="3991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zh-CN" sz="1600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Kouvaris</a:t>
            </a:r>
            <a:r>
              <a:rPr lang="en-US" altLang="zh-CN" sz="16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Phys</a:t>
            </a:r>
            <a:r>
              <a:rPr lang="en-US" altLang="zh-CN" sz="16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. Rev. D 77 (2008) 023006</a:t>
            </a:r>
            <a:endParaRPr lang="zh-CN" altLang="en-US" sz="1600" b="1" dirty="0">
              <a:solidFill>
                <a:srgbClr val="3333FF"/>
              </a:solidFill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8" name="Object 21"/>
          <p:cNvGraphicFramePr>
            <a:graphicFrameLocks noChangeAspect="1"/>
          </p:cNvGraphicFramePr>
          <p:nvPr>
            <p:extLst/>
          </p:nvPr>
        </p:nvGraphicFramePr>
        <p:xfrm>
          <a:off x="6643229" y="1485900"/>
          <a:ext cx="1559170" cy="402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170" name="Formula" r:id="rId7" imgW="567360" imgH="147600" progId="Equation.Ribbit">
                  <p:embed/>
                </p:oleObj>
              </mc:Choice>
              <mc:Fallback>
                <p:oleObj name="Formula" r:id="rId7" imgW="567360" imgH="1476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643229" y="1485900"/>
                        <a:ext cx="1559170" cy="4022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284705" y="2057400"/>
            <a:ext cx="6654800" cy="670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49263" indent="-449263" algn="l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SzPct val="120000"/>
              <a:buBlip>
                <a:blip r:embed="rId9"/>
              </a:buBlip>
              <a:defRPr sz="2800">
                <a:solidFill>
                  <a:srgbClr val="133984"/>
                </a:solidFill>
                <a:latin typeface="+mn-lt"/>
                <a:ea typeface="+mn-ea"/>
                <a:cs typeface="+mn-cs"/>
              </a:defRPr>
            </a:lvl1pPr>
            <a:lvl2pPr marL="914400" indent="-285750" algn="l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Char char="•"/>
              <a:defRPr sz="2400">
                <a:solidFill>
                  <a:srgbClr val="133984"/>
                </a:solidFill>
                <a:latin typeface="+mn-lt"/>
                <a:ea typeface="+mn-ea"/>
              </a:defRPr>
            </a:lvl2pPr>
            <a:lvl3pPr marL="1322388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宋体" charset="-122"/>
              </a:defRPr>
            </a:lvl3pPr>
            <a:lvl4pPr marL="17303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宋体" charset="-122"/>
              </a:defRPr>
            </a:lvl4pPr>
            <a:lvl5pPr marL="21383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charset="-122"/>
              </a:defRPr>
            </a:lvl5pPr>
            <a:lvl6pPr marL="25955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charset="-122"/>
              </a:defRPr>
            </a:lvl6pPr>
            <a:lvl7pPr marL="30527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charset="-122"/>
              </a:defRPr>
            </a:lvl7pPr>
            <a:lvl8pPr marL="35099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charset="-122"/>
              </a:defRPr>
            </a:lvl8pPr>
            <a:lvl9pPr marL="3967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charset="-122"/>
              </a:defRPr>
            </a:lvl9pPr>
          </a:lstStyle>
          <a:p>
            <a:r>
              <a:rPr lang="en-US" altLang="zh-CN" sz="2400" kern="0" dirty="0" smtClean="0"/>
              <a:t>Scattering inside neutron star matter</a:t>
            </a:r>
            <a:endParaRPr lang="zh-CN" altLang="en-US" sz="2400" kern="0" dirty="0"/>
          </a:p>
        </p:txBody>
      </p:sp>
      <p:graphicFrame>
        <p:nvGraphicFramePr>
          <p:cNvPr id="20" name="Object 3"/>
          <p:cNvGraphicFramePr>
            <a:graphicFrameLocks noChangeAspect="1"/>
          </p:cNvGraphicFramePr>
          <p:nvPr>
            <p:extLst/>
          </p:nvPr>
        </p:nvGraphicFramePr>
        <p:xfrm>
          <a:off x="775434" y="2533650"/>
          <a:ext cx="4325937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171" name="Formula" r:id="rId10" imgW="2377440" imgH="198360" progId="Equation.Ribbit">
                  <p:embed/>
                </p:oleObj>
              </mc:Choice>
              <mc:Fallback>
                <p:oleObj name="Formula" r:id="rId10" imgW="2377440" imgH="198360" progId="Equation.Ribbi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434" y="2533650"/>
                        <a:ext cx="4325937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3"/>
          <p:cNvGraphicFramePr>
            <a:graphicFrameLocks noChangeAspect="1"/>
          </p:cNvGraphicFramePr>
          <p:nvPr>
            <p:extLst/>
          </p:nvPr>
        </p:nvGraphicFramePr>
        <p:xfrm>
          <a:off x="1129308" y="2971800"/>
          <a:ext cx="3128962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172" name="Formula" r:id="rId12" imgW="1721160" imgH="216000" progId="Equation.Ribbit">
                  <p:embed/>
                </p:oleObj>
              </mc:Choice>
              <mc:Fallback>
                <p:oleObj name="Formula" r:id="rId12" imgW="1721160" imgH="216000" progId="Equation.Ribbi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9308" y="2971800"/>
                        <a:ext cx="3128962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30"/>
          <p:cNvSpPr txBox="1"/>
          <p:nvPr/>
        </p:nvSpPr>
        <p:spPr>
          <a:xfrm>
            <a:off x="552317" y="4333845"/>
            <a:ext cx="2550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Pauli blocking factor:</a:t>
            </a:r>
            <a:endParaRPr lang="zh-CN" altLang="en-US" sz="2000" dirty="0">
              <a:solidFill>
                <a:srgbClr val="000000"/>
              </a:solidFill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31" name="Object 31"/>
          <p:cNvGraphicFramePr>
            <a:graphicFrameLocks noChangeAspect="1"/>
          </p:cNvGraphicFramePr>
          <p:nvPr>
            <p:extLst/>
          </p:nvPr>
        </p:nvGraphicFramePr>
        <p:xfrm>
          <a:off x="3174127" y="4367212"/>
          <a:ext cx="766762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173" name="Formula" r:id="rId14" imgW="386280" imgH="167760" progId="Equation.Ribbit">
                  <p:embed/>
                </p:oleObj>
              </mc:Choice>
              <mc:Fallback>
                <p:oleObj name="Formula" r:id="rId14" imgW="386280" imgH="167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174127" y="4367212"/>
                        <a:ext cx="766762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3"/>
          <p:cNvSpPr txBox="1"/>
          <p:nvPr/>
        </p:nvSpPr>
        <p:spPr>
          <a:xfrm>
            <a:off x="500479" y="5324445"/>
            <a:ext cx="2805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dirty="0" err="1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Isospin</a:t>
            </a:r>
            <a:r>
              <a:rPr lang="en-US" altLang="zh-CN" sz="2000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-violating factor:</a:t>
            </a:r>
            <a:endParaRPr lang="zh-CN" altLang="en-US" sz="2000" dirty="0">
              <a:solidFill>
                <a:srgbClr val="000000"/>
              </a:solidFill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33" name="Object 34"/>
          <p:cNvGraphicFramePr>
            <a:graphicFrameLocks noChangeAspect="1"/>
          </p:cNvGraphicFramePr>
          <p:nvPr>
            <p:extLst/>
          </p:nvPr>
        </p:nvGraphicFramePr>
        <p:xfrm>
          <a:off x="3265962" y="5345716"/>
          <a:ext cx="1362075" cy="3804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174" name="Formula" r:id="rId16" imgW="736920" imgH="205920" progId="Equation.Ribbit">
                  <p:embed/>
                </p:oleObj>
              </mc:Choice>
              <mc:Fallback>
                <p:oleObj name="Formula" r:id="rId16" imgW="736920" imgH="205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265962" y="5345716"/>
                        <a:ext cx="1362075" cy="3804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8"/>
          <p:cNvSpPr txBox="1"/>
          <p:nvPr/>
        </p:nvSpPr>
        <p:spPr>
          <a:xfrm>
            <a:off x="496762" y="5705445"/>
            <a:ext cx="4953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Scattering cross-section in the free space:</a:t>
            </a:r>
            <a:endParaRPr lang="zh-CN" altLang="en-US" sz="2000" dirty="0">
              <a:solidFill>
                <a:srgbClr val="000000"/>
              </a:solidFill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35" name="Object 39"/>
          <p:cNvGraphicFramePr>
            <a:graphicFrameLocks noChangeAspect="1"/>
          </p:cNvGraphicFramePr>
          <p:nvPr>
            <p:extLst/>
          </p:nvPr>
        </p:nvGraphicFramePr>
        <p:xfrm>
          <a:off x="5462446" y="5716307"/>
          <a:ext cx="417666" cy="37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175" name="Formula" r:id="rId18" imgW="232560" imgH="205920" progId="Equation.Ribbit">
                  <p:embed/>
                </p:oleObj>
              </mc:Choice>
              <mc:Fallback>
                <p:oleObj name="Formula" r:id="rId18" imgW="232560" imgH="205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462446" y="5716307"/>
                        <a:ext cx="417666" cy="370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1"/>
          <p:cNvSpPr txBox="1"/>
          <p:nvPr/>
        </p:nvSpPr>
        <p:spPr>
          <a:xfrm>
            <a:off x="546273" y="3929613"/>
            <a:ext cx="1920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Proton fraction:</a:t>
            </a:r>
            <a:endParaRPr lang="zh-CN" altLang="en-US" sz="2000" dirty="0">
              <a:solidFill>
                <a:srgbClr val="000000"/>
              </a:solidFill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37" name="Object 4"/>
          <p:cNvGraphicFramePr>
            <a:graphicFrameLocks noChangeAspect="1"/>
          </p:cNvGraphicFramePr>
          <p:nvPr>
            <p:extLst/>
          </p:nvPr>
        </p:nvGraphicFramePr>
        <p:xfrm>
          <a:off x="2651125" y="3932238"/>
          <a:ext cx="625475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176" name="Formula" r:id="rId20" imgW="315000" imgH="167760" progId="Equation.Ribbit">
                  <p:embed/>
                </p:oleObj>
              </mc:Choice>
              <mc:Fallback>
                <p:oleObj name="Formula" r:id="rId20" imgW="315000" imgH="167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651125" y="3932238"/>
                        <a:ext cx="625475" cy="334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直接箭头连接符 8"/>
          <p:cNvCxnSpPr/>
          <p:nvPr/>
        </p:nvCxnSpPr>
        <p:spPr bwMode="auto">
          <a:xfrm flipH="1">
            <a:off x="6337505" y="3471719"/>
            <a:ext cx="228601" cy="770719"/>
          </a:xfrm>
          <a:prstGeom prst="straightConnector1">
            <a:avLst/>
          </a:prstGeom>
          <a:solidFill>
            <a:srgbClr val="DDDDDD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" name="Oval 18"/>
          <p:cNvSpPr/>
          <p:nvPr/>
        </p:nvSpPr>
        <p:spPr bwMode="auto">
          <a:xfrm>
            <a:off x="6324002" y="3715104"/>
            <a:ext cx="271713" cy="271713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 smtClean="0">
              <a:solidFill>
                <a:srgbClr val="000000"/>
              </a:solidFill>
              <a:latin typeface="Arial" charset="0"/>
              <a:ea typeface="黑体" pitchFamily="2" charset="-122"/>
            </a:endParaRPr>
          </a:p>
        </p:txBody>
      </p:sp>
      <p:cxnSp>
        <p:nvCxnSpPr>
          <p:cNvPr id="11" name="直接箭头连接符 10"/>
          <p:cNvCxnSpPr>
            <a:stCxn id="14" idx="3"/>
          </p:cNvCxnSpPr>
          <p:nvPr/>
        </p:nvCxnSpPr>
        <p:spPr bwMode="auto">
          <a:xfrm>
            <a:off x="6683300" y="3511115"/>
            <a:ext cx="631900" cy="355326"/>
          </a:xfrm>
          <a:prstGeom prst="straightConnector1">
            <a:avLst/>
          </a:prstGeom>
          <a:solidFill>
            <a:srgbClr val="DDDDDD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Oval 26"/>
          <p:cNvSpPr/>
          <p:nvPr/>
        </p:nvSpPr>
        <p:spPr bwMode="auto">
          <a:xfrm>
            <a:off x="6895192" y="3556638"/>
            <a:ext cx="261785" cy="261785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 smtClean="0">
              <a:solidFill>
                <a:srgbClr val="000000"/>
              </a:solidFill>
              <a:latin typeface="Arial" charset="0"/>
              <a:ea typeface="黑体" pitchFamily="2" charset="-122"/>
            </a:endParaRPr>
          </a:p>
        </p:txBody>
      </p:sp>
      <p:sp>
        <p:nvSpPr>
          <p:cNvPr id="40" name="TextBox 30"/>
          <p:cNvSpPr txBox="1"/>
          <p:nvPr/>
        </p:nvSpPr>
        <p:spPr>
          <a:xfrm>
            <a:off x="533400" y="4714845"/>
            <a:ext cx="19288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Travelling path:</a:t>
            </a:r>
            <a:endParaRPr lang="zh-CN" altLang="en-US" sz="2000" dirty="0">
              <a:solidFill>
                <a:srgbClr val="00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41" name="TextBox 30"/>
          <p:cNvSpPr txBox="1"/>
          <p:nvPr/>
        </p:nvSpPr>
        <p:spPr>
          <a:xfrm>
            <a:off x="533400" y="3505200"/>
            <a:ext cx="19511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Baryon density:</a:t>
            </a:r>
            <a:endParaRPr lang="zh-CN" altLang="en-US" sz="2000" dirty="0">
              <a:solidFill>
                <a:srgbClr val="000000"/>
              </a:solidFill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42" name="Object 4"/>
          <p:cNvGraphicFramePr>
            <a:graphicFrameLocks noChangeAspect="1"/>
          </p:cNvGraphicFramePr>
          <p:nvPr>
            <p:extLst/>
          </p:nvPr>
        </p:nvGraphicFramePr>
        <p:xfrm>
          <a:off x="2667000" y="3544166"/>
          <a:ext cx="6350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177" name="Formula" r:id="rId22" imgW="318960" imgH="167760" progId="Equation.Ribbit">
                  <p:embed/>
                </p:oleObj>
              </mc:Choice>
              <mc:Fallback>
                <p:oleObj name="Formula" r:id="rId22" imgW="318960" imgH="167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667000" y="3544166"/>
                        <a:ext cx="635000" cy="334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Explosion 1 13"/>
          <p:cNvSpPr/>
          <p:nvPr/>
        </p:nvSpPr>
        <p:spPr bwMode="auto">
          <a:xfrm>
            <a:off x="6454700" y="3323578"/>
            <a:ext cx="228600" cy="304800"/>
          </a:xfrm>
          <a:prstGeom prst="irregularSeal1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 smtClean="0">
              <a:solidFill>
                <a:srgbClr val="000000"/>
              </a:solidFill>
              <a:latin typeface="Arial" charset="0"/>
              <a:ea typeface="黑体" pitchFamily="2" charset="-122"/>
            </a:endParaRPr>
          </a:p>
        </p:txBody>
      </p:sp>
      <p:sp>
        <p:nvSpPr>
          <p:cNvPr id="16" name="圆角矩形 15"/>
          <p:cNvSpPr/>
          <p:nvPr/>
        </p:nvSpPr>
        <p:spPr bwMode="auto">
          <a:xfrm>
            <a:off x="552317" y="3419445"/>
            <a:ext cx="4880457" cy="1843117"/>
          </a:xfrm>
          <a:prstGeom prst="roundRect">
            <a:avLst/>
          </a:prstGeom>
          <a:noFill/>
          <a:ln w="285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 smtClean="0">
              <a:solidFill>
                <a:srgbClr val="000000"/>
              </a:solidFill>
              <a:latin typeface="Arial" charset="0"/>
              <a:ea typeface="黑体" pitchFamily="2" charset="-122"/>
            </a:endParaRPr>
          </a:p>
        </p:txBody>
      </p:sp>
      <p:sp>
        <p:nvSpPr>
          <p:cNvPr id="17" name="圆角矩形 16"/>
          <p:cNvSpPr/>
          <p:nvPr/>
        </p:nvSpPr>
        <p:spPr bwMode="auto">
          <a:xfrm>
            <a:off x="516279" y="5389842"/>
            <a:ext cx="5579721" cy="71571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 smtClean="0">
              <a:solidFill>
                <a:srgbClr val="000000"/>
              </a:solidFill>
              <a:latin typeface="Arial" charset="0"/>
              <a:ea typeface="黑体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376567" y="3899326"/>
            <a:ext cx="22060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Neutron star EOS</a:t>
            </a:r>
            <a:endParaRPr lang="zh-CN" altLang="en-US" sz="2000" dirty="0">
              <a:solidFill>
                <a:srgbClr val="00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143391" y="5574268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800" b="1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What we are interested in</a:t>
            </a:r>
            <a:endParaRPr lang="zh-CN" altLang="en-US" sz="1800" b="1" dirty="0">
              <a:solidFill>
                <a:srgbClr val="FF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43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38</a:t>
            </a:r>
            <a:endParaRPr lang="zh-CN" altLang="en-US" sz="2200" dirty="0"/>
          </a:p>
        </p:txBody>
      </p:sp>
      <p:sp>
        <p:nvSpPr>
          <p:cNvPr id="45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88975"/>
          </a:xfrm>
        </p:spPr>
        <p:txBody>
          <a:bodyPr/>
          <a:lstStyle/>
          <a:p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中子星吸积暗物质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53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F:\ZHI\Documents\Physics\会议\14_08_17\xp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773237"/>
            <a:ext cx="3923573" cy="455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836" y="1082815"/>
            <a:ext cx="7416800" cy="1017587"/>
          </a:xfrm>
        </p:spPr>
        <p:txBody>
          <a:bodyPr/>
          <a:lstStyle/>
          <a:p>
            <a:r>
              <a:rPr lang="en-US" altLang="zh-CN" sz="2400" dirty="0" smtClean="0"/>
              <a:t>EOS of neutron star matters</a:t>
            </a:r>
            <a:endParaRPr lang="zh-CN" altLang="en-US" sz="2400" dirty="0"/>
          </a:p>
        </p:txBody>
      </p:sp>
      <p:pic>
        <p:nvPicPr>
          <p:cNvPr id="53251" name="Picture 3" descr="F:\ZHI\Documents\Physics\会议\14_08_17\esy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72879"/>
            <a:ext cx="3889593" cy="2971800"/>
          </a:xfrm>
          <a:prstGeom prst="rect">
            <a:avLst/>
          </a:prstGeom>
          <a:noFill/>
          <a:ln w="88900" cap="sq">
            <a:solidFill>
              <a:srgbClr val="FFFFFF"/>
            </a:solidFill>
            <a:miter lim="800000"/>
          </a:ln>
          <a:effectLst/>
          <a:extLst/>
        </p:spPr>
      </p:pic>
      <p:sp>
        <p:nvSpPr>
          <p:cNvPr id="2" name="TextBox 1"/>
          <p:cNvSpPr txBox="1"/>
          <p:nvPr/>
        </p:nvSpPr>
        <p:spPr>
          <a:xfrm>
            <a:off x="685800" y="1600200"/>
            <a:ext cx="44198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dirty="0" smtClean="0">
                <a:solidFill>
                  <a:srgbClr val="002060"/>
                </a:solidFill>
                <a:latin typeface="Arial" charset="0"/>
                <a:ea typeface="宋体" pitchFamily="2" charset="-122"/>
              </a:rPr>
              <a:t>Neutron stars consist of β-equilibrium</a:t>
            </a:r>
          </a:p>
          <a:p>
            <a:pPr algn="l"/>
            <a:r>
              <a:rPr lang="en-US" altLang="zh-CN" sz="2000" dirty="0" err="1">
                <a:solidFill>
                  <a:srgbClr val="002060"/>
                </a:solidFill>
                <a:latin typeface="Arial" charset="0"/>
                <a:ea typeface="宋体" pitchFamily="2" charset="-122"/>
              </a:rPr>
              <a:t>n</a:t>
            </a:r>
            <a:r>
              <a:rPr lang="en-US" altLang="zh-CN" sz="2000" dirty="0" err="1" smtClean="0">
                <a:solidFill>
                  <a:srgbClr val="002060"/>
                </a:solidFill>
                <a:latin typeface="Arial" charset="0"/>
                <a:ea typeface="宋体" pitchFamily="2" charset="-122"/>
              </a:rPr>
              <a:t>peμ</a:t>
            </a:r>
            <a:r>
              <a:rPr lang="en-US" altLang="zh-CN" sz="2000" dirty="0" smtClean="0">
                <a:solidFill>
                  <a:srgbClr val="002060"/>
                </a:solidFill>
                <a:latin typeface="Arial" charset="0"/>
                <a:ea typeface="宋体" pitchFamily="2" charset="-122"/>
              </a:rPr>
              <a:t> matter with charge neutrality</a:t>
            </a:r>
            <a:endParaRPr lang="zh-CN" altLang="en-US" sz="2000" dirty="0">
              <a:solidFill>
                <a:srgbClr val="002060"/>
              </a:solidFill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763589" y="2495016"/>
          <a:ext cx="434975" cy="246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36" name="Formula" r:id="rId5" imgW="218520" imgH="124560" progId="Equation.Ribbit">
                  <p:embed/>
                </p:oleObj>
              </mc:Choice>
              <mc:Fallback>
                <p:oleObj name="Formula" r:id="rId5" imgW="218520" imgH="1245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3589" y="2495016"/>
                        <a:ext cx="434975" cy="246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19201" y="2362200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800" dirty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p</a:t>
            </a:r>
            <a:r>
              <a:rPr lang="en-US" altLang="zh-CN" sz="1800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roton fraction</a:t>
            </a:r>
            <a:endParaRPr lang="zh-CN" altLang="en-US" sz="1800" dirty="0">
              <a:solidFill>
                <a:srgbClr val="000000"/>
              </a:solidFill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763589" y="2863316"/>
          <a:ext cx="444500" cy="246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37" name="Formula" r:id="rId7" imgW="223560" imgH="124560" progId="Equation.Ribbit">
                  <p:embed/>
                </p:oleObj>
              </mc:Choice>
              <mc:Fallback>
                <p:oleObj name="Formula" r:id="rId7" imgW="223560" imgH="1245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3589" y="2863316"/>
                        <a:ext cx="444500" cy="246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32196" y="2803546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800" dirty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b</a:t>
            </a:r>
            <a:r>
              <a:rPr lang="en-US" altLang="zh-CN" sz="1800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aryon density</a:t>
            </a:r>
            <a:endParaRPr lang="zh-CN" altLang="en-US" sz="1800" dirty="0">
              <a:solidFill>
                <a:srgbClr val="00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6091535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Varying with Symmetry Energy !</a:t>
            </a:r>
            <a:endParaRPr lang="zh-CN" altLang="en-US" b="1" dirty="0">
              <a:solidFill>
                <a:srgbClr val="FF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77000" y="1447800"/>
            <a:ext cx="8106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b="1" dirty="0" smtClean="0">
                <a:solidFill>
                  <a:srgbClr val="002060"/>
                </a:solidFill>
                <a:latin typeface="Arial" charset="0"/>
                <a:ea typeface="宋体" pitchFamily="2" charset="-122"/>
              </a:rPr>
              <a:t>TOV</a:t>
            </a:r>
            <a:endParaRPr lang="zh-CN" altLang="en-US" b="1" dirty="0">
              <a:solidFill>
                <a:srgbClr val="00206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24400" y="993745"/>
            <a:ext cx="426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1" lang="en-US" altLang="zh-CN" sz="18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Zheng/Sun/Chen</a:t>
            </a:r>
            <a:r>
              <a:rPr kumimoji="1" lang="en-US" altLang="zh-CN" sz="1800" b="1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, </a:t>
            </a:r>
            <a:r>
              <a:rPr kumimoji="1" lang="en-US" altLang="zh-CN" sz="18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ApJ800, 141 (2015)</a:t>
            </a:r>
            <a:endParaRPr lang="zh-CN" altLang="en-US" sz="1800" dirty="0">
              <a:solidFill>
                <a:srgbClr val="3333FF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7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39</a:t>
            </a:r>
            <a:endParaRPr lang="zh-CN" altLang="en-US" sz="2200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88975"/>
          </a:xfrm>
        </p:spPr>
        <p:txBody>
          <a:bodyPr/>
          <a:lstStyle/>
          <a:p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中子星吸积暗物质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75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990600"/>
          </a:xfrm>
        </p:spPr>
        <p:txBody>
          <a:bodyPr/>
          <a:lstStyle/>
          <a:p>
            <a:r>
              <a:rPr lang="en-US" altLang="zh-CN" dirty="0" smtClean="0"/>
              <a:t>Total mass</a:t>
            </a:r>
            <a:endParaRPr lang="zh-CN" alt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954088" y="2035175"/>
          <a:ext cx="758190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188" name="Formula" r:id="rId3" imgW="3825360" imgH="513360" progId="Equation.Ribbit">
                  <p:embed/>
                </p:oleObj>
              </mc:Choice>
              <mc:Fallback>
                <p:oleObj name="Formula" r:id="rId3" imgW="3825360" imgH="513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4088" y="2035175"/>
                        <a:ext cx="7581900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223772" y="5454590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800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or</a:t>
            </a:r>
            <a:endParaRPr lang="zh-CN" altLang="en-US" sz="1800" dirty="0">
              <a:solidFill>
                <a:srgbClr val="000000"/>
              </a:solidFill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4611688" y="5449888"/>
          <a:ext cx="2700337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189" name="Formula" r:id="rId5" imgW="1361520" imgH="194400" progId="Equation.Ribbit">
                  <p:embed/>
                </p:oleObj>
              </mc:Choice>
              <mc:Fallback>
                <p:oleObj name="Formula" r:id="rId5" imgW="1361520" imgH="1944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11688" y="5449888"/>
                        <a:ext cx="2700337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315200" y="5105400"/>
            <a:ext cx="1535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S</a:t>
            </a:r>
            <a:r>
              <a:rPr lang="en-US" altLang="zh-CN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o small !</a:t>
            </a:r>
            <a:endParaRPr lang="zh-CN" altLang="en-US" dirty="0">
              <a:solidFill>
                <a:srgbClr val="FF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8443" y="3124200"/>
            <a:ext cx="40543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dirty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t</a:t>
            </a:r>
            <a:r>
              <a:rPr lang="en-US" altLang="zh-CN" sz="2000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: the living age of the neutron star</a:t>
            </a:r>
            <a:endParaRPr lang="zh-CN" altLang="en-US" sz="2000" dirty="0">
              <a:solidFill>
                <a:srgbClr val="000000"/>
              </a:solidFill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/>
          </p:nvPr>
        </p:nvGraphicFramePr>
        <p:xfrm>
          <a:off x="4191000" y="4945063"/>
          <a:ext cx="18192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190" name="Formula" r:id="rId7" imgW="917280" imgH="182880" progId="Equation.Ribbit">
                  <p:embed/>
                </p:oleObj>
              </mc:Choice>
              <mc:Fallback>
                <p:oleObj name="Formula" r:id="rId7" imgW="917280" imgH="1828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91000" y="4945063"/>
                        <a:ext cx="1819275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838200" y="4171890"/>
            <a:ext cx="45672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dirty="0" smtClean="0">
                <a:solidFill>
                  <a:srgbClr val="002060"/>
                </a:solidFill>
                <a:latin typeface="Arial" charset="0"/>
                <a:ea typeface="宋体" pitchFamily="2" charset="-122"/>
              </a:rPr>
              <a:t>For old neutron stars around the earth:</a:t>
            </a:r>
            <a:endParaRPr lang="zh-CN" altLang="en-US" sz="2000" dirty="0">
              <a:solidFill>
                <a:srgbClr val="002060"/>
              </a:solidFill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/>
          </p:nvPr>
        </p:nvGraphicFramePr>
        <p:xfrm>
          <a:off x="978081" y="4697412"/>
          <a:ext cx="22002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191" name="Formula" r:id="rId9" imgW="1110240" imgH="180360" progId="Equation.Ribbit">
                  <p:embed/>
                </p:oleObj>
              </mc:Choice>
              <mc:Fallback>
                <p:oleObj name="Formula" r:id="rId9" imgW="1110240" imgH="180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8081" y="4697412"/>
                        <a:ext cx="220027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/>
          </p:nvPr>
        </p:nvGraphicFramePr>
        <p:xfrm>
          <a:off x="954088" y="5156964"/>
          <a:ext cx="1706563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192" name="Formula" r:id="rId11" imgW="860040" imgH="167760" progId="Equation.Ribbit">
                  <p:embed/>
                </p:oleObj>
              </mc:Choice>
              <mc:Fallback>
                <p:oleObj name="Formula" r:id="rId11" imgW="860040" imgH="167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54088" y="5156964"/>
                        <a:ext cx="1706563" cy="334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/>
          </p:nvPr>
        </p:nvGraphicFramePr>
        <p:xfrm>
          <a:off x="1006475" y="5638800"/>
          <a:ext cx="112712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193" name="Formula" r:id="rId13" imgW="567720" imgH="161640" progId="Equation.Ribbit">
                  <p:embed/>
                </p:oleObj>
              </mc:Choice>
              <mc:Fallback>
                <p:oleObj name="Formula" r:id="rId13" imgW="567720" imgH="161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06475" y="5638800"/>
                        <a:ext cx="1127125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ight Arrow 17"/>
          <p:cNvSpPr/>
          <p:nvPr/>
        </p:nvSpPr>
        <p:spPr bwMode="auto">
          <a:xfrm>
            <a:off x="3048000" y="5181600"/>
            <a:ext cx="916762" cy="285690"/>
          </a:xfrm>
          <a:prstGeom prst="rightArrow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 smtClean="0">
              <a:solidFill>
                <a:srgbClr val="000000"/>
              </a:solidFill>
              <a:latin typeface="Arial" charset="0"/>
              <a:ea typeface="黑体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3581400"/>
            <a:ext cx="76582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dirty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f</a:t>
            </a:r>
            <a:r>
              <a:rPr lang="en-US" altLang="zh-CN" sz="2000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: contains all the effects caused by different neutron star </a:t>
            </a:r>
            <a:r>
              <a:rPr lang="en-US" altLang="zh-CN" sz="2000" dirty="0" err="1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strutures</a:t>
            </a:r>
            <a:endParaRPr lang="zh-CN" altLang="en-US" sz="2000" dirty="0">
              <a:solidFill>
                <a:srgbClr val="00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9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40</a:t>
            </a:r>
            <a:endParaRPr lang="zh-CN" altLang="en-US" sz="2200" dirty="0"/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88975"/>
          </a:xfrm>
        </p:spPr>
        <p:txBody>
          <a:bodyPr/>
          <a:lstStyle/>
          <a:p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中子星吸积暗物质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06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268413"/>
            <a:ext cx="5207000" cy="865187"/>
          </a:xfrm>
        </p:spPr>
        <p:txBody>
          <a:bodyPr/>
          <a:lstStyle/>
          <a:p>
            <a:r>
              <a:rPr lang="en-US" altLang="zh-CN" dirty="0" smtClean="0"/>
              <a:t>Black hole formation</a:t>
            </a:r>
            <a:endParaRPr lang="zh-CN" alt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88975"/>
          </a:xfrm>
        </p:spPr>
        <p:txBody>
          <a:bodyPr/>
          <a:lstStyle/>
          <a:p>
            <a:r>
              <a:rPr lang="zh-CN" altLang="en-US" sz="3600" dirty="0" smtClean="0">
                <a:latin typeface="+mn-ea"/>
                <a:ea typeface="+mn-ea"/>
                <a:cs typeface="Times New Roman" panose="02020603050405020304" pitchFamily="18" charset="0"/>
              </a:rPr>
              <a:t>黑洞的形成</a:t>
            </a:r>
            <a:endParaRPr lang="zh-CN" altLang="en-US" sz="36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5638800" y="1524000"/>
            <a:ext cx="3276600" cy="3276600"/>
          </a:xfrm>
          <a:prstGeom prst="ellipse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 smtClean="0">
              <a:solidFill>
                <a:srgbClr val="000000"/>
              </a:solidFill>
              <a:latin typeface="Arial" charset="0"/>
              <a:ea typeface="黑体" pitchFamily="2" charset="-122"/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>
            <a:off x="7543800" y="1981200"/>
            <a:ext cx="609600" cy="76200"/>
          </a:xfrm>
          <a:prstGeom prst="straightConnector1">
            <a:avLst/>
          </a:prstGeom>
          <a:solidFill>
            <a:srgbClr val="DDDDDD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Oval 5"/>
          <p:cNvSpPr/>
          <p:nvPr/>
        </p:nvSpPr>
        <p:spPr bwMode="auto">
          <a:xfrm>
            <a:off x="7961142" y="1828800"/>
            <a:ext cx="304800" cy="304800"/>
          </a:xfrm>
          <a:prstGeom prst="ellipse">
            <a:avLst/>
          </a:prstGeom>
          <a:solidFill>
            <a:srgbClr val="00B05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 smtClean="0">
              <a:solidFill>
                <a:srgbClr val="000000"/>
              </a:solidFill>
              <a:latin typeface="Arial" charset="0"/>
              <a:ea typeface="黑体" pitchFamily="2" charset="-122"/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7543800" y="2057400"/>
            <a:ext cx="457200" cy="533399"/>
          </a:xfrm>
          <a:prstGeom prst="straightConnector1">
            <a:avLst/>
          </a:prstGeom>
          <a:solidFill>
            <a:srgbClr val="DDDDDD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8001000" y="2590799"/>
            <a:ext cx="457200" cy="76201"/>
          </a:xfrm>
          <a:prstGeom prst="straightConnector1">
            <a:avLst/>
          </a:prstGeom>
          <a:solidFill>
            <a:srgbClr val="DDDDDD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 flipH="1">
            <a:off x="7772400" y="2667000"/>
            <a:ext cx="685800" cy="228600"/>
          </a:xfrm>
          <a:prstGeom prst="straightConnector1">
            <a:avLst/>
          </a:prstGeom>
          <a:solidFill>
            <a:srgbClr val="DDDDDD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/>
          <p:nvPr/>
        </p:nvCxnSpPr>
        <p:spPr bwMode="auto">
          <a:xfrm flipH="1">
            <a:off x="7620000" y="2895600"/>
            <a:ext cx="152400" cy="685800"/>
          </a:xfrm>
          <a:prstGeom prst="straightConnector1">
            <a:avLst/>
          </a:prstGeom>
          <a:solidFill>
            <a:srgbClr val="DDDDDD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/>
          <p:cNvCxnSpPr/>
          <p:nvPr/>
        </p:nvCxnSpPr>
        <p:spPr bwMode="auto">
          <a:xfrm flipH="1" flipV="1">
            <a:off x="7239000" y="3429000"/>
            <a:ext cx="381000" cy="152400"/>
          </a:xfrm>
          <a:prstGeom prst="straightConnector1">
            <a:avLst/>
          </a:prstGeom>
          <a:solidFill>
            <a:srgbClr val="DDDDDD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/>
          <p:nvPr/>
        </p:nvCxnSpPr>
        <p:spPr bwMode="auto">
          <a:xfrm flipH="1">
            <a:off x="6934200" y="3429000"/>
            <a:ext cx="304800" cy="0"/>
          </a:xfrm>
          <a:prstGeom prst="straightConnector1">
            <a:avLst/>
          </a:prstGeom>
          <a:solidFill>
            <a:srgbClr val="DDDDDD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/>
          <p:nvPr/>
        </p:nvCxnSpPr>
        <p:spPr bwMode="auto">
          <a:xfrm flipV="1">
            <a:off x="6934200" y="3119510"/>
            <a:ext cx="304800" cy="309490"/>
          </a:xfrm>
          <a:prstGeom prst="straightConnector1">
            <a:avLst/>
          </a:prstGeom>
          <a:solidFill>
            <a:srgbClr val="DDDDDD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Explosion 1 33"/>
          <p:cNvSpPr/>
          <p:nvPr/>
        </p:nvSpPr>
        <p:spPr bwMode="auto">
          <a:xfrm>
            <a:off x="6858000" y="2667000"/>
            <a:ext cx="838200" cy="838200"/>
          </a:xfrm>
          <a:prstGeom prst="irregularSeal1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 smtClean="0">
              <a:solidFill>
                <a:srgbClr val="000000"/>
              </a:solidFill>
              <a:latin typeface="Arial" charset="0"/>
              <a:ea typeface="黑体" pitchFamily="2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0738" y="1905000"/>
            <a:ext cx="4463081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900" dirty="0" smtClean="0">
                <a:solidFill>
                  <a:srgbClr val="002060"/>
                </a:solidFill>
                <a:latin typeface="Arial" charset="0"/>
                <a:ea typeface="宋体" pitchFamily="2" charset="-122"/>
              </a:rPr>
              <a:t>Captured </a:t>
            </a:r>
            <a:r>
              <a:rPr lang="en-US" altLang="zh-CN" sz="1900" b="1" dirty="0" smtClean="0">
                <a:solidFill>
                  <a:srgbClr val="00B050"/>
                </a:solidFill>
                <a:latin typeface="Arial" charset="0"/>
                <a:ea typeface="宋体" pitchFamily="2" charset="-122"/>
              </a:rPr>
              <a:t>DM</a:t>
            </a:r>
            <a:r>
              <a:rPr lang="en-US" altLang="zh-CN" sz="1900" dirty="0" smtClean="0">
                <a:solidFill>
                  <a:srgbClr val="002060"/>
                </a:solidFill>
                <a:latin typeface="Arial" charset="0"/>
                <a:ea typeface="宋体" pitchFamily="2" charset="-122"/>
              </a:rPr>
              <a:t> will go on </a:t>
            </a:r>
            <a:r>
              <a:rPr lang="en-US" altLang="zh-CN" sz="1900" b="1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scattering</a:t>
            </a:r>
            <a:r>
              <a:rPr lang="en-US" altLang="zh-CN" sz="1900" dirty="0" smtClean="0">
                <a:solidFill>
                  <a:srgbClr val="002060"/>
                </a:solidFill>
                <a:latin typeface="Arial" charset="0"/>
                <a:ea typeface="宋体" pitchFamily="2" charset="-122"/>
              </a:rPr>
              <a:t> with</a:t>
            </a:r>
          </a:p>
          <a:p>
            <a:pPr algn="l"/>
            <a:r>
              <a:rPr lang="en-US" altLang="zh-CN" sz="1900" dirty="0" smtClean="0">
                <a:solidFill>
                  <a:srgbClr val="002060"/>
                </a:solidFill>
                <a:latin typeface="Arial" charset="0"/>
                <a:ea typeface="宋体" pitchFamily="2" charset="-122"/>
              </a:rPr>
              <a:t>star matters and accumulate within a</a:t>
            </a:r>
          </a:p>
          <a:p>
            <a:pPr algn="l"/>
            <a:r>
              <a:rPr lang="en-US" altLang="zh-CN" sz="1900" dirty="0" smtClean="0">
                <a:solidFill>
                  <a:srgbClr val="002060"/>
                </a:solidFill>
                <a:latin typeface="Arial" charset="0"/>
                <a:ea typeface="宋体" pitchFamily="2" charset="-122"/>
              </a:rPr>
              <a:t>small radius at the star core</a:t>
            </a:r>
            <a:endParaRPr lang="zh-CN" altLang="en-US" sz="1900" dirty="0">
              <a:solidFill>
                <a:srgbClr val="00206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5376" y="2971800"/>
            <a:ext cx="515814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900" dirty="0" smtClean="0">
                <a:solidFill>
                  <a:srgbClr val="002060"/>
                </a:solidFill>
                <a:latin typeface="Arial" charset="0"/>
                <a:ea typeface="宋体" pitchFamily="2" charset="-122"/>
              </a:rPr>
              <a:t>When the mass of the DM exceed the</a:t>
            </a:r>
          </a:p>
          <a:p>
            <a:pPr algn="l"/>
            <a:r>
              <a:rPr lang="en-US" altLang="zh-CN" sz="1900" dirty="0" smtClean="0">
                <a:solidFill>
                  <a:srgbClr val="002060"/>
                </a:solidFill>
                <a:latin typeface="Arial" charset="0"/>
                <a:ea typeface="宋体" pitchFamily="2" charset="-122"/>
              </a:rPr>
              <a:t>Chandrasekhar limit (for non-interacting ADM)</a:t>
            </a:r>
            <a:endParaRPr lang="zh-CN" altLang="en-US" sz="1900" dirty="0">
              <a:solidFill>
                <a:srgbClr val="002060"/>
              </a:solidFill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/>
          </p:nvPr>
        </p:nvGraphicFramePr>
        <p:xfrm>
          <a:off x="838200" y="3657600"/>
          <a:ext cx="3579813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198" name="Equation" r:id="rId3" imgW="1804680" imgH="280800" progId="Equation.DSMT4">
                  <p:embed/>
                </p:oleObj>
              </mc:Choice>
              <mc:Fallback>
                <p:oleObj name="Equation" r:id="rId3" imgW="1804680" imgH="280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3657600"/>
                        <a:ext cx="3579813" cy="557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/>
          </p:nvPr>
        </p:nvGraphicFramePr>
        <p:xfrm>
          <a:off x="858838" y="4216400"/>
          <a:ext cx="3789362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199" name="Formula" r:id="rId5" imgW="1911600" imgH="293400" progId="Equation.Ribbit">
                  <p:embed/>
                </p:oleObj>
              </mc:Choice>
              <mc:Fallback>
                <p:oleObj name="Formula" r:id="rId5" imgW="1911600" imgH="2934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8838" y="4216400"/>
                        <a:ext cx="3789362" cy="582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/>
          </p:nvPr>
        </p:nvGraphicFramePr>
        <p:xfrm>
          <a:off x="2514600" y="4883150"/>
          <a:ext cx="27432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200" name="Formula" r:id="rId7" imgW="1384560" imgH="181800" progId="Equation.Ribbit">
                  <p:embed/>
                </p:oleObj>
              </mc:Choice>
              <mc:Fallback>
                <p:oleObj name="Formula" r:id="rId7" imgW="1384560" imgH="1818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14600" y="4883150"/>
                        <a:ext cx="2743200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766090" y="4876800"/>
            <a:ext cx="163538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900" dirty="0" smtClean="0">
                <a:solidFill>
                  <a:srgbClr val="000000"/>
                </a:solidFill>
                <a:latin typeface="Arial" charset="0"/>
                <a:ea typeface="宋体" pitchFamily="2" charset="-122"/>
              </a:rPr>
              <a:t>Planck mass:</a:t>
            </a:r>
            <a:endParaRPr lang="zh-CN" altLang="en-US" sz="1900" dirty="0">
              <a:solidFill>
                <a:srgbClr val="00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9379" y="5410200"/>
            <a:ext cx="758573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900" dirty="0" smtClean="0">
                <a:solidFill>
                  <a:srgbClr val="002060"/>
                </a:solidFill>
                <a:latin typeface="Arial" charset="0"/>
                <a:ea typeface="宋体" pitchFamily="2" charset="-122"/>
              </a:rPr>
              <a:t>Black hole forms and it will eventually destroy the whole neutron star</a:t>
            </a:r>
            <a:endParaRPr lang="zh-CN" altLang="en-US" sz="1900" dirty="0">
              <a:solidFill>
                <a:srgbClr val="00206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724400" y="4348162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800" b="1" dirty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t</a:t>
            </a:r>
            <a:r>
              <a:rPr lang="en-US" altLang="zh-CN" sz="1800" b="1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oo large</a:t>
            </a:r>
            <a:endParaRPr lang="zh-CN" altLang="en-US" sz="1800" b="1" dirty="0">
              <a:solidFill>
                <a:srgbClr val="FF0000"/>
              </a:solidFill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/>
          </p:nvPr>
        </p:nvGraphicFramePr>
        <p:xfrm>
          <a:off x="2438400" y="5898938"/>
          <a:ext cx="1439862" cy="34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201" name="Formula" r:id="rId9" imgW="615240" imgH="149040" progId="Equation.Ribbit">
                  <p:embed/>
                </p:oleObj>
              </mc:Choice>
              <mc:Fallback>
                <p:oleObj name="Formula" r:id="rId9" imgW="615240" imgH="1490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438400" y="5898938"/>
                        <a:ext cx="1439862" cy="34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579341" y="5879068"/>
            <a:ext cx="8536311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900" dirty="0" smtClean="0">
                <a:solidFill>
                  <a:srgbClr val="002060"/>
                </a:solidFill>
                <a:latin typeface="Arial" charset="0"/>
                <a:ea typeface="宋体" pitchFamily="2" charset="-122"/>
              </a:rPr>
              <a:t>So we require                          to ensure the existence of the old neutron stars</a:t>
            </a:r>
            <a:endParaRPr lang="zh-CN" altLang="en-US" sz="1900" dirty="0">
              <a:solidFill>
                <a:srgbClr val="00206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2839278" y="3753678"/>
            <a:ext cx="1524000" cy="3810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 smtClean="0">
              <a:solidFill>
                <a:srgbClr val="000000"/>
              </a:solidFill>
              <a:latin typeface="Arial" charset="0"/>
              <a:ea typeface="黑体" pitchFamily="2" charset="-122"/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41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109928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055386"/>
            <a:ext cx="6248400" cy="422066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268413"/>
            <a:ext cx="7645400" cy="941387"/>
          </a:xfrm>
        </p:spPr>
        <p:txBody>
          <a:bodyPr/>
          <a:lstStyle/>
          <a:p>
            <a:r>
              <a:rPr lang="en-US" altLang="zh-CN" dirty="0" smtClean="0"/>
              <a:t>Constraints from old neutron stars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66533" y="1771471"/>
            <a:ext cx="242085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2000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Much more</a:t>
            </a:r>
          </a:p>
          <a:p>
            <a:pPr algn="just"/>
            <a:r>
              <a:rPr lang="en-US" altLang="zh-CN" sz="2000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sensitive than the</a:t>
            </a:r>
          </a:p>
          <a:p>
            <a:pPr algn="just"/>
            <a:r>
              <a:rPr lang="en-US" altLang="zh-CN" sz="2000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sensitivity of the</a:t>
            </a:r>
          </a:p>
          <a:p>
            <a:pPr algn="just"/>
            <a:r>
              <a:rPr lang="en-US" altLang="zh-CN" sz="2000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traditional detectors</a:t>
            </a:r>
          </a:p>
          <a:p>
            <a:pPr algn="just"/>
            <a:r>
              <a:rPr lang="en-US" altLang="zh-CN" sz="2000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(~</a:t>
            </a:r>
            <a:r>
              <a:rPr lang="en-US" altLang="zh-CN" sz="2000" dirty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10</a:t>
            </a:r>
            <a:r>
              <a:rPr lang="en-US" altLang="zh-CN" sz="2000" baseline="30000" dirty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-42</a:t>
            </a:r>
            <a:r>
              <a:rPr lang="en-US" altLang="zh-CN" sz="2000" dirty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 cm</a:t>
            </a:r>
            <a:r>
              <a:rPr lang="en-US" altLang="zh-CN" sz="2000" baseline="30000" dirty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2</a:t>
            </a:r>
            <a:r>
              <a:rPr lang="en-US" altLang="zh-CN" sz="2000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)</a:t>
            </a:r>
            <a:endParaRPr lang="zh-CN" altLang="en-US" sz="2000" dirty="0">
              <a:solidFill>
                <a:srgbClr val="FF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8680" y="3477161"/>
            <a:ext cx="21214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2000" dirty="0" err="1" smtClean="0">
                <a:solidFill>
                  <a:srgbClr val="0070C0"/>
                </a:solidFill>
                <a:latin typeface="Arial" charset="0"/>
                <a:ea typeface="宋体" pitchFamily="2" charset="-122"/>
              </a:rPr>
              <a:t>Isospin</a:t>
            </a:r>
            <a:r>
              <a:rPr lang="en-US" altLang="zh-CN" sz="2000" dirty="0" smtClean="0">
                <a:solidFill>
                  <a:srgbClr val="0070C0"/>
                </a:solidFill>
                <a:latin typeface="Arial" charset="0"/>
                <a:ea typeface="宋体" pitchFamily="2" charset="-122"/>
              </a:rPr>
              <a:t>-violating</a:t>
            </a:r>
          </a:p>
          <a:p>
            <a:pPr algn="just"/>
            <a:r>
              <a:rPr lang="en-US" altLang="zh-CN" sz="2000" dirty="0">
                <a:solidFill>
                  <a:srgbClr val="0070C0"/>
                </a:solidFill>
                <a:latin typeface="Arial" charset="0"/>
                <a:ea typeface="宋体" pitchFamily="2" charset="-122"/>
              </a:rPr>
              <a:t>e</a:t>
            </a:r>
            <a:r>
              <a:rPr lang="en-US" altLang="zh-CN" sz="2000" dirty="0" smtClean="0">
                <a:solidFill>
                  <a:srgbClr val="0070C0"/>
                </a:solidFill>
                <a:latin typeface="Arial" charset="0"/>
                <a:ea typeface="宋体" pitchFamily="2" charset="-122"/>
              </a:rPr>
              <a:t>ffects affect the </a:t>
            </a:r>
          </a:p>
          <a:p>
            <a:pPr algn="just"/>
            <a:r>
              <a:rPr lang="en-US" altLang="zh-CN" sz="2000" dirty="0">
                <a:solidFill>
                  <a:srgbClr val="0070C0"/>
                </a:solidFill>
                <a:latin typeface="Arial" charset="0"/>
                <a:ea typeface="宋体" pitchFamily="2" charset="-122"/>
              </a:rPr>
              <a:t>c</a:t>
            </a:r>
            <a:r>
              <a:rPr lang="en-US" altLang="zh-CN" sz="2000" dirty="0" smtClean="0">
                <a:solidFill>
                  <a:srgbClr val="0070C0"/>
                </a:solidFill>
                <a:latin typeface="Arial" charset="0"/>
                <a:ea typeface="宋体" pitchFamily="2" charset="-122"/>
              </a:rPr>
              <a:t>onstraints</a:t>
            </a:r>
          </a:p>
          <a:p>
            <a:pPr algn="just"/>
            <a:r>
              <a:rPr lang="en-US" altLang="zh-CN" sz="2000" dirty="0" smtClean="0">
                <a:solidFill>
                  <a:srgbClr val="0070C0"/>
                </a:solidFill>
                <a:latin typeface="Arial" charset="0"/>
                <a:ea typeface="宋体" pitchFamily="2" charset="-122"/>
              </a:rPr>
              <a:t>significantly</a:t>
            </a:r>
            <a:endParaRPr lang="zh-CN" altLang="en-US" sz="2000" dirty="0">
              <a:solidFill>
                <a:srgbClr val="0070C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1305" y="4800600"/>
            <a:ext cx="20249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2000" dirty="0" err="1" smtClean="0">
                <a:solidFill>
                  <a:srgbClr val="7030A0"/>
                </a:solidFill>
                <a:latin typeface="Arial" charset="0"/>
                <a:ea typeface="宋体" pitchFamily="2" charset="-122"/>
              </a:rPr>
              <a:t>Isospin</a:t>
            </a:r>
            <a:r>
              <a:rPr lang="en-US" altLang="zh-CN" sz="2000" dirty="0" smtClean="0">
                <a:solidFill>
                  <a:srgbClr val="7030A0"/>
                </a:solidFill>
                <a:latin typeface="Arial" charset="0"/>
                <a:ea typeface="宋体" pitchFamily="2" charset="-122"/>
              </a:rPr>
              <a:t>-violating</a:t>
            </a:r>
          </a:p>
          <a:p>
            <a:pPr algn="just"/>
            <a:r>
              <a:rPr lang="en-US" altLang="zh-CN" sz="2000" dirty="0">
                <a:solidFill>
                  <a:srgbClr val="7030A0"/>
                </a:solidFill>
                <a:latin typeface="Arial" charset="0"/>
                <a:ea typeface="宋体" pitchFamily="2" charset="-122"/>
              </a:rPr>
              <a:t>e</a:t>
            </a:r>
            <a:r>
              <a:rPr lang="en-US" altLang="zh-CN" sz="2000" dirty="0" smtClean="0">
                <a:solidFill>
                  <a:srgbClr val="7030A0"/>
                </a:solidFill>
                <a:latin typeface="Arial" charset="0"/>
                <a:ea typeface="宋体" pitchFamily="2" charset="-122"/>
              </a:rPr>
              <a:t>ffects vary</a:t>
            </a:r>
            <a:r>
              <a:rPr lang="zh-CN" altLang="en-US" sz="2000" dirty="0" smtClean="0">
                <a:solidFill>
                  <a:srgbClr val="7030A0"/>
                </a:solidFill>
                <a:latin typeface="Arial" charset="0"/>
                <a:ea typeface="宋体" pitchFamily="2" charset="-122"/>
              </a:rPr>
              <a:t> </a:t>
            </a:r>
            <a:r>
              <a:rPr lang="en-US" altLang="zh-CN" sz="2000" dirty="0" smtClean="0">
                <a:solidFill>
                  <a:srgbClr val="7030A0"/>
                </a:solidFill>
                <a:latin typeface="Arial" charset="0"/>
                <a:ea typeface="宋体" pitchFamily="2" charset="-122"/>
              </a:rPr>
              <a:t>with</a:t>
            </a:r>
          </a:p>
          <a:p>
            <a:pPr algn="just"/>
            <a:r>
              <a:rPr lang="en-US" altLang="zh-CN" sz="2000" dirty="0">
                <a:solidFill>
                  <a:srgbClr val="7030A0"/>
                </a:solidFill>
                <a:latin typeface="Arial" charset="0"/>
                <a:ea typeface="宋体" pitchFamily="2" charset="-122"/>
              </a:rPr>
              <a:t>t</a:t>
            </a:r>
            <a:r>
              <a:rPr lang="en-US" altLang="zh-CN" sz="2000" dirty="0" smtClean="0">
                <a:solidFill>
                  <a:srgbClr val="7030A0"/>
                </a:solidFill>
                <a:latin typeface="Arial" charset="0"/>
                <a:ea typeface="宋体" pitchFamily="2" charset="-122"/>
              </a:rPr>
              <a:t>he nuclear inter</a:t>
            </a:r>
          </a:p>
          <a:p>
            <a:pPr algn="just"/>
            <a:r>
              <a:rPr lang="en-US" altLang="zh-CN" sz="2000" dirty="0" smtClean="0">
                <a:solidFill>
                  <a:srgbClr val="7030A0"/>
                </a:solidFill>
                <a:latin typeface="Arial" charset="0"/>
                <a:ea typeface="宋体" pitchFamily="2" charset="-122"/>
              </a:rPr>
              <a:t>-action we used</a:t>
            </a:r>
          </a:p>
        </p:txBody>
      </p:sp>
      <p:sp>
        <p:nvSpPr>
          <p:cNvPr id="10" name="矩形 9"/>
          <p:cNvSpPr/>
          <p:nvPr/>
        </p:nvSpPr>
        <p:spPr>
          <a:xfrm>
            <a:off x="4724400" y="914400"/>
            <a:ext cx="426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1" lang="en-US" altLang="zh-CN" sz="18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Zheng/Sun/Chen</a:t>
            </a:r>
            <a:r>
              <a:rPr kumimoji="1" lang="en-US" altLang="zh-CN" sz="1800" b="1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, </a:t>
            </a:r>
            <a:r>
              <a:rPr kumimoji="1" lang="en-US" altLang="zh-CN" sz="18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ApJ800, 141 (2015)</a:t>
            </a:r>
            <a:endParaRPr lang="zh-CN" altLang="en-US" sz="1800" dirty="0">
              <a:solidFill>
                <a:srgbClr val="3333FF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42</a:t>
            </a:r>
            <a:endParaRPr lang="zh-CN" altLang="en-US" sz="2200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88975"/>
          </a:xfrm>
        </p:spPr>
        <p:txBody>
          <a:bodyPr/>
          <a:lstStyle/>
          <a:p>
            <a:r>
              <a:rPr lang="zh-CN" altLang="en-US" sz="3600" dirty="0" smtClean="0">
                <a:latin typeface="+mn-ea"/>
                <a:ea typeface="+mn-ea"/>
                <a:cs typeface="Times New Roman" panose="02020603050405020304" pitchFamily="18" charset="0"/>
              </a:rPr>
              <a:t>    中子星</a:t>
            </a:r>
            <a:r>
              <a:rPr lang="zh-CN" altLang="en-US" sz="3600" dirty="0" smtClean="0">
                <a:latin typeface="+mn-ea"/>
                <a:ea typeface="+mn-ea"/>
                <a:cs typeface="Times New Roman" panose="02020603050405020304" pitchFamily="18" charset="0"/>
              </a:rPr>
              <a:t>作为暗物质的探针</a:t>
            </a:r>
            <a:endParaRPr lang="zh-CN" altLang="en-US" sz="36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73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95709"/>
            <a:ext cx="8458200" cy="40620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838200"/>
            <a:ext cx="8229600" cy="712787"/>
          </a:xfrm>
        </p:spPr>
        <p:txBody>
          <a:bodyPr/>
          <a:lstStyle/>
          <a:p>
            <a:r>
              <a:rPr lang="en-US" altLang="zh-CN" sz="2400" dirty="0" smtClean="0"/>
              <a:t>Constraints from the realistic PSR B1257+12</a:t>
            </a:r>
            <a:endParaRPr lang="zh-CN" altLang="en-US" sz="2400" dirty="0"/>
          </a:p>
        </p:txBody>
      </p:sp>
      <p:sp>
        <p:nvSpPr>
          <p:cNvPr id="6" name="矩形 5"/>
          <p:cNvSpPr/>
          <p:nvPr/>
        </p:nvSpPr>
        <p:spPr>
          <a:xfrm>
            <a:off x="5334000" y="4953000"/>
            <a:ext cx="3809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1" lang="en-US" altLang="zh-CN" sz="18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Zheng/Sun/Chen</a:t>
            </a:r>
            <a:r>
              <a:rPr kumimoji="1" lang="en-US" altLang="zh-CN" sz="1800" b="1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, </a:t>
            </a:r>
            <a:r>
              <a:rPr kumimoji="1" lang="en-US" altLang="zh-CN" sz="18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ApJ800, 141 (2015)</a:t>
            </a:r>
            <a:endParaRPr lang="zh-CN" altLang="en-US" sz="1800" dirty="0">
              <a:solidFill>
                <a:srgbClr val="3333FF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8498" y="5181600"/>
            <a:ext cx="88131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The pulsar </a:t>
            </a:r>
            <a:r>
              <a:rPr lang="en-US" altLang="zh-CN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PSR B1257+12 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is a planetary </a:t>
            </a:r>
            <a:r>
              <a:rPr lang="en-US" altLang="zh-CN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system with 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one solitary neutron star being orbited by three </a:t>
            </a:r>
            <a:r>
              <a:rPr lang="en-US" altLang="zh-CN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planets located </a:t>
            </a:r>
            <a:r>
              <a:rPr lang="en-US" altLang="zh-CN" sz="1800" dirty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0.6 </a:t>
            </a:r>
            <a:r>
              <a:rPr lang="en-US" altLang="zh-CN" sz="1800" dirty="0" err="1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kpc</a:t>
            </a:r>
            <a:r>
              <a:rPr lang="en-US" altLang="zh-CN" sz="1800" dirty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800" dirty="0" err="1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kiloparsec</a:t>
            </a:r>
            <a:r>
              <a:rPr lang="zh-CN" altLang="en-US" sz="1800" dirty="0">
                <a:solidFill>
                  <a:srgbClr val="3333FF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千</a:t>
            </a:r>
            <a:r>
              <a:rPr lang="zh-CN" altLang="en-US" sz="1800" dirty="0" smtClean="0">
                <a:solidFill>
                  <a:srgbClr val="3333FF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秒差距</a:t>
            </a:r>
            <a:r>
              <a:rPr lang="en-US" altLang="zh-CN" sz="1800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=3262 light year) </a:t>
            </a:r>
            <a:r>
              <a:rPr lang="en-US" altLang="zh-CN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away 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from the solar </a:t>
            </a:r>
            <a:r>
              <a:rPr lang="en-US" altLang="zh-CN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system. Its 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age </a:t>
            </a:r>
            <a:r>
              <a:rPr lang="en-US" altLang="zh-CN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is about </a:t>
            </a:r>
            <a:r>
              <a:rPr lang="en-US" altLang="zh-CN" sz="1800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0.862 </a:t>
            </a:r>
            <a:r>
              <a:rPr lang="en-US" altLang="zh-CN" sz="1800" dirty="0" err="1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Gyr</a:t>
            </a:r>
            <a:r>
              <a:rPr lang="en-US" altLang="zh-CN" sz="1800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(</a:t>
            </a:r>
            <a:r>
              <a:rPr lang="en-US" altLang="zh-CN" sz="1800" dirty="0" err="1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Ts</a:t>
            </a:r>
            <a:r>
              <a:rPr lang="en-US" altLang="zh-CN" sz="1800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=10^5 K and M=1.4Msun)</a:t>
            </a:r>
            <a:endParaRPr lang="zh-CN" altLang="en-US" sz="1800" dirty="0">
              <a:solidFill>
                <a:srgbClr val="3333FF"/>
              </a:solidFill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8478" y="6096000"/>
            <a:ext cx="85145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1" lang="en-US" altLang="zh-CN" sz="1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For low mass DM (&lt;20 </a:t>
            </a:r>
            <a:r>
              <a:rPr kumimoji="1" lang="en-US" altLang="zh-CN" sz="1800" b="1" dirty="0" err="1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GeV</a:t>
            </a:r>
            <a:r>
              <a:rPr kumimoji="1" lang="en-US" altLang="zh-CN" sz="1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), the constraint from NS is much stronger than that from direct detection experiments !</a:t>
            </a:r>
            <a:endParaRPr lang="zh-CN" altLang="en-US" sz="1800" dirty="0">
              <a:solidFill>
                <a:srgbClr val="FF00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8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43</a:t>
            </a:r>
            <a:endParaRPr lang="zh-CN" altLang="en-US" sz="220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88975"/>
          </a:xfrm>
        </p:spPr>
        <p:txBody>
          <a:bodyPr/>
          <a:lstStyle/>
          <a:p>
            <a:r>
              <a:rPr lang="zh-CN" altLang="en-US" sz="3600" dirty="0" smtClean="0">
                <a:latin typeface="+mn-ea"/>
                <a:ea typeface="+mn-ea"/>
                <a:cs typeface="Times New Roman" panose="02020603050405020304" pitchFamily="18" charset="0"/>
              </a:rPr>
              <a:t>    中子星</a:t>
            </a:r>
            <a:r>
              <a:rPr lang="zh-CN" altLang="en-US" sz="3600" dirty="0" smtClean="0">
                <a:latin typeface="+mn-ea"/>
                <a:ea typeface="+mn-ea"/>
                <a:cs typeface="Times New Roman" panose="02020603050405020304" pitchFamily="18" charset="0"/>
              </a:rPr>
              <a:t>作为暗物质的探针</a:t>
            </a:r>
            <a:endParaRPr lang="zh-CN" altLang="en-US" sz="36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1" lang="zh-CN" altLang="en-US" b="0" smtClean="0">
                <a:solidFill>
                  <a:srgbClr val="132584"/>
                </a:solidFill>
                <a:ea typeface="黑体" pitchFamily="49" charset="-122"/>
              </a:rPr>
              <a:t>目录</a:t>
            </a:r>
          </a:p>
        </p:txBody>
      </p:sp>
      <p:sp>
        <p:nvSpPr>
          <p:cNvPr id="5" name="矩形 4"/>
          <p:cNvSpPr/>
          <p:nvPr/>
        </p:nvSpPr>
        <p:spPr>
          <a:xfrm>
            <a:off x="1371600" y="1905000"/>
            <a:ext cx="7315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>
                <a:solidFill>
                  <a:schemeClr val="accent2"/>
                </a:solidFill>
              </a:rPr>
              <a:t>对称</a:t>
            </a:r>
            <a:r>
              <a:rPr lang="zh-CN" altLang="en-US" sz="3200" b="1" dirty="0" smtClean="0">
                <a:solidFill>
                  <a:schemeClr val="accent2"/>
                </a:solidFill>
              </a:rPr>
              <a:t>能</a:t>
            </a:r>
            <a:endParaRPr lang="en-US" altLang="zh-CN" sz="32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 smtClean="0">
                <a:solidFill>
                  <a:schemeClr val="accent2"/>
                </a:solidFill>
              </a:rPr>
              <a:t>对称能的确定</a:t>
            </a:r>
            <a:endParaRPr lang="en-US" altLang="zh-CN" sz="32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 smtClean="0">
                <a:solidFill>
                  <a:schemeClr val="accent2"/>
                </a:solidFill>
              </a:rPr>
              <a:t>对称能与核素图上原子核的数目</a:t>
            </a:r>
            <a:endParaRPr lang="en-US" altLang="zh-CN" sz="32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>
                <a:solidFill>
                  <a:schemeClr val="accent2"/>
                </a:solidFill>
              </a:rPr>
              <a:t>对称</a:t>
            </a:r>
            <a:r>
              <a:rPr lang="zh-CN" altLang="en-US" sz="3200" b="1" dirty="0" smtClean="0">
                <a:solidFill>
                  <a:schemeClr val="accent2"/>
                </a:solidFill>
              </a:rPr>
              <a:t>能与暗物质</a:t>
            </a:r>
            <a:endParaRPr lang="en-US" altLang="zh-CN" sz="3200" b="1" dirty="0" smtClean="0">
              <a:solidFill>
                <a:schemeClr val="accent2"/>
              </a:solidFill>
            </a:endParaRPr>
          </a:p>
          <a:p>
            <a:pPr marL="609600" indent="-609600" algn="l" eaLnBrk="1" hangingPunct="1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3200" b="1" dirty="0" smtClean="0">
                <a:solidFill>
                  <a:srgbClr val="FF0000"/>
                </a:solidFill>
              </a:rPr>
              <a:t>总结</a:t>
            </a:r>
            <a:r>
              <a:rPr lang="zh-CN" altLang="en-US" sz="3200" b="1" dirty="0">
                <a:solidFill>
                  <a:srgbClr val="FF0000"/>
                </a:solidFill>
              </a:rPr>
              <a:t>和展望</a:t>
            </a:r>
          </a:p>
        </p:txBody>
      </p:sp>
    </p:spTree>
    <p:extLst>
      <p:ext uri="{BB962C8B-B14F-4D97-AF65-F5344CB8AC3E}">
        <p14:creationId xmlns:p14="http://schemas.microsoft.com/office/powerpoint/2010/main" val="427837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0" y="76200"/>
            <a:ext cx="9144000" cy="688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54000" anchorCtr="1"/>
          <a:lstStyle/>
          <a:p>
            <a:r>
              <a:rPr kumimoji="1" lang="zh-CN" altLang="en-US" sz="3600" b="1" dirty="0" smtClean="0">
                <a:solidFill>
                  <a:schemeClr val="accent2"/>
                </a:solidFill>
                <a:latin typeface="Times New Roman" pitchFamily="18" charset="0"/>
              </a:rPr>
              <a:t>总结和展望</a:t>
            </a:r>
            <a:endParaRPr kumimoji="1" lang="zh-CN" altLang="en-US" sz="3600" b="1" dirty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106018" y="1219200"/>
            <a:ext cx="8915400" cy="4953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>
              <a:buFont typeface="Wingdings" pitchFamily="2" charset="2"/>
              <a:buChar char="l"/>
            </a:pPr>
            <a:r>
              <a:rPr lang="zh-CN" altLang="en-US" sz="2200" b="1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通过</a:t>
            </a:r>
            <a:r>
              <a:rPr lang="zh-CN" altLang="en-US" sz="2200" b="1" dirty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</a:rPr>
              <a:t>重离子碰撞，原子核结构性质</a:t>
            </a:r>
            <a:r>
              <a:rPr lang="en-US" altLang="zh-CN" sz="2200" b="1" dirty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</a:rPr>
              <a:t>(mass, neutron skin, GR/PG…),</a:t>
            </a:r>
          </a:p>
          <a:p>
            <a:pPr algn="l">
              <a:buFont typeface="Wingdings" pitchFamily="2" charset="2"/>
              <a:buNone/>
            </a:pPr>
            <a:r>
              <a:rPr lang="en-US" altLang="zh-CN" sz="2200" b="1" dirty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</a:rPr>
              <a:t>   </a:t>
            </a:r>
            <a:r>
              <a:rPr lang="zh-CN" altLang="en-US" sz="2200" b="1" dirty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</a:rPr>
              <a:t>以及核子光学势的研究，</a:t>
            </a:r>
            <a:r>
              <a:rPr lang="zh-CN" altLang="en-US" sz="2200" b="1" dirty="0" smtClean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</a:rPr>
              <a:t>我们</a:t>
            </a:r>
            <a:r>
              <a:rPr lang="zh-CN" altLang="en-US" sz="2200" b="1" dirty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</a:rPr>
              <a:t>已经</a:t>
            </a:r>
            <a:r>
              <a:rPr lang="zh-CN" altLang="en-US" sz="2200" b="1" dirty="0" smtClean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</a:rPr>
              <a:t>对</a:t>
            </a:r>
            <a:r>
              <a:rPr lang="zh-CN" altLang="en-US" sz="2200" b="1" dirty="0" smtClean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亚饱和密度</a:t>
            </a:r>
            <a:r>
              <a:rPr lang="zh-CN" altLang="en-US" sz="22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以及</a:t>
            </a:r>
            <a:r>
              <a:rPr lang="zh-CN" altLang="en-US" sz="2200" b="1" dirty="0" smtClean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饱和密度附近</a:t>
            </a:r>
            <a:endParaRPr lang="en-US" altLang="zh-CN" sz="2200" b="1" dirty="0" smtClean="0">
              <a:solidFill>
                <a:srgbClr val="FF00FF"/>
              </a:solidFill>
              <a:latin typeface="Times New Roman" pitchFamily="18" charset="0"/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r>
              <a:rPr lang="en-US" altLang="zh-CN" sz="2200" b="1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 sz="22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  </a:t>
            </a:r>
            <a:r>
              <a:rPr lang="zh-CN" altLang="en-US" sz="22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核</a:t>
            </a:r>
            <a:r>
              <a:rPr lang="zh-CN" altLang="en-US" sz="2200" b="1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物质对称</a:t>
            </a:r>
            <a:r>
              <a:rPr lang="zh-CN" altLang="en-US" sz="22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能有了比较好的认识：</a:t>
            </a:r>
            <a:endParaRPr lang="en-US" altLang="zh-CN" sz="2200" b="1" dirty="0" smtClean="0">
              <a:solidFill>
                <a:srgbClr val="3333FF"/>
              </a:solidFill>
              <a:latin typeface="Times New Roman" pitchFamily="18" charset="0"/>
              <a:ea typeface="宋体" pitchFamily="2" charset="-122"/>
            </a:endParaRPr>
          </a:p>
          <a:p>
            <a:pPr marL="1257300" lvl="2" indent="-342900" algn="l">
              <a:buFont typeface="Wingdings" panose="05000000000000000000" pitchFamily="2" charset="2"/>
              <a:buChar char="Ø"/>
            </a:pPr>
            <a:r>
              <a:rPr lang="zh-CN" altLang="en-US" sz="2200" b="1" dirty="0" smtClean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亚饱和密度区</a:t>
            </a:r>
            <a:r>
              <a:rPr lang="zh-CN" altLang="en-US" sz="22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的</a:t>
            </a:r>
            <a:r>
              <a:rPr lang="zh-CN" altLang="en-US" sz="2200" b="1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核物质对称</a:t>
            </a:r>
            <a:r>
              <a:rPr lang="zh-CN" altLang="en-US" sz="22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能 </a:t>
            </a:r>
            <a:r>
              <a:rPr lang="en-US" altLang="zh-CN" sz="22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– </a:t>
            </a:r>
            <a:r>
              <a:rPr lang="zh-CN" altLang="en-US" sz="22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比较精确</a:t>
            </a:r>
          </a:p>
          <a:p>
            <a:pPr marL="1257300" lvl="2" indent="-342900" algn="l">
              <a:buFont typeface="Wingdings" panose="05000000000000000000" pitchFamily="2" charset="2"/>
              <a:buChar char="Ø"/>
            </a:pPr>
            <a:r>
              <a:rPr lang="zh-CN" altLang="en-US" sz="2200" b="1" dirty="0" smtClean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饱和密度附近</a:t>
            </a:r>
            <a:r>
              <a:rPr lang="zh-CN" altLang="en-US" sz="2200" b="1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的核物质对称</a:t>
            </a:r>
            <a:r>
              <a:rPr lang="zh-CN" altLang="en-US" sz="22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能</a:t>
            </a:r>
            <a:r>
              <a:rPr lang="en-US" altLang="zh-CN" sz="22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:</a:t>
            </a:r>
            <a:r>
              <a:rPr lang="en-US" altLang="zh-CN" sz="2200" b="1" dirty="0" smtClean="0">
                <a:solidFill>
                  <a:schemeClr val="hlink"/>
                </a:solidFill>
                <a:latin typeface="Times New Roman" pitchFamily="18" charset="0"/>
                <a:ea typeface="宋体" pitchFamily="2" charset="-122"/>
              </a:rPr>
              <a:t> </a:t>
            </a:r>
            <a:endParaRPr lang="en-US" altLang="zh-CN" sz="2200" b="1" dirty="0">
              <a:solidFill>
                <a:schemeClr val="hlink"/>
              </a:solidFill>
              <a:latin typeface="Times New Roman" pitchFamily="18" charset="0"/>
              <a:ea typeface="宋体" pitchFamily="2" charset="-122"/>
            </a:endParaRPr>
          </a:p>
          <a:p>
            <a:pPr algn="l">
              <a:buFont typeface="Wingdings" pitchFamily="2" charset="2"/>
              <a:buNone/>
            </a:pPr>
            <a:r>
              <a:rPr lang="en-US" altLang="zh-CN" sz="22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                      </a:t>
            </a:r>
            <a:r>
              <a:rPr lang="en-US" altLang="zh-CN" sz="2200" b="1" dirty="0">
                <a:solidFill>
                  <a:srgbClr val="FF0000"/>
                </a:solidFill>
                <a:latin typeface="Times New Roman" pitchFamily="18" charset="0"/>
              </a:rPr>
              <a:t>E</a:t>
            </a:r>
            <a:r>
              <a:rPr lang="en-US" altLang="zh-CN" sz="2200" b="1" baseline="-25000" dirty="0">
                <a:solidFill>
                  <a:srgbClr val="FF0000"/>
                </a:solidFill>
                <a:latin typeface="Times New Roman" pitchFamily="18" charset="0"/>
              </a:rPr>
              <a:t>sym</a:t>
            </a:r>
            <a:r>
              <a:rPr lang="en-US" altLang="zh-CN" sz="2200" b="1" dirty="0">
                <a:solidFill>
                  <a:srgbClr val="FF0000"/>
                </a:solidFill>
                <a:latin typeface="Times New Roman" pitchFamily="18" charset="0"/>
              </a:rPr>
              <a:t>(</a:t>
            </a:r>
            <a:r>
              <a:rPr lang="el-GR" altLang="zh-CN" sz="2200" b="1" dirty="0">
                <a:solidFill>
                  <a:srgbClr val="FF0000"/>
                </a:solidFill>
                <a:latin typeface="Times New Roman" pitchFamily="18" charset="0"/>
              </a:rPr>
              <a:t>ρ</a:t>
            </a:r>
            <a:r>
              <a:rPr lang="en-US" altLang="zh-CN" sz="2200" b="1" baseline="-25000" dirty="0">
                <a:solidFill>
                  <a:srgbClr val="FF0000"/>
                </a:solidFill>
                <a:latin typeface="Times New Roman" pitchFamily="18" charset="0"/>
              </a:rPr>
              <a:t>0</a:t>
            </a:r>
            <a:r>
              <a:rPr lang="en-US" altLang="zh-CN" sz="2200" b="1" dirty="0">
                <a:solidFill>
                  <a:srgbClr val="FF0000"/>
                </a:solidFill>
                <a:latin typeface="Times New Roman" pitchFamily="18" charset="0"/>
              </a:rPr>
              <a:t>)</a:t>
            </a:r>
            <a:r>
              <a:rPr lang="en-US" altLang="zh-CN" sz="2200" dirty="0">
                <a:solidFill>
                  <a:srgbClr val="FF0000"/>
                </a:solidFill>
                <a:latin typeface="Times New Roman" pitchFamily="18" charset="0"/>
              </a:rPr>
              <a:t> =</a:t>
            </a:r>
            <a:r>
              <a:rPr lang="en-US" altLang="zh-CN" sz="2200" b="1" dirty="0" smtClean="0">
                <a:solidFill>
                  <a:srgbClr val="FF0000"/>
                </a:solidFill>
                <a:latin typeface="Times New Roman" pitchFamily="18" charset="0"/>
              </a:rPr>
              <a:t>32.5±2.5 </a:t>
            </a:r>
            <a:r>
              <a:rPr lang="en-US" altLang="zh-CN" sz="2200" b="1" dirty="0">
                <a:solidFill>
                  <a:srgbClr val="FF0000"/>
                </a:solidFill>
                <a:latin typeface="Times New Roman" pitchFamily="18" charset="0"/>
              </a:rPr>
              <a:t>MeV</a:t>
            </a:r>
            <a:r>
              <a:rPr lang="en-US" altLang="zh-CN" sz="2200" dirty="0">
                <a:solidFill>
                  <a:srgbClr val="FF0000"/>
                </a:solidFill>
                <a:latin typeface="Times New Roman" pitchFamily="18" charset="0"/>
              </a:rPr>
              <a:t> and </a:t>
            </a:r>
            <a:r>
              <a:rPr lang="en-US" altLang="zh-CN" sz="2200" b="1" i="1" dirty="0" smtClean="0">
                <a:solidFill>
                  <a:srgbClr val="FF0000"/>
                </a:solidFill>
                <a:latin typeface="Times New Roman" pitchFamily="18" charset="0"/>
              </a:rPr>
              <a:t>L</a:t>
            </a:r>
            <a:r>
              <a:rPr lang="en-US" altLang="zh-CN" sz="2200" b="1" dirty="0" smtClean="0">
                <a:solidFill>
                  <a:srgbClr val="FF0000"/>
                </a:solidFill>
                <a:latin typeface="Times New Roman" pitchFamily="18" charset="0"/>
              </a:rPr>
              <a:t>=55±25 </a:t>
            </a:r>
            <a:r>
              <a:rPr lang="en-US" altLang="zh-CN" sz="2200" b="1" dirty="0">
                <a:solidFill>
                  <a:srgbClr val="FF0000"/>
                </a:solidFill>
                <a:latin typeface="Times New Roman" pitchFamily="18" charset="0"/>
              </a:rPr>
              <a:t>MeV</a:t>
            </a:r>
            <a:r>
              <a:rPr lang="en-US" altLang="zh-CN" sz="22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</a:p>
          <a:p>
            <a:pPr algn="l"/>
            <a:r>
              <a:rPr kumimoji="1" lang="en-US" altLang="zh-CN" sz="2200" dirty="0">
                <a:solidFill>
                  <a:srgbClr val="3333FF"/>
                </a:solidFill>
                <a:latin typeface="Times New Roman" pitchFamily="18" charset="0"/>
              </a:rPr>
              <a:t>   </a:t>
            </a:r>
            <a:r>
              <a:rPr kumimoji="1" lang="zh-CN" altLang="en-US" sz="2200" b="1" dirty="0">
                <a:solidFill>
                  <a:srgbClr val="3333FF"/>
                </a:solidFill>
                <a:latin typeface="Times New Roman" pitchFamily="18" charset="0"/>
              </a:rPr>
              <a:t>更精确的约束需要更精确的实验数据和更可靠的理论方法</a:t>
            </a:r>
            <a:r>
              <a:rPr kumimoji="1" lang="en-US" altLang="zh-CN" sz="2200" b="1" dirty="0" smtClean="0">
                <a:solidFill>
                  <a:srgbClr val="3333FF"/>
                </a:solidFill>
                <a:latin typeface="Times New Roman" pitchFamily="18" charset="0"/>
              </a:rPr>
              <a:t>!</a:t>
            </a:r>
            <a:endParaRPr lang="en-US" altLang="zh-CN" sz="100" b="1" dirty="0">
              <a:solidFill>
                <a:srgbClr val="3333FF"/>
              </a:solidFill>
              <a:latin typeface="Times New Roman" pitchFamily="18" charset="0"/>
              <a:ea typeface="宋体" pitchFamily="2" charset="-122"/>
            </a:endParaRPr>
          </a:p>
          <a:p>
            <a:pPr algn="l"/>
            <a:endParaRPr lang="zh-CN" altLang="en-US" sz="800" b="1" dirty="0">
              <a:solidFill>
                <a:srgbClr val="0066FF"/>
              </a:solidFill>
              <a:latin typeface="Times New Roman" pitchFamily="18" charset="0"/>
              <a:ea typeface="宋体" pitchFamily="2" charset="-122"/>
            </a:endParaRPr>
          </a:p>
          <a:p>
            <a:pPr algn="l">
              <a:buFont typeface="Wingdings" pitchFamily="2" charset="2"/>
              <a:buChar char="l"/>
            </a:pPr>
            <a:r>
              <a:rPr lang="zh-CN" altLang="en-US" sz="22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决定核物质对称</a:t>
            </a:r>
            <a:r>
              <a:rPr lang="zh-CN" altLang="en-US" sz="2200" b="1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能的</a:t>
            </a:r>
            <a:r>
              <a:rPr lang="zh-CN" altLang="en-US" sz="2200" b="1" dirty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高密行为</a:t>
            </a:r>
            <a:r>
              <a:rPr lang="zh-CN" altLang="en-US" sz="2200" b="1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依然是一个巨大的挑战 </a:t>
            </a:r>
            <a:r>
              <a:rPr lang="en-US" altLang="zh-CN" sz="2200" b="1" dirty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(Many-body </a:t>
            </a:r>
            <a:endParaRPr lang="en-US" altLang="zh-CN" sz="2200" b="1" dirty="0" smtClean="0">
              <a:solidFill>
                <a:srgbClr val="FF3300"/>
              </a:solidFill>
              <a:latin typeface="Times New Roman" pitchFamily="18" charset="0"/>
              <a:ea typeface="宋体" pitchFamily="2" charset="-122"/>
            </a:endParaRPr>
          </a:p>
          <a:p>
            <a:pPr algn="l"/>
            <a:r>
              <a:rPr lang="en-US" altLang="zh-CN" sz="2200" b="1" dirty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 sz="2200" b="1" dirty="0" smtClean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  forces</a:t>
            </a:r>
            <a:r>
              <a:rPr lang="en-US" altLang="zh-CN" sz="2200" b="1" dirty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, </a:t>
            </a:r>
            <a:r>
              <a:rPr lang="en-US" altLang="zh-CN" sz="2200" b="1" dirty="0" smtClean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Short </a:t>
            </a:r>
            <a:r>
              <a:rPr lang="en-US" altLang="zh-CN" sz="2200" b="1" dirty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range tensor forces, Short range NN correlations, Model </a:t>
            </a:r>
            <a:endParaRPr lang="en-US" altLang="zh-CN" sz="2200" b="1" dirty="0" smtClean="0">
              <a:solidFill>
                <a:srgbClr val="FF3300"/>
              </a:solidFill>
              <a:latin typeface="Times New Roman" pitchFamily="18" charset="0"/>
              <a:ea typeface="宋体" pitchFamily="2" charset="-122"/>
            </a:endParaRPr>
          </a:p>
          <a:p>
            <a:pPr algn="l"/>
            <a:r>
              <a:rPr lang="en-US" altLang="zh-CN" sz="2200" b="1" dirty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 sz="2200" b="1" dirty="0" smtClean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  cross check</a:t>
            </a:r>
            <a:r>
              <a:rPr lang="en-US" altLang="zh-CN" sz="2200" b="1" dirty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, </a:t>
            </a:r>
            <a:r>
              <a:rPr lang="en-US" altLang="zh-CN" sz="2200" b="1" dirty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more data</a:t>
            </a:r>
            <a:r>
              <a:rPr lang="en-US" altLang="zh-CN" sz="2200" b="1" dirty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</a:rPr>
              <a:t>,……).</a:t>
            </a:r>
            <a:r>
              <a:rPr lang="zh-CN" altLang="en-US" sz="2200" b="1" dirty="0">
                <a:solidFill>
                  <a:srgbClr val="0000FF"/>
                </a:solidFill>
                <a:latin typeface="+mn-ea"/>
                <a:ea typeface="+mn-ea"/>
              </a:rPr>
              <a:t>丰中子核引起的高能重离子碰撞的</a:t>
            </a:r>
            <a:r>
              <a:rPr lang="zh-CN" altLang="en-US" sz="2200" b="1" dirty="0" smtClean="0">
                <a:solidFill>
                  <a:srgbClr val="0000FF"/>
                </a:solidFill>
                <a:latin typeface="+mn-ea"/>
                <a:ea typeface="+mn-ea"/>
              </a:rPr>
              <a:t>实验</a:t>
            </a:r>
            <a:endParaRPr lang="en-US" altLang="zh-CN" sz="2200" b="1" dirty="0" smtClean="0">
              <a:solidFill>
                <a:srgbClr val="0000FF"/>
              </a:solidFill>
              <a:latin typeface="+mn-ea"/>
              <a:ea typeface="+mn-ea"/>
            </a:endParaRPr>
          </a:p>
          <a:p>
            <a:pPr algn="l"/>
            <a:r>
              <a:rPr lang="en-US" altLang="zh-CN" sz="2200" b="1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zh-CN" altLang="en-US" sz="2200" b="1" dirty="0" smtClean="0">
                <a:solidFill>
                  <a:srgbClr val="0000FF"/>
                </a:solidFill>
                <a:latin typeface="+mn-ea"/>
                <a:ea typeface="+mn-ea"/>
              </a:rPr>
              <a:t>数据</a:t>
            </a:r>
            <a:r>
              <a:rPr lang="zh-CN" altLang="en-US" sz="2200" b="1" dirty="0" smtClean="0">
                <a:solidFill>
                  <a:srgbClr val="0000FF"/>
                </a:solidFill>
                <a:latin typeface="+mn-ea"/>
                <a:ea typeface="+mn-ea"/>
              </a:rPr>
              <a:t>将非常</a:t>
            </a:r>
            <a:r>
              <a:rPr lang="zh-CN" altLang="en-US" sz="2200" b="1" dirty="0">
                <a:solidFill>
                  <a:srgbClr val="0000FF"/>
                </a:solidFill>
                <a:latin typeface="+mn-ea"/>
                <a:ea typeface="+mn-ea"/>
              </a:rPr>
              <a:t>重要</a:t>
            </a:r>
            <a:r>
              <a:rPr lang="en-US" altLang="zh-CN" sz="2200" b="1" dirty="0" smtClean="0">
                <a:solidFill>
                  <a:srgbClr val="0000FF"/>
                </a:solidFill>
                <a:latin typeface="+mn-ea"/>
                <a:ea typeface="+mn-ea"/>
              </a:rPr>
              <a:t>!</a:t>
            </a:r>
            <a:endParaRPr lang="zh-CN" altLang="en-US" sz="900" b="1" dirty="0">
              <a:solidFill>
                <a:srgbClr val="0000FF"/>
              </a:solidFill>
              <a:latin typeface="+mn-ea"/>
              <a:ea typeface="+mn-ea"/>
            </a:endParaRPr>
          </a:p>
          <a:p>
            <a:pPr algn="l"/>
            <a:endParaRPr lang="en-US" altLang="zh-CN" sz="800" b="1" dirty="0">
              <a:solidFill>
                <a:srgbClr val="0066FF"/>
              </a:solidFill>
              <a:latin typeface="Times New Roman" pitchFamily="18" charset="0"/>
              <a:ea typeface="宋体" pitchFamily="2" charset="-122"/>
            </a:endParaRPr>
          </a:p>
          <a:p>
            <a:pPr algn="l">
              <a:buFont typeface="Wingdings" pitchFamily="2" charset="2"/>
              <a:buChar char="l"/>
            </a:pPr>
            <a:r>
              <a:rPr lang="en-US" altLang="zh-CN" sz="2200" b="1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 </a:t>
            </a:r>
            <a:r>
              <a:rPr lang="zh-CN" altLang="en-US" sz="2200" b="1" dirty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对称</a:t>
            </a:r>
            <a:r>
              <a:rPr lang="zh-CN" altLang="en-US" sz="22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能的确定对于理解一些基本的科学问题</a:t>
            </a:r>
            <a:r>
              <a:rPr lang="en-US" altLang="zh-CN" sz="22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(</a:t>
            </a:r>
            <a:r>
              <a:rPr lang="zh-CN" altLang="en-US" sz="22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比如</a:t>
            </a:r>
            <a:r>
              <a:rPr lang="zh-CN" altLang="en-US" sz="2200" b="1" dirty="0" smtClean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核素图上原子核的</a:t>
            </a:r>
            <a:endParaRPr lang="en-US" altLang="zh-CN" sz="2200" b="1" dirty="0" smtClean="0">
              <a:solidFill>
                <a:srgbClr val="FF00FF"/>
              </a:solidFill>
              <a:latin typeface="Times New Roman" pitchFamily="18" charset="0"/>
              <a:ea typeface="宋体" pitchFamily="2" charset="-122"/>
            </a:endParaRPr>
          </a:p>
          <a:p>
            <a:pPr algn="l"/>
            <a:r>
              <a:rPr lang="en-US" altLang="zh-CN" sz="2200" b="1" dirty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 sz="2200" b="1" dirty="0" smtClean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   </a:t>
            </a:r>
            <a:r>
              <a:rPr lang="zh-CN" altLang="en-US" sz="2200" b="1" dirty="0" smtClean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数目</a:t>
            </a:r>
            <a:r>
              <a:rPr lang="zh-CN" altLang="en-US" sz="22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和</a:t>
            </a:r>
            <a:r>
              <a:rPr lang="zh-CN" altLang="en-US" sz="2200" b="1" dirty="0" smtClean="0">
                <a:solidFill>
                  <a:srgbClr val="FF00FF"/>
                </a:solidFill>
                <a:latin typeface="Times New Roman" pitchFamily="18" charset="0"/>
                <a:ea typeface="宋体" pitchFamily="2" charset="-122"/>
              </a:rPr>
              <a:t>暗物质</a:t>
            </a:r>
            <a:r>
              <a:rPr lang="zh-CN" altLang="en-US" sz="22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等</a:t>
            </a:r>
            <a:r>
              <a:rPr lang="en-US" altLang="zh-CN" sz="22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)</a:t>
            </a:r>
            <a:r>
              <a:rPr lang="zh-CN" altLang="en-US" sz="2200" b="1" dirty="0" smtClean="0">
                <a:solidFill>
                  <a:srgbClr val="3333FF"/>
                </a:solidFill>
                <a:latin typeface="Times New Roman" pitchFamily="18" charset="0"/>
                <a:ea typeface="宋体" pitchFamily="2" charset="-122"/>
              </a:rPr>
              <a:t>有重要意义</a:t>
            </a:r>
            <a:endParaRPr lang="en-US" altLang="zh-CN" sz="2200" b="1" dirty="0" smtClean="0">
              <a:solidFill>
                <a:srgbClr val="3333FF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8372646" y="6400800"/>
            <a:ext cx="8130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/>
              <a:t>p. </a:t>
            </a:r>
            <a:r>
              <a:rPr lang="en-US" altLang="zh-CN" sz="2200" dirty="0" smtClean="0"/>
              <a:t>44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280899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CN" dirty="0" smtClean="0">
                <a:latin typeface="Times New Roman" pitchFamily="18" charset="0"/>
                <a:ea typeface="黑体" pitchFamily="49" charset="-122"/>
              </a:rPr>
              <a:t>        Acknowledgements</a:t>
            </a:r>
            <a:endParaRPr lang="zh-CN" altLang="en-US" dirty="0" smtClean="0">
              <a:solidFill>
                <a:srgbClr val="FF33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990600" y="848699"/>
            <a:ext cx="7696200" cy="3418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/>
            <a:r>
              <a:rPr lang="en-US" altLang="zh-CN" b="1" u="sng" dirty="0">
                <a:solidFill>
                  <a:srgbClr val="FF33CC"/>
                </a:solidFill>
                <a:latin typeface="Times New Roman" panose="02020603050405020304" pitchFamily="18" charset="0"/>
              </a:rPr>
              <a:t>Collaborators</a:t>
            </a:r>
            <a:r>
              <a:rPr lang="zh-CN" altLang="en-US" b="1" dirty="0">
                <a:solidFill>
                  <a:srgbClr val="FF33CC"/>
                </a:solidFill>
                <a:latin typeface="Times New Roman" panose="02020603050405020304" pitchFamily="18" charset="0"/>
              </a:rPr>
              <a:t>：</a:t>
            </a:r>
          </a:p>
          <a:p>
            <a:pPr algn="l" eaLnBrk="1" hangingPunct="1"/>
            <a:r>
              <a:rPr lang="en-US" altLang="zh-CN" sz="1600" b="1" dirty="0" err="1" smtClean="0">
                <a:solidFill>
                  <a:srgbClr val="3333FF"/>
                </a:solidFill>
                <a:latin typeface="Times New Roman" panose="02020603050405020304" pitchFamily="18" charset="0"/>
              </a:rPr>
              <a:t>Peng</a:t>
            </a:r>
            <a:r>
              <a:rPr lang="en-US" altLang="zh-CN" sz="1600" b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-Cheng Chu </a:t>
            </a:r>
            <a:r>
              <a:rPr lang="en-US" altLang="zh-CN" sz="1600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(QTU, Qingdao)</a:t>
            </a:r>
            <a:endParaRPr lang="en-US" altLang="zh-CN" sz="16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 algn="l" eaLnBrk="1" hangingPunct="1"/>
            <a:r>
              <a:rPr lang="en-US" altLang="zh-CN" sz="16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Wei-Zhou Jiang</a:t>
            </a:r>
            <a:r>
              <a:rPr lang="en-US" altLang="zh-CN" sz="16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(SEU. Nanjing)</a:t>
            </a:r>
          </a:p>
          <a:p>
            <a:pPr algn="l" eaLnBrk="1" hangingPunct="1"/>
            <a:r>
              <a:rPr lang="en-US" altLang="zh-CN" sz="1600" b="1" dirty="0" smtClean="0">
                <a:solidFill>
                  <a:srgbClr val="FF00FF"/>
                </a:solidFill>
                <a:latin typeface="Times New Roman" panose="02020603050405020304" pitchFamily="18" charset="0"/>
              </a:rPr>
              <a:t>Che </a:t>
            </a:r>
            <a:r>
              <a:rPr lang="en-US" altLang="zh-CN" sz="16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Ming </a:t>
            </a:r>
            <a:r>
              <a:rPr lang="en-US" altLang="zh-CN" sz="1600" b="1" dirty="0" smtClean="0">
                <a:solidFill>
                  <a:srgbClr val="FF00FF"/>
                </a:solidFill>
                <a:latin typeface="Times New Roman" panose="02020603050405020304" pitchFamily="18" charset="0"/>
              </a:rPr>
              <a:t>Ko, </a:t>
            </a:r>
            <a:r>
              <a:rPr lang="en-US" altLang="zh-CN" sz="16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Zhen 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Zhang </a:t>
            </a:r>
            <a:r>
              <a:rPr lang="en-US" altLang="zh-CN" sz="1600" b="1" dirty="0" smtClean="0">
                <a:solidFill>
                  <a:srgbClr val="FF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1600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TAMU. Texas)</a:t>
            </a:r>
            <a:endParaRPr lang="en-US" altLang="zh-CN" sz="1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l" eaLnBrk="1" hangingPunct="1"/>
            <a:r>
              <a:rPr lang="en-US" altLang="zh-CN" sz="16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Bao-An </a:t>
            </a:r>
            <a:r>
              <a:rPr lang="en-US" altLang="zh-CN" sz="1600" b="1" dirty="0" smtClean="0">
                <a:solidFill>
                  <a:srgbClr val="FF00FF"/>
                </a:solidFill>
                <a:latin typeface="Times New Roman" panose="02020603050405020304" pitchFamily="18" charset="0"/>
              </a:rPr>
              <a:t>Li, </a:t>
            </a:r>
            <a:r>
              <a:rPr lang="en-US" altLang="zh-CN" sz="1600" b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Bao-Jun </a:t>
            </a:r>
            <a:r>
              <a:rPr lang="en-US" altLang="zh-CN" sz="1600" b="1" dirty="0" err="1" smtClean="0">
                <a:solidFill>
                  <a:srgbClr val="3333FF"/>
                </a:solidFill>
                <a:latin typeface="Times New Roman" panose="02020603050405020304" pitchFamily="18" charset="0"/>
              </a:rPr>
              <a:t>Cai</a:t>
            </a:r>
            <a:r>
              <a:rPr lang="en-US" altLang="zh-CN" sz="1600" b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1600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TAMU-Commerce, Texas)</a:t>
            </a:r>
            <a:endParaRPr lang="en-US" altLang="zh-CN" sz="16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 algn="l" eaLnBrk="1" hangingPunct="1"/>
            <a:r>
              <a:rPr lang="en-US" altLang="zh-CN" sz="1600" b="1" dirty="0">
                <a:solidFill>
                  <a:srgbClr val="3333FF"/>
                </a:solidFill>
                <a:latin typeface="Times New Roman" panose="02020603050405020304" pitchFamily="18" charset="0"/>
              </a:rPr>
              <a:t>Xiao-Hua </a:t>
            </a:r>
            <a:r>
              <a:rPr lang="en-US" altLang="zh-CN" sz="1600" b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Li </a:t>
            </a:r>
            <a:r>
              <a:rPr lang="en-US" altLang="zh-CN" sz="1600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(USC, Hengyang)</a:t>
            </a:r>
            <a:endParaRPr lang="en-US" altLang="zh-CN" sz="16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 algn="l" eaLnBrk="1" hangingPunct="1"/>
            <a:r>
              <a:rPr lang="en-US" altLang="zh-CN" sz="1600" b="1" dirty="0" smtClean="0">
                <a:solidFill>
                  <a:srgbClr val="FF00FF"/>
                </a:solidFill>
                <a:latin typeface="Times New Roman" panose="02020603050405020304" pitchFamily="18" charset="0"/>
              </a:rPr>
              <a:t>De-Hua </a:t>
            </a:r>
            <a:r>
              <a:rPr lang="en-US" altLang="zh-CN" sz="16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Wen</a:t>
            </a:r>
            <a:r>
              <a:rPr lang="en-US" altLang="zh-CN" sz="16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1600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SCUT, </a:t>
            </a:r>
            <a:r>
              <a:rPr lang="en-US" altLang="zh-CN" sz="1600" b="1" dirty="0" err="1" smtClean="0">
                <a:solidFill>
                  <a:srgbClr val="FF3300"/>
                </a:solidFill>
                <a:latin typeface="Times New Roman" panose="02020603050405020304" pitchFamily="18" charset="0"/>
              </a:rPr>
              <a:t>Guanzhou</a:t>
            </a:r>
            <a:r>
              <a:rPr lang="en-US" altLang="zh-CN" sz="1600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) </a:t>
            </a:r>
            <a:endParaRPr lang="en-US" altLang="zh-CN" sz="16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 algn="l" eaLnBrk="1" hangingPunct="1"/>
            <a:r>
              <a:rPr lang="en-US" altLang="zh-CN" sz="1600" b="1" dirty="0" err="1">
                <a:solidFill>
                  <a:srgbClr val="FF00FF"/>
                </a:solidFill>
                <a:latin typeface="Times New Roman" panose="02020603050405020304" pitchFamily="18" charset="0"/>
              </a:rPr>
              <a:t>Zhi</a:t>
            </a:r>
            <a:r>
              <a:rPr lang="en-US" altLang="zh-CN" sz="16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-Gang Xiao</a:t>
            </a:r>
            <a:r>
              <a:rPr lang="en-US" altLang="zh-CN" sz="16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1600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Tsinghua, Beijing) </a:t>
            </a:r>
            <a:endParaRPr lang="en-US" altLang="zh-CN" sz="16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 algn="l" eaLnBrk="1" hangingPunct="1"/>
            <a:r>
              <a:rPr lang="en-US" altLang="zh-CN" sz="16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Chang </a:t>
            </a:r>
            <a:r>
              <a:rPr lang="en-US" altLang="zh-CN" sz="1600" b="1" dirty="0" err="1">
                <a:solidFill>
                  <a:srgbClr val="FF00FF"/>
                </a:solidFill>
                <a:latin typeface="Times New Roman" panose="02020603050405020304" pitchFamily="18" charset="0"/>
              </a:rPr>
              <a:t>Xu</a:t>
            </a:r>
            <a:r>
              <a:rPr lang="en-US" altLang="zh-CN" sz="16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1600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NJU, Nanjing)</a:t>
            </a:r>
          </a:p>
          <a:p>
            <a:pPr algn="l" eaLnBrk="1" hangingPunct="1"/>
            <a:r>
              <a:rPr lang="en-US" altLang="zh-CN" sz="1600" b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Jun </a:t>
            </a:r>
            <a:r>
              <a:rPr lang="en-US" altLang="zh-CN" sz="1600" b="1" dirty="0" err="1">
                <a:solidFill>
                  <a:srgbClr val="3333FF"/>
                </a:solidFill>
                <a:latin typeface="Times New Roman" panose="02020603050405020304" pitchFamily="18" charset="0"/>
              </a:rPr>
              <a:t>Xu</a:t>
            </a:r>
            <a:r>
              <a:rPr lang="en-US" altLang="zh-CN" sz="1600" b="1" dirty="0">
                <a:solidFill>
                  <a:srgbClr val="3333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1600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(SINAP, CAS, Shanghai)</a:t>
            </a:r>
            <a:endParaRPr lang="en-US" altLang="zh-CN" sz="16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 algn="l" eaLnBrk="1" hangingPunct="1"/>
            <a:r>
              <a:rPr lang="en-US" altLang="zh-CN" sz="1600" b="1" dirty="0" err="1">
                <a:solidFill>
                  <a:srgbClr val="FF00FF"/>
                </a:solidFill>
                <a:latin typeface="Times New Roman" panose="02020603050405020304" pitchFamily="18" charset="0"/>
              </a:rPr>
              <a:t>Gao</a:t>
            </a:r>
            <a:r>
              <a:rPr lang="en-US" altLang="zh-CN" sz="16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-Chan Yong </a:t>
            </a:r>
            <a:r>
              <a:rPr lang="en-US" altLang="zh-CN" sz="1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1600" b="1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IMP, Lanzhou)</a:t>
            </a:r>
            <a:endParaRPr lang="en-US" altLang="zh-CN" sz="16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 algn="l" eaLnBrk="1" hangingPunct="1"/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Xin Wang</a:t>
            </a:r>
            <a:r>
              <a:rPr lang="en-US" altLang="zh-CN" sz="16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, Zhao-Wen Zhang, 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Kai-</a:t>
            </a:r>
            <a:r>
              <a:rPr lang="en-US" altLang="zh-CN" sz="1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Jia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Sun, Hao Zheng, </a:t>
            </a:r>
            <a:r>
              <a:rPr lang="en-US" altLang="zh-CN" sz="1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Rui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16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Wang, Ying Zhou, Jie </a:t>
            </a:r>
            <a:r>
              <a:rPr lang="en-US" altLang="zh-CN" sz="1600" b="1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Pu</a:t>
            </a:r>
            <a:r>
              <a:rPr lang="en-US" altLang="zh-CN" sz="16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16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(SJTU, Shanghai)</a:t>
            </a:r>
            <a:endParaRPr lang="en-US" altLang="zh-CN" sz="1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990600" y="4419600"/>
            <a:ext cx="7696200" cy="194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/>
            <a:r>
              <a:rPr lang="en-US" altLang="zh-CN" b="1" u="sng" dirty="0" smtClean="0">
                <a:solidFill>
                  <a:srgbClr val="FF33CC"/>
                </a:solidFill>
                <a:latin typeface="Times New Roman" panose="02020603050405020304" pitchFamily="18" charset="0"/>
              </a:rPr>
              <a:t>Funding</a:t>
            </a:r>
            <a:r>
              <a:rPr lang="zh-CN" altLang="en-US" b="1" dirty="0" smtClean="0">
                <a:solidFill>
                  <a:srgbClr val="FF33CC"/>
                </a:solidFill>
                <a:latin typeface="Times New Roman" panose="02020603050405020304" pitchFamily="18" charset="0"/>
              </a:rPr>
              <a:t>：</a:t>
            </a:r>
            <a:endParaRPr lang="zh-CN" altLang="en-US" b="1" dirty="0">
              <a:solidFill>
                <a:srgbClr val="FF33CC"/>
              </a:solidFill>
              <a:latin typeface="Times New Roman" panose="02020603050405020304" pitchFamily="18" charset="0"/>
            </a:endParaRPr>
          </a:p>
          <a:p>
            <a:pPr algn="l" eaLnBrk="1" hangingPunct="1"/>
            <a:r>
              <a:rPr lang="en-US" altLang="zh-CN" sz="16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Natural Science Foundation of China</a:t>
            </a:r>
          </a:p>
          <a:p>
            <a:pPr algn="l"/>
            <a:r>
              <a:rPr lang="en-US" altLang="zh-CN" sz="16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 </a:t>
            </a:r>
            <a:r>
              <a:rPr lang="en-US" altLang="zh-CN" sz="16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 Basic </a:t>
            </a:r>
            <a:r>
              <a:rPr lang="en-US" altLang="zh-CN" sz="16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Development Program (973 Program) </a:t>
            </a:r>
            <a:r>
              <a:rPr lang="en-US" altLang="zh-CN" sz="16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China  </a:t>
            </a:r>
          </a:p>
          <a:p>
            <a:pPr algn="l" eaLnBrk="1" hangingPunct="1"/>
            <a:r>
              <a:rPr lang="en-US" altLang="zh-CN" sz="16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Shanghai Rising-Sta</a:t>
            </a:r>
            <a:r>
              <a:rPr lang="en-US" altLang="zh-CN" sz="1600" b="1" dirty="0" smtClean="0">
                <a:solidFill>
                  <a:srgbClr val="FF00FF"/>
                </a:solidFill>
                <a:latin typeface="Times New Roman" panose="02020603050405020304" pitchFamily="18" charset="0"/>
              </a:rPr>
              <a:t>rs Program </a:t>
            </a:r>
          </a:p>
          <a:p>
            <a:pPr algn="l" eaLnBrk="1" hangingPunct="1"/>
            <a:r>
              <a:rPr lang="en-US" altLang="zh-CN" sz="1600" b="1" dirty="0" smtClean="0">
                <a:solidFill>
                  <a:srgbClr val="FF00FF"/>
                </a:solidFill>
                <a:latin typeface="Times New Roman" panose="02020603050405020304" pitchFamily="18" charset="0"/>
              </a:rPr>
              <a:t>Shanghai “</a:t>
            </a:r>
            <a:r>
              <a:rPr lang="en-US" altLang="zh-CN" sz="1600" b="1" dirty="0" err="1" smtClean="0">
                <a:solidFill>
                  <a:srgbClr val="FF00FF"/>
                </a:solidFill>
                <a:latin typeface="Times New Roman" panose="02020603050405020304" pitchFamily="18" charset="0"/>
              </a:rPr>
              <a:t>Shu-Guang</a:t>
            </a:r>
            <a:r>
              <a:rPr lang="en-US" altLang="zh-CN" sz="1600" b="1" dirty="0" smtClean="0">
                <a:solidFill>
                  <a:srgbClr val="FF00FF"/>
                </a:solidFill>
                <a:latin typeface="Times New Roman" panose="02020603050405020304" pitchFamily="18" charset="0"/>
              </a:rPr>
              <a:t>” Project</a:t>
            </a:r>
            <a:r>
              <a:rPr lang="en-US" altLang="zh-CN" sz="16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1600" b="1" dirty="0" smtClean="0">
                <a:solidFill>
                  <a:srgbClr val="FF00FF"/>
                </a:solidFill>
                <a:latin typeface="Times New Roman" panose="02020603050405020304" pitchFamily="18" charset="0"/>
              </a:rPr>
              <a:t> </a:t>
            </a:r>
          </a:p>
          <a:p>
            <a:pPr algn="l" eaLnBrk="1" hangingPunct="1"/>
            <a:r>
              <a:rPr lang="en-US" altLang="zh-CN" sz="16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Shanghai “Eastern Scholar”</a:t>
            </a:r>
          </a:p>
          <a:p>
            <a:pPr algn="l"/>
            <a:r>
              <a:rPr lang="en-US" altLang="zh-CN" sz="16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 and </a:t>
            </a:r>
            <a:r>
              <a:rPr lang="en-US" altLang="zh-CN" sz="16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Technology Commission </a:t>
            </a:r>
            <a:r>
              <a:rPr lang="en-US" altLang="zh-CN" sz="16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Shanghai Municipality</a:t>
            </a:r>
          </a:p>
        </p:txBody>
      </p:sp>
    </p:spTree>
    <p:extLst>
      <p:ext uri="{BB962C8B-B14F-4D97-AF65-F5344CB8AC3E}">
        <p14:creationId xmlns:p14="http://schemas.microsoft.com/office/powerpoint/2010/main" val="208896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1470025"/>
          </a:xfrm>
        </p:spPr>
        <p:txBody>
          <a:bodyPr/>
          <a:lstStyle/>
          <a:p>
            <a:pPr algn="l" eaLnBrk="1" hangingPunct="1"/>
            <a:r>
              <a:rPr lang="zh-CN" altLang="en-US" sz="4400" smtClean="0">
                <a:latin typeface="黑体" pitchFamily="49" charset="-122"/>
                <a:ea typeface="黑体" pitchFamily="49" charset="-122"/>
              </a:rPr>
              <a:t>谢 谢！</a:t>
            </a:r>
            <a:br>
              <a:rPr lang="zh-CN" altLang="en-US" sz="4400" smtClean="0">
                <a:latin typeface="黑体" pitchFamily="49" charset="-122"/>
                <a:ea typeface="黑体" pitchFamily="49" charset="-122"/>
              </a:rPr>
            </a:br>
            <a:r>
              <a:rPr lang="en-US" altLang="zh-CN" sz="4400" smtClean="0">
                <a:latin typeface="黑体" pitchFamily="49" charset="-122"/>
                <a:ea typeface="黑体" pitchFamily="49" charset="-122"/>
              </a:rPr>
              <a:t>Thanks!</a:t>
            </a:r>
          </a:p>
        </p:txBody>
      </p:sp>
    </p:spTree>
    <p:extLst>
      <p:ext uri="{BB962C8B-B14F-4D97-AF65-F5344CB8AC3E}">
        <p14:creationId xmlns:p14="http://schemas.microsoft.com/office/powerpoint/2010/main" val="256675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自定义设计方案">
  <a:themeElements>
    <a:clrScheme name="1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自定义设计方案">
      <a:majorFont>
        <a:latin typeface="Arial"/>
        <a:ea typeface="华文新魏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28575" cap="flat" cmpd="sng" algn="ctr">
          <a:solidFill>
            <a:srgbClr val="922706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黑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28575" cap="flat" cmpd="sng" algn="ctr">
          <a:solidFill>
            <a:srgbClr val="922706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黑体" pitchFamily="2" charset="-122"/>
          </a:defRPr>
        </a:defPPr>
      </a:lstStyle>
    </a:lnDef>
  </a:objectDefaults>
  <a:extraClrSchemeLst>
    <a:extraClrScheme>
      <a:clrScheme name="1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20070815模板</Template>
  <TotalTime>35554</TotalTime>
  <Words>3692</Words>
  <Application>Microsoft Office PowerPoint</Application>
  <PresentationFormat>全屏显示(4:3)</PresentationFormat>
  <Paragraphs>600</Paragraphs>
  <Slides>52</Slides>
  <Notes>8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52</vt:i4>
      </vt:variant>
    </vt:vector>
  </HeadingPairs>
  <TitlesOfParts>
    <vt:vector size="72" baseType="lpstr">
      <vt:lpstr>Arial Unicode MS</vt:lpstr>
      <vt:lpstr>Microsoft YaHei UI</vt:lpstr>
      <vt:lpstr>MS PGothic</vt:lpstr>
      <vt:lpstr>Open Sans</vt:lpstr>
      <vt:lpstr>黑体</vt:lpstr>
      <vt:lpstr>华文楷体</vt:lpstr>
      <vt:lpstr>华文新魏</vt:lpstr>
      <vt:lpstr>宋体</vt:lpstr>
      <vt:lpstr>Andalus</vt:lpstr>
      <vt:lpstr>Arial</vt:lpstr>
      <vt:lpstr>Arial</vt:lpstr>
      <vt:lpstr>Cambria Math</vt:lpstr>
      <vt:lpstr>Comic Sans MS</vt:lpstr>
      <vt:lpstr>Times New Roman</vt:lpstr>
      <vt:lpstr>Wingdings</vt:lpstr>
      <vt:lpstr>1_自定义设计方案</vt:lpstr>
      <vt:lpstr>Flash Movie</vt:lpstr>
      <vt:lpstr>Equation</vt:lpstr>
      <vt:lpstr>文档</vt:lpstr>
      <vt:lpstr>Formula</vt:lpstr>
      <vt:lpstr>核物质的对称能</vt:lpstr>
      <vt:lpstr>目录</vt:lpstr>
      <vt:lpstr>原子核的组成</vt:lpstr>
      <vt:lpstr>PowerPoint 演示文稿</vt:lpstr>
      <vt:lpstr>PowerPoint 演示文稿</vt:lpstr>
      <vt:lpstr>PowerPoint 演示文稿</vt:lpstr>
      <vt:lpstr>PowerPoint 演示文稿</vt:lpstr>
      <vt:lpstr>物质的状态方程</vt:lpstr>
      <vt:lpstr>PowerPoint 演示文稿</vt:lpstr>
      <vt:lpstr>PowerPoint 演示文稿</vt:lpstr>
      <vt:lpstr>PowerPoint 演示文稿</vt:lpstr>
      <vt:lpstr>PowerPoint 演示文稿</vt:lpstr>
      <vt:lpstr>目录</vt:lpstr>
      <vt:lpstr>PowerPoint 演示文稿</vt:lpstr>
      <vt:lpstr>PowerPoint 演示文稿</vt:lpstr>
      <vt:lpstr>       核物质对称能: 实验探针</vt:lpstr>
      <vt:lpstr>放射性束流装置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目录</vt:lpstr>
      <vt:lpstr>核素示意图</vt:lpstr>
      <vt:lpstr>               原子核的存在极限：滴线的位置</vt:lpstr>
      <vt:lpstr>               原子核的存在极限：滴线的位置</vt:lpstr>
      <vt:lpstr>滴线与对称能</vt:lpstr>
      <vt:lpstr>          滴线与对称能-液滴模型估算</vt:lpstr>
      <vt:lpstr>            滴线与对称能-平均场理论计算</vt:lpstr>
      <vt:lpstr>            滴线与对称能-平均场理论计算</vt:lpstr>
      <vt:lpstr>目录</vt:lpstr>
      <vt:lpstr>PowerPoint 演示文稿</vt:lpstr>
      <vt:lpstr>暗物质的直接探测</vt:lpstr>
      <vt:lpstr>同位旋破缺的暗物质</vt:lpstr>
      <vt:lpstr>原子核内中子和质子的分布</vt:lpstr>
      <vt:lpstr>核的形状因子:对称能效应</vt:lpstr>
      <vt:lpstr>核的形状因子:对称能效应</vt:lpstr>
      <vt:lpstr>中子星吸积暗物质</vt:lpstr>
      <vt:lpstr>中子星吸积暗物质</vt:lpstr>
      <vt:lpstr>中子星吸积暗物质</vt:lpstr>
      <vt:lpstr>中子星吸积暗物质</vt:lpstr>
      <vt:lpstr>黑洞的形成</vt:lpstr>
      <vt:lpstr>    中子星作为暗物质的探针</vt:lpstr>
      <vt:lpstr>    中子星作为暗物质的探针</vt:lpstr>
      <vt:lpstr>目录</vt:lpstr>
      <vt:lpstr>PowerPoint 演示文稿</vt:lpstr>
      <vt:lpstr>        Acknowledgements</vt:lpstr>
      <vt:lpstr>谢 谢！ Thanks!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LWCHEN</dc:creator>
  <cp:lastModifiedBy>Lie-Wen Chen</cp:lastModifiedBy>
  <cp:revision>4609</cp:revision>
  <cp:lastPrinted>1601-01-01T00:00:00Z</cp:lastPrinted>
  <dcterms:created xsi:type="dcterms:W3CDTF">1601-01-01T00:00:00Z</dcterms:created>
  <dcterms:modified xsi:type="dcterms:W3CDTF">2016-11-18T01:32:10Z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