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426" r:id="rId2"/>
    <p:sldId id="345" r:id="rId3"/>
    <p:sldId id="344" r:id="rId4"/>
    <p:sldId id="343" r:id="rId5"/>
    <p:sldId id="342" r:id="rId6"/>
    <p:sldId id="347" r:id="rId7"/>
    <p:sldId id="348" r:id="rId8"/>
    <p:sldId id="349" r:id="rId9"/>
    <p:sldId id="350" r:id="rId10"/>
    <p:sldId id="341" r:id="rId11"/>
    <p:sldId id="422" r:id="rId12"/>
    <p:sldId id="355" r:id="rId13"/>
    <p:sldId id="356" r:id="rId14"/>
    <p:sldId id="357" r:id="rId15"/>
    <p:sldId id="358" r:id="rId16"/>
    <p:sldId id="359" r:id="rId17"/>
    <p:sldId id="360" r:id="rId18"/>
    <p:sldId id="317" r:id="rId19"/>
    <p:sldId id="339" r:id="rId20"/>
    <p:sldId id="318" r:id="rId21"/>
    <p:sldId id="418" r:id="rId22"/>
    <p:sldId id="421" r:id="rId23"/>
    <p:sldId id="321" r:id="rId24"/>
    <p:sldId id="324" r:id="rId25"/>
    <p:sldId id="323" r:id="rId26"/>
    <p:sldId id="322" r:id="rId27"/>
    <p:sldId id="325" r:id="rId28"/>
    <p:sldId id="420" r:id="rId29"/>
    <p:sldId id="326" r:id="rId30"/>
    <p:sldId id="329" r:id="rId31"/>
    <p:sldId id="328" r:id="rId32"/>
    <p:sldId id="327" r:id="rId33"/>
    <p:sldId id="330" r:id="rId34"/>
    <p:sldId id="423" r:id="rId35"/>
    <p:sldId id="334" r:id="rId36"/>
    <p:sldId id="333" r:id="rId37"/>
    <p:sldId id="335" r:id="rId38"/>
    <p:sldId id="424" r:id="rId39"/>
    <p:sldId id="332" r:id="rId40"/>
    <p:sldId id="337" r:id="rId41"/>
    <p:sldId id="338" r:id="rId42"/>
    <p:sldId id="425" r:id="rId43"/>
    <p:sldId id="331" r:id="rId44"/>
    <p:sldId id="442" r:id="rId45"/>
    <p:sldId id="361" r:id="rId46"/>
    <p:sldId id="362" r:id="rId47"/>
    <p:sldId id="363" r:id="rId48"/>
    <p:sldId id="390" r:id="rId49"/>
    <p:sldId id="391" r:id="rId50"/>
    <p:sldId id="392" r:id="rId51"/>
    <p:sldId id="393" r:id="rId52"/>
    <p:sldId id="394" r:id="rId53"/>
    <p:sldId id="395" r:id="rId54"/>
    <p:sldId id="396" r:id="rId55"/>
    <p:sldId id="397" r:id="rId56"/>
    <p:sldId id="398" r:id="rId57"/>
    <p:sldId id="399" r:id="rId58"/>
    <p:sldId id="427" r:id="rId59"/>
    <p:sldId id="372" r:id="rId60"/>
    <p:sldId id="400" r:id="rId61"/>
    <p:sldId id="401" r:id="rId62"/>
    <p:sldId id="429" r:id="rId63"/>
    <p:sldId id="430" r:id="rId64"/>
    <p:sldId id="431" r:id="rId65"/>
    <p:sldId id="432" r:id="rId66"/>
    <p:sldId id="433" r:id="rId67"/>
    <p:sldId id="428" r:id="rId68"/>
    <p:sldId id="437" r:id="rId69"/>
    <p:sldId id="438" r:id="rId70"/>
    <p:sldId id="439" r:id="rId71"/>
    <p:sldId id="440" r:id="rId72"/>
    <p:sldId id="441" r:id="rId73"/>
    <p:sldId id="259" r:id="rId74"/>
  </p:sldIdLst>
  <p:sldSz cx="12192000" cy="6858000"/>
  <p:notesSz cx="7102475" cy="102330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" id="{C9511E35-C00A-4815-AE64-9FB80AC9B475}">
          <p14:sldIdLst>
            <p14:sldId id="426"/>
            <p14:sldId id="345"/>
          </p14:sldIdLst>
        </p14:section>
        <p14:section name="NMSSM模型简介" id="{AF7399A2-BAE8-40A7-A1A6-16467DE8DE40}">
          <p14:sldIdLst>
            <p14:sldId id="344"/>
            <p14:sldId id="343"/>
            <p14:sldId id="342"/>
            <p14:sldId id="347"/>
            <p14:sldId id="348"/>
            <p14:sldId id="349"/>
            <p14:sldId id="350"/>
          </p14:sldIdLst>
        </p14:section>
        <p14:section name="NMSSM对银心宇宙线超出的解释" id="{B982031A-62F9-4851-A1B9-2B63E9CDF505}">
          <p14:sldIdLst>
            <p14:sldId id="341"/>
            <p14:sldId id="422"/>
          </p14:sldIdLst>
        </p14:section>
        <p14:section name="Introduction" id="{06EA2599-001F-4C88-98E7-76F1DE7547E7}">
          <p14:sldIdLst>
            <p14:sldId id="355"/>
            <p14:sldId id="356"/>
            <p14:sldId id="357"/>
            <p14:sldId id="358"/>
            <p14:sldId id="359"/>
            <p14:sldId id="360"/>
            <p14:sldId id="317"/>
            <p14:sldId id="339"/>
            <p14:sldId id="318"/>
            <p14:sldId id="418"/>
            <p14:sldId id="421"/>
          </p14:sldIdLst>
        </p14:section>
        <p14:section name="NMSSM" id="{28B2EFCD-08DA-475C-84DA-D4311ECBC723}">
          <p14:sldIdLst>
            <p14:sldId id="321"/>
            <p14:sldId id="324"/>
            <p14:sldId id="323"/>
            <p14:sldId id="322"/>
            <p14:sldId id="325"/>
            <p14:sldId id="420"/>
          </p14:sldIdLst>
        </p14:section>
        <p14:section name="solutions" id="{7B95AAA0-3324-48DD-9F87-4ACDC12C8DB9}">
          <p14:sldIdLst>
            <p14:sldId id="326"/>
            <p14:sldId id="329"/>
            <p14:sldId id="328"/>
            <p14:sldId id="327"/>
            <p14:sldId id="330"/>
            <p14:sldId id="423"/>
            <p14:sldId id="334"/>
            <p14:sldId id="333"/>
            <p14:sldId id="335"/>
            <p14:sldId id="424"/>
          </p14:sldIdLst>
        </p14:section>
        <p14:section name="Future experiments" id="{53F773FB-8A62-4E7E-8988-3ED21BCC127F}">
          <p14:sldIdLst>
            <p14:sldId id="332"/>
            <p14:sldId id="337"/>
            <p14:sldId id="338"/>
            <p14:sldId id="425"/>
          </p14:sldIdLst>
        </p14:section>
        <p14:section name="Summary" id="{23EB1A7A-5795-4BEA-A542-1F715925020B}">
          <p14:sldIdLst>
            <p14:sldId id="331"/>
            <p14:sldId id="442"/>
          </p14:sldIdLst>
        </p14:section>
        <p14:section name="NMSSM对ATLAS所观测Z事例超出的解释" id="{B65CA2CE-954F-43B4-A333-70AA06F7E4E8}">
          <p14:sldIdLst>
            <p14:sldId id="361"/>
            <p14:sldId id="362"/>
          </p14:sldIdLst>
        </p14:section>
        <p14:section name="Motivation" id="{2974037E-61D5-4782-9A3F-16D8C7E74AFC}">
          <p14:sldIdLst>
            <p14:sldId id="363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27"/>
          </p14:sldIdLst>
        </p14:section>
        <p14:section name="Explanation I in SUSY" id="{072EDC9D-076E-4BAC-9378-D1B11F507AE5}">
          <p14:sldIdLst>
            <p14:sldId id="372"/>
            <p14:sldId id="400"/>
            <p14:sldId id="401"/>
            <p14:sldId id="429"/>
            <p14:sldId id="430"/>
            <p14:sldId id="431"/>
            <p14:sldId id="432"/>
            <p14:sldId id="433"/>
            <p14:sldId id="428"/>
          </p14:sldIdLst>
        </p14:section>
        <p14:section name="Explanation II in SUSY" id="{23E4961A-7333-424F-A14D-CE9F0FBDD322}">
          <p14:sldIdLst>
            <p14:sldId id="437"/>
            <p14:sldId id="438"/>
            <p14:sldId id="439"/>
            <p14:sldId id="440"/>
            <p14:sldId id="441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00FF"/>
    <a:srgbClr val="FF33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4357" autoAdjust="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F07FE220-9035-4E6D-BAAB-B257834BCC8B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6706F13F-AF13-4BDF-A704-26EC3DE4E5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547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167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Fermi lab </a:t>
            </a:r>
            <a:r>
              <a:rPr lang="zh-CN" altLang="en-US" dirty="0" smtClean="0"/>
              <a:t>发现了</a:t>
            </a:r>
            <a:r>
              <a:rPr lang="en-US" altLang="zh-CN" dirty="0" smtClean="0"/>
              <a:t>GCE</a:t>
            </a:r>
            <a:r>
              <a:rPr lang="zh-CN" altLang="en-US" dirty="0" smtClean="0"/>
              <a:t>超出，该超出比较倾向于用暗物质湮灭来解释。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54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早起的时候，得到的光子谱尾部较短，大家倾向于用</a:t>
            </a:r>
            <a:r>
              <a:rPr lang="en-US" altLang="zh-CN" dirty="0" smtClean="0"/>
              <a:t>35GeV</a:t>
            </a:r>
            <a:r>
              <a:rPr lang="zh-CN" altLang="en-US" dirty="0" smtClean="0"/>
              <a:t>的暗物质湮灭到</a:t>
            </a:r>
            <a:r>
              <a:rPr lang="en-US" altLang="zh-CN" dirty="0" smtClean="0"/>
              <a:t>bb bar</a:t>
            </a:r>
            <a:r>
              <a:rPr lang="zh-CN" altLang="en-US" dirty="0" smtClean="0"/>
              <a:t>或者</a:t>
            </a:r>
            <a:r>
              <a:rPr lang="en-US" altLang="zh-CN" dirty="0" smtClean="0"/>
              <a:t>10GeV</a:t>
            </a:r>
            <a:r>
              <a:rPr lang="zh-CN" altLang="en-US" dirty="0" smtClean="0"/>
              <a:t>的暗物质湮灭到</a:t>
            </a:r>
            <a:r>
              <a:rPr lang="en-US" altLang="zh-CN" dirty="0" err="1" smtClean="0"/>
              <a:t>tautau</a:t>
            </a:r>
            <a:r>
              <a:rPr lang="zh-CN" altLang="en-US" dirty="0" smtClean="0"/>
              <a:t>来解释；后来</a:t>
            </a:r>
            <a:r>
              <a:rPr lang="en-US" altLang="zh-CN" dirty="0" err="1" smtClean="0"/>
              <a:t>Calore</a:t>
            </a:r>
            <a:r>
              <a:rPr lang="zh-CN" altLang="en-US" dirty="0" smtClean="0"/>
              <a:t>组重新分析背景和前景，得到的光子谱尾部较长，所以除了湮灭到</a:t>
            </a:r>
            <a:r>
              <a:rPr lang="en-US" altLang="zh-CN" dirty="0" smtClean="0"/>
              <a:t>bb bar</a:t>
            </a:r>
            <a:r>
              <a:rPr lang="zh-CN" altLang="en-US" dirty="0" smtClean="0"/>
              <a:t>或者</a:t>
            </a:r>
            <a:r>
              <a:rPr lang="en-US" altLang="zh-CN" dirty="0" err="1" smtClean="0"/>
              <a:t>tautau</a:t>
            </a:r>
            <a:r>
              <a:rPr lang="zh-CN" altLang="en-US" dirty="0" smtClean="0"/>
              <a:t>外，其他的湮灭道也能很好的解释，特别是湮灭到</a:t>
            </a:r>
            <a:r>
              <a:rPr lang="en-US" altLang="zh-CN" dirty="0" err="1" smtClean="0"/>
              <a:t>Higggs</a:t>
            </a:r>
            <a:r>
              <a:rPr lang="zh-CN" altLang="en-US" dirty="0" smtClean="0"/>
              <a:t>。所以我们又重新详细研究了</a:t>
            </a:r>
            <a:r>
              <a:rPr lang="en-US" altLang="zh-CN" dirty="0" smtClean="0"/>
              <a:t>NMSSM</a:t>
            </a:r>
            <a:r>
              <a:rPr lang="zh-CN" altLang="en-US" dirty="0" smtClean="0"/>
              <a:t>解释</a:t>
            </a:r>
            <a:r>
              <a:rPr lang="en-US" altLang="zh-CN" dirty="0" smtClean="0"/>
              <a:t>GCE</a:t>
            </a:r>
            <a:r>
              <a:rPr lang="zh-CN" altLang="en-US" dirty="0" smtClean="0"/>
              <a:t>的情况。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932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5CFB-864C-4038-83F3-30CA2CC58F6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395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167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167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718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167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167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726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167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167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6503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650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650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911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296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F13F-AF13-4BDF-A704-26EC3DE4E56B}" type="slidenum">
              <a:rPr lang="zh-CN" altLang="en-US" smtClean="0"/>
              <a:pPr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84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38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45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52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391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323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47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54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957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069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434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27B80-F422-4DA2-A9D7-6F8F3BAC9A3D}" type="datetimeFigureOut">
              <a:rPr lang="zh-CN" altLang="en-US" smtClean="0"/>
              <a:pPr/>
              <a:t>2015/9/4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0EBB9-C31F-4E57-A3DD-ED7B6378CA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86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2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5" Type="http://schemas.openxmlformats.org/officeDocument/2006/relationships/image" Target="../media/image55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4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1.png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10.png"/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7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592" y="88389"/>
            <a:ext cx="1291389" cy="609433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latin typeface="华文中宋" pitchFamily="2" charset="-122"/>
                <a:ea typeface="华文中宋" pitchFamily="2" charset="-122"/>
              </a:rPr>
              <a:t>前言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828" y="879245"/>
            <a:ext cx="9353201" cy="535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9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1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63453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90515" y="6588795"/>
            <a:ext cx="265859" cy="346317"/>
          </a:xfrm>
        </p:spPr>
        <p:txBody>
          <a:bodyPr/>
          <a:lstStyle/>
          <a:p>
            <a:pPr>
              <a:defRPr/>
            </a:pPr>
            <a:r>
              <a:rPr lang="en-US" altLang="zh-CN" dirty="0" smtClean="0"/>
              <a:t>2</a:t>
            </a:r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 rot="10800000">
            <a:off x="1178415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4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5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01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4423" y="-200379"/>
            <a:ext cx="4867596" cy="1162891"/>
          </a:xfrm>
        </p:spPr>
        <p:txBody>
          <a:bodyPr>
            <a:normAutofit/>
          </a:bodyPr>
          <a:lstStyle/>
          <a:p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一、</a:t>
            </a:r>
            <a:r>
              <a:rPr lang="en-US" altLang="zh-CN" sz="3200" b="1" dirty="0" smtClean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NMSSM</a:t>
            </a:r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模型简介</a:t>
            </a:r>
            <a:endParaRPr lang="zh-CN" altLang="en-US" sz="3200" b="1" dirty="0">
              <a:latin typeface="华文中宋" pitchFamily="2" charset="-122"/>
              <a:ea typeface="华文中宋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38" y="856285"/>
            <a:ext cx="9526316" cy="5470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0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1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2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6345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90515" y="6588795"/>
            <a:ext cx="265859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3</a:t>
            </a:fld>
            <a:endParaRPr lang="en-US" altLang="zh-CN" dirty="0" smtClean="0"/>
          </a:p>
        </p:txBody>
      </p:sp>
      <p:grpSp>
        <p:nvGrpSpPr>
          <p:cNvPr id="14" name="组合 6"/>
          <p:cNvGrpSpPr>
            <a:grpSpLocks/>
          </p:cNvGrpSpPr>
          <p:nvPr/>
        </p:nvGrpSpPr>
        <p:grpSpPr bwMode="auto">
          <a:xfrm rot="10800000">
            <a:off x="1178415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5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6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821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968" y="843224"/>
            <a:ext cx="9167993" cy="5450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90515" y="6588795"/>
            <a:ext cx="265859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4</a:t>
            </a:fld>
            <a:endParaRPr lang="en-US" altLang="zh-CN" dirty="0" smtClean="0"/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 rot="10800000">
            <a:off x="1178415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4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5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654423" y="-200379"/>
            <a:ext cx="4867596" cy="1162891"/>
          </a:xfrm>
        </p:spPr>
        <p:txBody>
          <a:bodyPr>
            <a:normAutofit/>
          </a:bodyPr>
          <a:lstStyle/>
          <a:p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一、</a:t>
            </a:r>
            <a:r>
              <a:rPr lang="en-US" altLang="zh-CN" sz="3200" b="1" dirty="0" smtClean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NMSSM</a:t>
            </a:r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模型简介</a:t>
            </a:r>
            <a:endParaRPr lang="zh-CN" altLang="en-US" sz="3200" b="1" dirty="0"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17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20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6345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42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552" y="842912"/>
            <a:ext cx="8661236" cy="5518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90515" y="6588795"/>
            <a:ext cx="265859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5</a:t>
            </a:fld>
            <a:endParaRPr lang="en-US" altLang="zh-CN" dirty="0" smtClean="0"/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 rot="10800000">
            <a:off x="1178415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4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5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654423" y="-200379"/>
            <a:ext cx="4867596" cy="1162891"/>
          </a:xfrm>
        </p:spPr>
        <p:txBody>
          <a:bodyPr>
            <a:normAutofit/>
          </a:bodyPr>
          <a:lstStyle/>
          <a:p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一、</a:t>
            </a:r>
            <a:r>
              <a:rPr lang="en-US" altLang="zh-CN" sz="3200" b="1" dirty="0" smtClean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NMSSM</a:t>
            </a:r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模型简介</a:t>
            </a:r>
            <a:endParaRPr lang="zh-CN" altLang="en-US" sz="3200" b="1" dirty="0"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17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20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6345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91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185" y="850928"/>
            <a:ext cx="9673446" cy="5537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90515" y="6588795"/>
            <a:ext cx="265859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6</a:t>
            </a:fld>
            <a:endParaRPr lang="en-US" altLang="zh-CN" dirty="0" smtClean="0"/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 rot="10800000">
            <a:off x="1178415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4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5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654423" y="-200379"/>
            <a:ext cx="4867596" cy="1162891"/>
          </a:xfrm>
        </p:spPr>
        <p:txBody>
          <a:bodyPr>
            <a:normAutofit/>
          </a:bodyPr>
          <a:lstStyle/>
          <a:p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一、</a:t>
            </a:r>
            <a:r>
              <a:rPr lang="en-US" altLang="zh-CN" sz="3200" b="1" dirty="0" smtClean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NMSSM</a:t>
            </a:r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模型简介</a:t>
            </a:r>
            <a:endParaRPr lang="zh-CN" altLang="en-US" sz="3200" b="1" dirty="0"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17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20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6345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58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548" y="875105"/>
            <a:ext cx="8608365" cy="558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90515" y="6588795"/>
            <a:ext cx="265859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7</a:t>
            </a:fld>
            <a:endParaRPr lang="en-US" altLang="zh-CN" dirty="0" smtClean="0"/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 rot="10800000">
            <a:off x="1178415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4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5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654423" y="-200379"/>
            <a:ext cx="4867596" cy="1162891"/>
          </a:xfrm>
        </p:spPr>
        <p:txBody>
          <a:bodyPr>
            <a:normAutofit/>
          </a:bodyPr>
          <a:lstStyle/>
          <a:p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一、</a:t>
            </a:r>
            <a:r>
              <a:rPr lang="en-US" altLang="zh-CN" sz="3200" b="1" dirty="0" smtClean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NMSSM</a:t>
            </a:r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模型简介</a:t>
            </a:r>
            <a:endParaRPr lang="zh-CN" altLang="en-US" sz="3200" b="1" dirty="0"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17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20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6345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99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678" y="851179"/>
            <a:ext cx="8537731" cy="5647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90515" y="6588795"/>
            <a:ext cx="265859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8</a:t>
            </a:fld>
            <a:endParaRPr lang="en-US" altLang="zh-CN" dirty="0" smtClean="0"/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 rot="10800000">
            <a:off x="1178415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4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5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654423" y="-200379"/>
            <a:ext cx="4867596" cy="1162891"/>
          </a:xfrm>
        </p:spPr>
        <p:txBody>
          <a:bodyPr>
            <a:normAutofit/>
          </a:bodyPr>
          <a:lstStyle/>
          <a:p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一、</a:t>
            </a:r>
            <a:r>
              <a:rPr lang="en-US" altLang="zh-CN" sz="3200" b="1" dirty="0" smtClean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NMSSM</a:t>
            </a:r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模型简介</a:t>
            </a:r>
            <a:endParaRPr lang="zh-CN" altLang="en-US" sz="3200" b="1" dirty="0"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17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20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6345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99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160" y="934232"/>
            <a:ext cx="7642299" cy="239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382" y="3291140"/>
            <a:ext cx="7911603" cy="3189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90515" y="6588795"/>
            <a:ext cx="265859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9</a:t>
            </a:fld>
            <a:endParaRPr lang="en-US" altLang="zh-CN" dirty="0" smtClean="0"/>
          </a:p>
        </p:txBody>
      </p:sp>
      <p:grpSp>
        <p:nvGrpSpPr>
          <p:cNvPr id="14" name="组合 6"/>
          <p:cNvGrpSpPr>
            <a:grpSpLocks/>
          </p:cNvGrpSpPr>
          <p:nvPr/>
        </p:nvGrpSpPr>
        <p:grpSpPr bwMode="auto">
          <a:xfrm rot="10800000">
            <a:off x="1178415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5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6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7" name="标题 1"/>
          <p:cNvSpPr>
            <a:spLocks noGrp="1"/>
          </p:cNvSpPr>
          <p:nvPr>
            <p:ph type="title"/>
          </p:nvPr>
        </p:nvSpPr>
        <p:spPr>
          <a:xfrm>
            <a:off x="654423" y="-200379"/>
            <a:ext cx="4867596" cy="1162891"/>
          </a:xfrm>
        </p:spPr>
        <p:txBody>
          <a:bodyPr>
            <a:normAutofit/>
          </a:bodyPr>
          <a:lstStyle/>
          <a:p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一、</a:t>
            </a:r>
            <a:r>
              <a:rPr lang="en-US" altLang="zh-CN" sz="3200" b="1" dirty="0" smtClean="0">
                <a:latin typeface="Times New Roman" pitchFamily="18" charset="0"/>
                <a:ea typeface="华文中宋" pitchFamily="2" charset="-122"/>
                <a:cs typeface="Times New Roman" pitchFamily="18" charset="0"/>
              </a:rPr>
              <a:t>NMSSM</a:t>
            </a:r>
            <a:r>
              <a:rPr lang="zh-CN" altLang="en-US" sz="3200" b="1" dirty="0" smtClean="0">
                <a:latin typeface="华文中宋" pitchFamily="2" charset="-122"/>
                <a:ea typeface="华文中宋" pitchFamily="2" charset="-122"/>
              </a:rPr>
              <a:t>模型简介</a:t>
            </a:r>
            <a:endParaRPr lang="zh-CN" altLang="en-US" sz="3200" b="1" dirty="0"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18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9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0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21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6345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99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8508" y="178445"/>
            <a:ext cx="12192000" cy="858470"/>
          </a:xfrm>
        </p:spPr>
        <p:txBody>
          <a:bodyPr>
            <a:noAutofit/>
          </a:bodyPr>
          <a:lstStyle/>
          <a:p>
            <a:r>
              <a:rPr lang="en-US" altLang="zh-CN" sz="4000" b="1" dirty="0">
                <a:latin typeface="Times New Roman" pitchFamily="18" charset="0"/>
                <a:ea typeface="DFPNewChuan-B5" panose="030F0500000000000000" pitchFamily="66" charset="-122"/>
                <a:cs typeface="Times New Roman" pitchFamily="18" charset="0"/>
              </a:rPr>
              <a:t>NMSSM</a:t>
            </a:r>
            <a:r>
              <a:rPr lang="zh-CN" altLang="en-US" sz="4000" b="1" dirty="0">
                <a:latin typeface="Times New Roman" pitchFamily="18" charset="0"/>
                <a:ea typeface="DFPNewChuan-B5" panose="030F0500000000000000" pitchFamily="66" charset="-122"/>
                <a:cs typeface="Times New Roman" pitchFamily="18" charset="0"/>
              </a:rPr>
              <a:t>对银心宇宙线超出的解释</a:t>
            </a:r>
          </a:p>
        </p:txBody>
      </p:sp>
      <p:pic>
        <p:nvPicPr>
          <p:cNvPr id="6" name="图片 5" descr="GalacticCoord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599" y="3563410"/>
            <a:ext cx="3759362" cy="3039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图片 7"/>
          <p:cNvPicPr/>
          <p:nvPr/>
        </p:nvPicPr>
        <p:blipFill>
          <a:blip r:embed="rId3"/>
          <a:stretch>
            <a:fillRect/>
          </a:stretch>
        </p:blipFill>
        <p:spPr>
          <a:xfrm>
            <a:off x="8379884" y="1295566"/>
            <a:ext cx="2737077" cy="26990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内容占位符 2"/>
              <p:cNvSpPr txBox="1">
                <a:spLocks/>
              </p:cNvSpPr>
              <p:nvPr/>
            </p:nvSpPr>
            <p:spPr>
              <a:xfrm>
                <a:off x="1179807" y="2032210"/>
                <a:ext cx="6276404" cy="322168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products of DM annihilation/decay</a:t>
                </a:r>
              </a:p>
              <a:p>
                <a:pPr marR="0" lvl="1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anti-proton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0" lang="en-US" altLang="zh-CN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accPr>
                      <m:e>
                        <m:r>
                          <a:rPr kumimoji="0" lang="en-US" altLang="zh-CN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𝑝</m:t>
                        </m:r>
                      </m:e>
                    </m:acc>
                  </m:oMath>
                </a14:m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), positron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𝑒</m:t>
                        </m:r>
                      </m:e>
                      <m:sup>
                        <m:r>
                          <a:rPr kumimoji="0" lang="en-US" altLang="zh-CN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)</a:t>
                </a:r>
              </a:p>
              <a:p>
                <a:pPr marR="0" lvl="1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photon </a:t>
                </a: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(</a:t>
                </a:r>
                <a14:m>
                  <m:oMath xmlns:m="http://schemas.openxmlformats.org/officeDocument/2006/math">
                    <m:r>
                      <a:rPr kumimoji="0" lang="en-US" altLang="zh-CN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𝛾</m:t>
                    </m:r>
                  </m:oMath>
                </a14:m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), </a:t>
                </a:r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neutrino (</a:t>
                </a:r>
                <a14:m>
                  <m:oMath xmlns:m="http://schemas.openxmlformats.org/officeDocument/2006/math">
                    <m:r>
                      <a:rPr kumimoji="0" lang="en-US" altLang="zh-CN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𝜈</m:t>
                    </m:r>
                  </m:oMath>
                </a14:m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)…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DM halo: spherically symmetric</a:t>
                </a:r>
              </a:p>
              <a:p>
                <a:pPr marR="0" lvl="1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l</a:t>
                </a:r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ine of sight (</a:t>
                </a:r>
                <a:r>
                  <a:rPr kumimoji="0" lang="en-US" altLang="zh-CN" sz="24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l.o.s</a:t>
                </a:r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)</a:t>
                </a:r>
              </a:p>
              <a:p>
                <a:pPr marR="0" lvl="1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h</a:t>
                </a:r>
                <a:r>
                  <a:rPr kumimoji="0" lang="en-US" altLang="zh-CN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alf-cone angle: </a:t>
                </a:r>
                <a14:m>
                  <m:oMath xmlns:m="http://schemas.openxmlformats.org/officeDocument/2006/math">
                    <m:r>
                      <a:rPr kumimoji="0" lang="en-US" altLang="zh-CN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𝜃</m:t>
                    </m:r>
                  </m:oMath>
                </a14:m>
                <a:endParaRPr kumimoji="0" lang="en-US" altLang="zh-CN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Galactic Disk: </a:t>
                </a:r>
                <a14:m>
                  <m:oMath xmlns:m="http://schemas.openxmlformats.org/officeDocument/2006/math"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</m:t>
                    </m:r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𝑏</m:t>
                    </m:r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𝑙</m:t>
                    </m:r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)</m:t>
                    </m:r>
                  </m:oMath>
                </a14:m>
                <a:r>
                  <a:rPr kumimoji="0" lang="en-US" altLang="zh-CN" sz="2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rPr>
                  <a:t> coordinate system</a:t>
                </a:r>
              </a:p>
            </p:txBody>
          </p:sp>
        </mc:Choice>
        <mc:Fallback xmlns="">
          <p:sp>
            <p:nvSpPr>
              <p:cNvPr id="10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07" y="2032210"/>
                <a:ext cx="6276404" cy="3221682"/>
              </a:xfrm>
              <a:prstGeom prst="rect">
                <a:avLst/>
              </a:prstGeom>
              <a:blipFill rotWithShape="1">
                <a:blip r:embed="rId4"/>
                <a:stretch>
                  <a:fillRect l="-1749" t="-3025" b="-5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10</a:t>
            </a:fld>
            <a:endParaRPr lang="en-US" altLang="zh-CN" dirty="0" smtClean="0"/>
          </a:p>
        </p:txBody>
      </p:sp>
      <p:grpSp>
        <p:nvGrpSpPr>
          <p:cNvPr id="16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7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8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634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0571" y="-11241"/>
            <a:ext cx="25918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Outline</a:t>
            </a:r>
            <a:endParaRPr kumimoji="0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7" name="直接连接符 7"/>
          <p:cNvSpPr>
            <a:spLocks noChangeShapeType="1"/>
          </p:cNvSpPr>
          <p:nvPr/>
        </p:nvSpPr>
        <p:spPr bwMode="auto">
          <a:xfrm>
            <a:off x="520699" y="681038"/>
            <a:ext cx="11239704" cy="1587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11</a:t>
            </a:fld>
            <a:endParaRPr lang="en-US" altLang="zh-CN" dirty="0" smtClean="0"/>
          </a:p>
        </p:txBody>
      </p:sp>
      <p:grpSp>
        <p:nvGrpSpPr>
          <p:cNvPr id="1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455829" y="5799362"/>
            <a:ext cx="9480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 smtClean="0">
                <a:solidFill>
                  <a:prstClr val="black"/>
                </a:solidFill>
              </a:rPr>
              <a:t>Summary</a:t>
            </a:r>
            <a:endParaRPr lang="en-US" altLang="zh-CN" sz="3200" dirty="0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60396" y="878444"/>
            <a:ext cx="249382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Introduction</a:t>
            </a:r>
          </a:p>
        </p:txBody>
      </p:sp>
      <p:sp>
        <p:nvSpPr>
          <p:cNvPr id="10" name="矩形 9"/>
          <p:cNvSpPr/>
          <p:nvPr/>
        </p:nvSpPr>
        <p:spPr>
          <a:xfrm>
            <a:off x="1360396" y="1347756"/>
            <a:ext cx="539019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Fitting the GCE in the NMSSM</a:t>
            </a:r>
          </a:p>
        </p:txBody>
      </p:sp>
      <p:sp>
        <p:nvSpPr>
          <p:cNvPr id="20" name="矩形 19"/>
          <p:cNvSpPr/>
          <p:nvPr/>
        </p:nvSpPr>
        <p:spPr>
          <a:xfrm>
            <a:off x="1455799" y="5334849"/>
            <a:ext cx="9797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Explore the GCE solutions in future experiments</a:t>
            </a:r>
          </a:p>
        </p:txBody>
      </p:sp>
      <p:sp>
        <p:nvSpPr>
          <p:cNvPr id="11" name="矩形 10"/>
          <p:cNvSpPr/>
          <p:nvPr/>
        </p:nvSpPr>
        <p:spPr>
          <a:xfrm>
            <a:off x="1359557" y="1816741"/>
            <a:ext cx="10519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2</a:t>
            </a:r>
            <a:r>
              <a:rPr lang="en-US" altLang="zh-CN" sz="3200" dirty="0" smtClean="0">
                <a:solidFill>
                  <a:prstClr val="black"/>
                </a:solidFill>
              </a:rPr>
              <a:t> 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p:sp>
        <p:nvSpPr>
          <p:cNvPr id="14" name="矩形 13"/>
          <p:cNvSpPr/>
          <p:nvPr/>
        </p:nvSpPr>
        <p:spPr>
          <a:xfrm>
            <a:off x="1395647" y="3891009"/>
            <a:ext cx="10376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1 </a:t>
            </a:r>
            <a:r>
              <a:rPr lang="en-US" altLang="zh-CN" sz="3200" dirty="0" smtClean="0">
                <a:solidFill>
                  <a:prstClr val="black"/>
                </a:solidFill>
              </a:rPr>
              <a:t>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Solution I - the </a:t>
                </a:r>
                <a14:m>
                  <m:oMath xmlns:m="http://schemas.openxmlformats.org/officeDocument/2006/math">
                    <m:r>
                      <a:rPr lang="en-US" altLang="zh-CN" sz="2800" b="0" i="1" dirty="0" smtClean="0">
                        <a:solidFill>
                          <a:srgbClr val="0F6FC6"/>
                        </a:solidFill>
                        <a:latin typeface="Cambria Math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sz="2800" i="1" dirty="0" smtClean="0">
                            <a:solidFill>
                              <a:srgbClr val="0F6FC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0" i="1" dirty="0" smtClean="0">
                            <a:solidFill>
                              <a:srgbClr val="0F6FC6"/>
                            </a:solidFill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800" b="0" i="0" dirty="0" smtClean="0">
                        <a:solidFill>
                          <a:srgbClr val="0F6FC6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H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A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</a:rPr>
                  <a:t> 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3600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+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2800" b="1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—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  <a:blipFill rotWithShape="1">
                <a:blip r:embed="rId3"/>
                <a:stretch>
                  <a:fillRect t="-2555" b="-83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矩形 21"/>
          <p:cNvSpPr/>
          <p:nvPr/>
        </p:nvSpPr>
        <p:spPr>
          <a:xfrm>
            <a:off x="1676352" y="4368632"/>
            <a:ext cx="9144000" cy="108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rgbClr val="0F6FC6"/>
                </a:solidFill>
              </a:rPr>
              <a:t>Solution IV - the 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rgbClr val="0F6FC6"/>
                </a:solidFill>
              </a:rPr>
              <a:t>Solution V – the 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 smtClean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219509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3120189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991" y="935531"/>
            <a:ext cx="8638848" cy="5394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12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030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513" y="975888"/>
            <a:ext cx="8168224" cy="5318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3120189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sz="4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8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13</a:t>
            </a:fld>
            <a:endParaRPr lang="en-US" altLang="zh-CN" dirty="0" smtClean="0"/>
          </a:p>
        </p:txBody>
      </p:sp>
      <p:grpSp>
        <p:nvGrpSpPr>
          <p:cNvPr id="12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3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4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159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9" y="946431"/>
            <a:ext cx="8618370" cy="542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3120189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sz="4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14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3" y="1690688"/>
            <a:ext cx="5865411" cy="4025900"/>
          </a:xfr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3862" y="1573450"/>
            <a:ext cx="4473395" cy="4260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3120189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sz="4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9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15</a:t>
            </a:fld>
            <a:endParaRPr lang="en-US" altLang="zh-CN" dirty="0" smtClean="0"/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4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5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078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294" y="956182"/>
            <a:ext cx="7277317" cy="5488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3120189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sz="4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4" name="直接连接符 13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16</a:t>
            </a:fld>
            <a:endParaRPr lang="en-US" altLang="zh-CN" dirty="0" smtClean="0"/>
          </a:p>
        </p:txBody>
      </p:sp>
      <p:grpSp>
        <p:nvGrpSpPr>
          <p:cNvPr id="16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7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8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58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249" y="1136785"/>
            <a:ext cx="6980395" cy="515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3120189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sz="4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8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17</a:t>
            </a:fld>
            <a:endParaRPr lang="en-US" altLang="zh-CN" dirty="0" smtClean="0"/>
          </a:p>
        </p:txBody>
      </p:sp>
      <p:grpSp>
        <p:nvGrpSpPr>
          <p:cNvPr id="12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3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4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767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451" y="1367482"/>
            <a:ext cx="4771029" cy="359214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894790" y="1198205"/>
            <a:ext cx="15856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err="1">
                <a:solidFill>
                  <a:schemeClr val="bg1">
                    <a:lumMod val="65000"/>
                  </a:schemeClr>
                </a:solidFill>
              </a:rPr>
              <a:t>arXiv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: 1402.6703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11906" y="1413849"/>
            <a:ext cx="5925826" cy="349940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715753" y="1244572"/>
            <a:ext cx="15856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err="1">
                <a:solidFill>
                  <a:schemeClr val="bg1">
                    <a:lumMod val="65000"/>
                  </a:schemeClr>
                </a:solidFill>
              </a:rPr>
              <a:t>arXiv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: 1409.0042</a:t>
            </a:r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3120189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sz="4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4" name="直接连接符 13"/>
          <p:cNvSpPr>
            <a:spLocks noChangeShapeType="1"/>
          </p:cNvSpPr>
          <p:nvPr/>
        </p:nvSpPr>
        <p:spPr bwMode="auto">
          <a:xfrm>
            <a:off x="520699" y="681039"/>
            <a:ext cx="1122986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18</a:t>
            </a:fld>
            <a:endParaRPr lang="en-US" altLang="zh-CN" dirty="0" smtClean="0"/>
          </a:p>
        </p:txBody>
      </p:sp>
      <p:grpSp>
        <p:nvGrpSpPr>
          <p:cNvPr id="16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7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8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9" name="标题 1"/>
          <p:cNvSpPr txBox="1">
            <a:spLocks/>
          </p:cNvSpPr>
          <p:nvPr/>
        </p:nvSpPr>
        <p:spPr>
          <a:xfrm>
            <a:off x="2649668" y="5098122"/>
            <a:ext cx="7846898" cy="6770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 smtClean="0">
                <a:solidFill>
                  <a:srgbClr val="C00000"/>
                </a:solidFill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重要进展：考虑了宇宙线前景和背景带来的误差。</a:t>
            </a:r>
            <a:endParaRPr lang="en-US" altLang="zh-CN" sz="2800" b="1" dirty="0">
              <a:solidFill>
                <a:srgbClr val="C00000"/>
              </a:solidFill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34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3742" y="1210901"/>
            <a:ext cx="3460723" cy="26184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28740" y="1187859"/>
            <a:ext cx="5813119" cy="677049"/>
          </a:xfrm>
        </p:spPr>
        <p:txBody>
          <a:bodyPr>
            <a:noAutofit/>
          </a:bodyPr>
          <a:lstStyle/>
          <a:p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   DM annihilation (Simplified model)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99" y="1825624"/>
            <a:ext cx="10677041" cy="5613561"/>
          </a:xfrm>
        </p:spPr>
        <p:txBody>
          <a:bodyPr>
            <a:normAutofit/>
          </a:bodyPr>
          <a:lstStyle/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i="1" dirty="0">
              <a:latin typeface="Cambria Math" panose="020405030504060302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36675" y="1265325"/>
            <a:ext cx="2471514" cy="250958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419988" y="1060976"/>
            <a:ext cx="1334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00"/>
            </a:lvl1pPr>
          </a:lstStyle>
          <a:p>
            <a:r>
              <a:rPr lang="en-US" altLang="zh-CN" dirty="0"/>
              <a:t>D. Hooper, 1402.6703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9957102" y="1076637"/>
            <a:ext cx="12700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00"/>
            </a:lvl1pPr>
          </a:lstStyle>
          <a:p>
            <a:r>
              <a:rPr lang="en-US" altLang="zh-CN" dirty="0"/>
              <a:t>F. </a:t>
            </a:r>
            <a:r>
              <a:rPr lang="en-US" altLang="zh-CN" dirty="0" err="1"/>
              <a:t>Calore</a:t>
            </a:r>
            <a:r>
              <a:rPr lang="en-US" altLang="zh-CN" dirty="0"/>
              <a:t>, 1411.4647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96243" y="3694345"/>
            <a:ext cx="3153964" cy="222650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1211737" y="5092888"/>
            <a:ext cx="980264" cy="40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00"/>
            </a:lvl1pPr>
          </a:lstStyle>
          <a:p>
            <a:r>
              <a:rPr lang="en-US" altLang="zh-CN" dirty="0"/>
              <a:t>T. </a:t>
            </a:r>
            <a:r>
              <a:rPr lang="en-US" altLang="zh-CN" dirty="0" err="1"/>
              <a:t>Gherghetta</a:t>
            </a:r>
            <a:endParaRPr lang="en-US" altLang="zh-CN" dirty="0"/>
          </a:p>
          <a:p>
            <a:r>
              <a:rPr lang="en-US" altLang="zh-CN" dirty="0"/>
              <a:t>1502.07173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44554" y="3663349"/>
            <a:ext cx="3171481" cy="22644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613811" y="1773633"/>
                <a:ext cx="5086404" cy="3669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 smtClean="0"/>
                  <a:t>systematic uncertainties included</a:t>
                </a:r>
              </a:p>
              <a:p>
                <a:r>
                  <a:rPr lang="en-US" altLang="zh-CN" sz="2400" dirty="0"/>
                  <a:t>     more channels </a:t>
                </a:r>
                <a:r>
                  <a:rPr lang="en-US" altLang="zh-CN" sz="2400" dirty="0" smtClean="0"/>
                  <a:t>available</a:t>
                </a:r>
              </a:p>
              <a:p>
                <a:endParaRPr lang="en-US" altLang="zh-CN" sz="24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DM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DM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endParaRPr lang="en-US" altLang="zh-CN" sz="2000" dirty="0" smtClean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000" dirty="0" smtClean="0">
                  <a:latin typeface="Cambria Math" panose="02040503050406030204" pitchFamily="18" charset="0"/>
                </a:endParaRPr>
              </a:p>
              <a:p>
                <a:pPr marL="800100" lvl="1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𝑐</m:t>
                    </m:r>
                    <m:acc>
                      <m:accPr>
                        <m:chr m:val="̅"/>
                        <m:ctrlPr>
                          <a:rPr lang="en-US" altLang="zh-CN" sz="20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𝑠</m:t>
                    </m:r>
                    <m:acc>
                      <m:accPr>
                        <m:chr m:val="̅"/>
                        <m:ctrlPr>
                          <a:rPr lang="en-US" altLang="zh-CN" sz="20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altLang="zh-CN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2000" dirty="0"/>
                  <a:t>, light </a:t>
                </a:r>
                <a:r>
                  <a:rPr lang="en-US" altLang="zh-CN" sz="2000" dirty="0" smtClean="0"/>
                  <a:t>quarks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altLang="zh-CN" sz="2000" dirty="0" smtClean="0"/>
              </a:p>
              <a:p>
                <a:pPr marL="800100" lvl="1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𝑍𝑍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hh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𝑡𝑡</m:t>
                    </m:r>
                  </m:oMath>
                </a14:m>
                <a:endParaRPr lang="en-US" altLang="zh-CN" sz="2000" dirty="0" smtClean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altLang="zh-CN" sz="2000" dirty="0"/>
              </a:p>
              <a:p>
                <a:pPr marL="800100" lvl="1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h𝑎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𝑎𝑎</m:t>
                    </m:r>
                  </m:oMath>
                </a14:m>
                <a:endParaRPr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zh-CN" altLang="en-US" sz="1600" dirty="0"/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11" y="1773633"/>
                <a:ext cx="5086404" cy="3669402"/>
              </a:xfrm>
              <a:prstGeom prst="rect">
                <a:avLst/>
              </a:prstGeom>
              <a:blipFill rotWithShape="1">
                <a:blip r:embed="rId7"/>
                <a:stretch>
                  <a:fillRect l="-1679" t="-13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标题 1"/>
          <p:cNvSpPr txBox="1">
            <a:spLocks/>
          </p:cNvSpPr>
          <p:nvPr/>
        </p:nvSpPr>
        <p:spPr>
          <a:xfrm>
            <a:off x="621624" y="-248507"/>
            <a:ext cx="31201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sz="4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8" name="直接连接符 1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19</a:t>
            </a:fld>
            <a:endParaRPr lang="en-US" altLang="zh-CN" dirty="0" smtClean="0"/>
          </a:p>
        </p:txBody>
      </p:sp>
      <p:grpSp>
        <p:nvGrpSpPr>
          <p:cNvPr id="2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2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964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3120189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altLang="zh-CN" sz="4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9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520699" y="679452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20</a:t>
            </a:fld>
            <a:endParaRPr lang="en-US" altLang="zh-CN" dirty="0" smtClean="0"/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4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5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99" y="889738"/>
            <a:ext cx="10049982" cy="530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47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1949" y="-157375"/>
            <a:ext cx="6595749" cy="1143041"/>
          </a:xfrm>
        </p:spPr>
        <p:txBody>
          <a:bodyPr>
            <a:normAutofit/>
          </a:bodyPr>
          <a:lstStyle/>
          <a:p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20000"/>
            <a:ext cx="10515600" cy="627489"/>
          </a:xfrm>
        </p:spPr>
        <p:txBody>
          <a:bodyPr/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velocity weighted annihilation cross section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2841" y="2001864"/>
            <a:ext cx="8162925" cy="34099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737" y="2482665"/>
            <a:ext cx="5370704" cy="1067379"/>
          </a:xfrm>
          <a:prstGeom prst="rect">
            <a:avLst/>
          </a:prstGeom>
        </p:spPr>
      </p:pic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21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587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0571" y="-11241"/>
            <a:ext cx="25918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Outline</a:t>
            </a:r>
            <a:endParaRPr kumimoji="0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7" name="直接连接符 7"/>
          <p:cNvSpPr>
            <a:spLocks noChangeShapeType="1"/>
          </p:cNvSpPr>
          <p:nvPr/>
        </p:nvSpPr>
        <p:spPr bwMode="auto">
          <a:xfrm>
            <a:off x="520699" y="681038"/>
            <a:ext cx="11239704" cy="1587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22</a:t>
            </a:fld>
            <a:endParaRPr lang="en-US" altLang="zh-CN" dirty="0" smtClean="0"/>
          </a:p>
        </p:txBody>
      </p:sp>
      <p:grpSp>
        <p:nvGrpSpPr>
          <p:cNvPr id="1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455829" y="5799362"/>
            <a:ext cx="9480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 smtClean="0">
                <a:solidFill>
                  <a:prstClr val="black"/>
                </a:solidFill>
              </a:rPr>
              <a:t>Summary</a:t>
            </a:r>
            <a:endParaRPr lang="en-US" altLang="zh-CN" sz="3200" dirty="0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60396" y="878444"/>
            <a:ext cx="249382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Introduction</a:t>
            </a:r>
          </a:p>
        </p:txBody>
      </p:sp>
      <p:sp>
        <p:nvSpPr>
          <p:cNvPr id="10" name="矩形 9"/>
          <p:cNvSpPr/>
          <p:nvPr/>
        </p:nvSpPr>
        <p:spPr>
          <a:xfrm>
            <a:off x="1360396" y="1347756"/>
            <a:ext cx="539019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Fitting the GCE in the NMSSM</a:t>
            </a:r>
          </a:p>
        </p:txBody>
      </p:sp>
      <p:sp>
        <p:nvSpPr>
          <p:cNvPr id="20" name="矩形 19"/>
          <p:cNvSpPr/>
          <p:nvPr/>
        </p:nvSpPr>
        <p:spPr>
          <a:xfrm>
            <a:off x="1455799" y="5334849"/>
            <a:ext cx="9797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Explore the GCE solutions in future experiments</a:t>
            </a:r>
          </a:p>
        </p:txBody>
      </p:sp>
      <p:sp>
        <p:nvSpPr>
          <p:cNvPr id="11" name="矩形 10"/>
          <p:cNvSpPr/>
          <p:nvPr/>
        </p:nvSpPr>
        <p:spPr>
          <a:xfrm>
            <a:off x="1359557" y="1816741"/>
            <a:ext cx="10519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2</a:t>
            </a:r>
            <a:r>
              <a:rPr lang="en-US" altLang="zh-CN" sz="3200" dirty="0" smtClean="0">
                <a:solidFill>
                  <a:prstClr val="black"/>
                </a:solidFill>
              </a:rPr>
              <a:t> 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p:sp>
        <p:nvSpPr>
          <p:cNvPr id="14" name="矩形 13"/>
          <p:cNvSpPr/>
          <p:nvPr/>
        </p:nvSpPr>
        <p:spPr>
          <a:xfrm>
            <a:off x="1395647" y="3891009"/>
            <a:ext cx="10376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1 </a:t>
            </a:r>
            <a:r>
              <a:rPr lang="en-US" altLang="zh-CN" sz="3200" dirty="0" smtClean="0">
                <a:solidFill>
                  <a:prstClr val="black"/>
                </a:solidFill>
              </a:rPr>
              <a:t>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Solution I - the </a:t>
                </a:r>
                <a14:m>
                  <m:oMath xmlns:m="http://schemas.openxmlformats.org/officeDocument/2006/math">
                    <m:r>
                      <a:rPr lang="en-US" altLang="zh-CN" sz="2800" b="0" i="1" dirty="0" smtClean="0">
                        <a:solidFill>
                          <a:srgbClr val="0F6FC6"/>
                        </a:solidFill>
                        <a:latin typeface="Cambria Math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sz="2800" i="1" dirty="0" smtClean="0">
                            <a:solidFill>
                              <a:srgbClr val="0F6FC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0" i="1" dirty="0" smtClean="0">
                            <a:solidFill>
                              <a:srgbClr val="0F6FC6"/>
                            </a:solidFill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800" b="0" i="0" dirty="0" smtClean="0">
                        <a:solidFill>
                          <a:srgbClr val="0F6FC6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H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A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</a:rPr>
                  <a:t> 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3600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+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2800" b="1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—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  <a:blipFill rotWithShape="1">
                <a:blip r:embed="rId3"/>
                <a:stretch>
                  <a:fillRect t="-2555" b="-83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矩形 21"/>
          <p:cNvSpPr/>
          <p:nvPr/>
        </p:nvSpPr>
        <p:spPr>
          <a:xfrm>
            <a:off x="1676352" y="4368632"/>
            <a:ext cx="9144000" cy="108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rgbClr val="0F6FC6"/>
                </a:solidFill>
              </a:rPr>
              <a:t>Solution IV - the 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rgbClr val="0F6FC6"/>
                </a:solidFill>
              </a:rPr>
              <a:t>Solution V – the 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 smtClean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219509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1090872" y="1701687"/>
                <a:ext cx="6428865" cy="3706797"/>
              </a:xfrm>
            </p:spPr>
            <p:txBody>
              <a:bodyPr>
                <a:normAutofit/>
              </a:bodyPr>
              <a:lstStyle/>
              <a:p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:r>
                  <a:rPr lang="en-US" altLang="zh-CN" dirty="0" smtClean="0"/>
                  <a:t>   where </a:t>
                </a:r>
                <a:endParaRPr lang="en-US" altLang="zh-CN" dirty="0"/>
              </a:p>
              <a:p>
                <a:endParaRPr lang="en-US" altLang="zh-CN" dirty="0" smtClean="0"/>
              </a:p>
              <a:p>
                <a:endParaRPr lang="en-US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</a:t>
                </a:r>
                <a:r>
                  <a:rPr lang="en-US" altLang="zh-CN" dirty="0"/>
                  <a:t>with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=1.26,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=20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𝑘𝑝𝑐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 smtClean="0"/>
                  <a:t>  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⊙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=0.4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CN" dirty="0" smtClean="0"/>
                  <a:t>.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0872" y="1701687"/>
                <a:ext cx="6428865" cy="3706797"/>
              </a:xfrm>
              <a:blipFill rotWithShape="1">
                <a:blip r:embed="rId2"/>
                <a:stretch>
                  <a:fillRect b="-6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3631" y="3187507"/>
            <a:ext cx="4469857" cy="9267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53248" y="2546099"/>
            <a:ext cx="5188328" cy="389124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04878" y="1763565"/>
            <a:ext cx="6138721" cy="975691"/>
          </a:xfrm>
          <a:prstGeom prst="rect">
            <a:avLst/>
          </a:prstGeom>
        </p:spPr>
      </p:pic>
      <p:sp>
        <p:nvSpPr>
          <p:cNvPr id="8" name="标题 1"/>
          <p:cNvSpPr txBox="1">
            <a:spLocks/>
          </p:cNvSpPr>
          <p:nvPr/>
        </p:nvSpPr>
        <p:spPr>
          <a:xfrm>
            <a:off x="671949" y="-157375"/>
            <a:ext cx="7474523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Fitting the GCE in the NMSSM</a:t>
            </a:r>
            <a:endParaRPr lang="en-US" altLang="zh-CN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0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1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883866" y="1158634"/>
                <a:ext cx="9575469" cy="5231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The flux per unit solid angle at some photon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zh-CN" altLang="en-US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𝜸</m:t>
                        </m:r>
                      </m:sub>
                    </m:sSub>
                  </m:oMath>
                </a14:m>
                <a:r>
                  <a:rPr lang="en-US" altLang="zh-CN" sz="2800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is </a:t>
                </a: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66" y="1158634"/>
                <a:ext cx="9575469" cy="523157"/>
              </a:xfrm>
              <a:prstGeom prst="rect">
                <a:avLst/>
              </a:prstGeom>
              <a:blipFill rotWithShape="1">
                <a:blip r:embed="rId6"/>
                <a:stretch>
                  <a:fillRect l="-1146" t="-18605" b="-244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23</a:t>
            </a:fld>
            <a:endParaRPr lang="en-US" altLang="zh-CN" dirty="0" smtClean="0"/>
          </a:p>
        </p:txBody>
      </p:sp>
      <p:grpSp>
        <p:nvGrpSpPr>
          <p:cNvPr id="15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6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88155" y="2029703"/>
            <a:ext cx="4132615" cy="612648"/>
            <a:chOff x="8217563" y="2029703"/>
            <a:chExt cx="4132615" cy="612648"/>
          </a:xfrm>
        </p:grpSpPr>
        <p:sp>
          <p:nvSpPr>
            <p:cNvPr id="2" name="圆角矩形标注 1"/>
            <p:cNvSpPr/>
            <p:nvPr/>
          </p:nvSpPr>
          <p:spPr>
            <a:xfrm>
              <a:off x="8217563" y="2029703"/>
              <a:ext cx="4132615" cy="612648"/>
            </a:xfrm>
            <a:prstGeom prst="wedgeRoundRectCallout">
              <a:avLst>
                <a:gd name="adj1" fmla="val 2491"/>
                <a:gd name="adj2" fmla="val 74283"/>
                <a:gd name="adj3" fmla="val 16667"/>
              </a:avLst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8264685" y="2151361"/>
              <a:ext cx="40318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华文中宋" pitchFamily="2" charset="-122"/>
                  <a:ea typeface="华文中宋" pitchFamily="2" charset="-122"/>
                </a:rPr>
                <a:t>要点：产生光子谱线的形状和高度</a:t>
              </a:r>
              <a:endParaRPr lang="zh-CN" altLang="en-US" sz="2000" dirty="0">
                <a:solidFill>
                  <a:srgbClr val="C00000"/>
                </a:solidFill>
                <a:latin typeface="华文中宋" pitchFamily="2" charset="-122"/>
                <a:ea typeface="华文中宋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187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4"/>
              <p:cNvSpPr>
                <a:spLocks noGrp="1"/>
              </p:cNvSpPr>
              <p:nvPr>
                <p:ph idx="1"/>
              </p:nvPr>
            </p:nvSpPr>
            <p:spPr>
              <a:xfrm>
                <a:off x="1339619" y="3911974"/>
                <a:ext cx="10515600" cy="660035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:r>
                  <a:rPr lang="en-US" altLang="zh-CN" dirty="0" smtClean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1,2</m:t>
                            </m:r>
                          </m:sub>
                        </m:sSub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1,2</m:t>
                            </m:r>
                          </m:sub>
                        </m:sSub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𝑇𝑒𝑉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=300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 smtClean="0"/>
                  <a:t>.</a:t>
                </a:r>
              </a:p>
            </p:txBody>
          </p:sp>
        </mc:Choice>
        <mc:Fallback xmlns="">
          <p:sp>
            <p:nvSpPr>
              <p:cNvPr id="5" name="内容占位符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39619" y="3911974"/>
                <a:ext cx="10515600" cy="660035"/>
              </a:xfrm>
              <a:blipFill rotWithShape="1">
                <a:blip r:embed="rId2"/>
                <a:stretch>
                  <a:fillRect t="-120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0212" y="1868602"/>
            <a:ext cx="8791575" cy="1790700"/>
          </a:xfrm>
          <a:prstGeom prst="rect">
            <a:avLst/>
          </a:prstGeom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671949" y="-157375"/>
            <a:ext cx="7082637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Fitting the GCE in the NMSSM</a:t>
            </a:r>
            <a:endParaRPr lang="en-US" altLang="zh-CN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9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520699" y="681039"/>
            <a:ext cx="11239704" cy="39686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24</a:t>
            </a:fld>
            <a:endParaRPr lang="en-US" altLang="zh-CN" dirty="0" smtClean="0"/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4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5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1116623" y="1179662"/>
                <a:ext cx="5373587" cy="4801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Scan range at the scale of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altLang="zh-CN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𝑻𝒆𝑽</m:t>
                    </m:r>
                  </m:oMath>
                </a14:m>
                <a:r>
                  <a:rPr lang="en-US" altLang="zh-CN" sz="2800" b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en-US" altLang="zh-CN" sz="28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623" y="1179662"/>
                <a:ext cx="5373587" cy="480131"/>
              </a:xfrm>
              <a:prstGeom prst="rect">
                <a:avLst/>
              </a:prstGeom>
              <a:blipFill rotWithShape="1">
                <a:blip r:embed="rId4"/>
                <a:stretch>
                  <a:fillRect l="-1927" t="-21795" r="-1361" b="-358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813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887500"/>
                <a:ext cx="11096501" cy="5783512"/>
              </a:xfrm>
            </p:spPr>
            <p:txBody>
              <a:bodyPr>
                <a:noAutofit/>
              </a:bodyPr>
              <a:lstStyle/>
              <a:p>
                <a:r>
                  <a:rPr lang="en-US" altLang="zh-CN" b="1" dirty="0" smtClean="0"/>
                  <a:t>Higgs</a:t>
                </a:r>
              </a:p>
              <a:p>
                <a:pPr lvl="1">
                  <a:buFont typeface="Wingdings" pitchFamily="2" charset="2"/>
                  <a:buChar char="ü"/>
                </a:pPr>
                <a:r>
                  <a:rPr lang="en-US" altLang="zh-CN" sz="2800" dirty="0" smtClean="0"/>
                  <a:t> HiggsBounds-4.1.2;</a:t>
                </a:r>
                <a:endParaRPr lang="en-US" altLang="zh-CN" sz="2800" dirty="0"/>
              </a:p>
              <a:p>
                <a:pPr lvl="1">
                  <a:buFont typeface="Wingdings" pitchFamily="2" charset="2"/>
                  <a:buChar char="ü"/>
                </a:pPr>
                <a:r>
                  <a:rPr lang="en-US" altLang="zh-CN" sz="2800" dirty="0" smtClean="0"/>
                  <a:t> </a:t>
                </a:r>
                <a:r>
                  <a:rPr lang="en-US" altLang="zh-CN" sz="2800" dirty="0" err="1" smtClean="0"/>
                  <a:t>HiggsSignal</a:t>
                </a:r>
                <a:r>
                  <a:rPr lang="en-US" altLang="zh-CN" sz="2800" dirty="0" smtClean="0"/>
                  <a:t>, at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altLang="zh-CN" sz="2800" dirty="0"/>
                  <a:t> C.L. </a:t>
                </a:r>
                <a:r>
                  <a:rPr lang="en-US" altLang="zh-CN" sz="2800" dirty="0" smtClean="0"/>
                  <a:t>;</a:t>
                </a:r>
              </a:p>
              <a:p>
                <a:r>
                  <a:rPr lang="en-US" altLang="zh-CN" b="1" dirty="0" smtClean="0"/>
                  <a:t>B-physics </a:t>
                </a:r>
                <a:r>
                  <a:rPr lang="en-US" altLang="zh-CN" b="1" dirty="0"/>
                  <a:t>measurements</a:t>
                </a:r>
                <a:endParaRPr lang="en-US" altLang="zh-CN" b="1" dirty="0" smtClean="0"/>
              </a:p>
              <a:p>
                <a:pPr lvl="1">
                  <a:buFont typeface="Wingdings" pitchFamily="2" charset="2"/>
                  <a:buChar char="ü"/>
                </a:pPr>
                <a:r>
                  <a:rPr lang="en-US" altLang="zh-CN" sz="2800" dirty="0" smtClean="0"/>
                  <a:t> </a:t>
                </a:r>
                <a:r>
                  <a:rPr lang="en-US" altLang="zh-CN" sz="2800" dirty="0" err="1" smtClean="0"/>
                  <a:t>Muon</a:t>
                </a:r>
                <a:r>
                  <a:rPr lang="en-US" altLang="zh-CN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−2;</m:t>
                    </m:r>
                  </m:oMath>
                </a14:m>
                <a:endParaRPr lang="en-US" altLang="zh-CN" sz="2800" b="0" dirty="0" smtClean="0"/>
              </a:p>
              <a:p>
                <a:pPr lvl="1">
                  <a:buFont typeface="Wingdings" pitchFamily="2" charset="2"/>
                  <a:buChar char="ü"/>
                </a:pPr>
                <a:r>
                  <a:rPr lang="en-US" altLang="zh-CN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altLang="zh-C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</m:t>
                    </m:r>
                    <m:sSup>
                      <m:sSupPr>
                        <m:ctrlPr>
                          <a:rPr lang="en-US" altLang="zh-CN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en-US" altLang="zh-CN" sz="2800" dirty="0" smtClean="0"/>
              </a:p>
              <a:p>
                <a:pPr lvl="1">
                  <a:buFont typeface="Wingdings" pitchFamily="2" charset="2"/>
                  <a:buChar char="ü"/>
                </a:pPr>
                <a:r>
                  <a:rPr lang="en-US" altLang="zh-CN" sz="2800" dirty="0" smtClean="0"/>
                  <a:t> … …</a:t>
                </a:r>
              </a:p>
              <a:p>
                <a:r>
                  <a:rPr lang="en-US" altLang="zh-CN" b="1" dirty="0"/>
                  <a:t>Dark Matter</a:t>
                </a:r>
              </a:p>
              <a:p>
                <a:pPr lvl="1">
                  <a:buFont typeface="Wingdings" pitchFamily="2" charset="2"/>
                  <a:buChar char="ü"/>
                </a:pPr>
                <a:r>
                  <a:rPr lang="en-US" altLang="zh-CN" sz="2800" dirty="0" smtClean="0"/>
                  <a:t> Relic </a:t>
                </a:r>
                <a:r>
                  <a:rPr lang="en-US" altLang="zh-CN" sz="2800" dirty="0"/>
                  <a:t>density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0.107&lt;</m:t>
                    </m:r>
                    <m:r>
                      <m:rPr>
                        <m:sty m:val="p"/>
                      </m:rPr>
                      <a:rPr lang="el-GR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sSup>
                      <m:sSupPr>
                        <m:ctrlPr>
                          <a:rPr lang="el-GR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&lt;0.131</m:t>
                    </m:r>
                  </m:oMath>
                </a14:m>
                <a:r>
                  <a:rPr lang="en-US" altLang="zh-CN" sz="2800" dirty="0"/>
                  <a:t>;</a:t>
                </a:r>
              </a:p>
              <a:p>
                <a:pPr lvl="1">
                  <a:buFont typeface="Wingdings" pitchFamily="2" charset="2"/>
                  <a:buChar char="ü"/>
                </a:pPr>
                <a:r>
                  <a:rPr lang="en-US" altLang="zh-CN" sz="2800" dirty="0" smtClean="0"/>
                  <a:t> LUX </a:t>
                </a:r>
                <a:r>
                  <a:rPr lang="en-US" altLang="zh-CN" sz="2800" dirty="0"/>
                  <a:t>exclusion bound at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90%</m:t>
                    </m:r>
                  </m:oMath>
                </a14:m>
                <a:r>
                  <a:rPr lang="en-US" altLang="zh-CN" sz="2800" dirty="0"/>
                  <a:t> C.L. ;</a:t>
                </a:r>
              </a:p>
              <a:p>
                <a:pPr lvl="1">
                  <a:buFont typeface="Wingdings" pitchFamily="2" charset="2"/>
                  <a:buChar char="ü"/>
                </a:pPr>
                <a:r>
                  <a:rPr lang="en-US" altLang="zh-CN" sz="2800" dirty="0" smtClean="0"/>
                  <a:t> </a:t>
                </a:r>
                <a:r>
                  <a:rPr lang="en-US" altLang="zh-CN" sz="2800" dirty="0" err="1" smtClean="0"/>
                  <a:t>dSphs</a:t>
                </a:r>
                <a:r>
                  <a:rPr lang="en-US" altLang="zh-CN" sz="2800" dirty="0" smtClean="0"/>
                  <a:t> </a:t>
                </a:r>
                <a:r>
                  <a:rPr lang="en-US" altLang="zh-CN" sz="2800" dirty="0"/>
                  <a:t>constraints </a:t>
                </a:r>
                <a:r>
                  <a:rPr lang="en-US" altLang="zh-CN" sz="2800" dirty="0" smtClean="0"/>
                  <a:t> on DM </a:t>
                </a:r>
                <a:r>
                  <a:rPr lang="en-US" altLang="zh-CN" sz="2800" dirty="0"/>
                  <a:t>annihilation cross section </a:t>
                </a:r>
                <a:r>
                  <a:rPr lang="en-US" altLang="zh-CN" sz="2800" dirty="0" smtClean="0"/>
                  <a:t>at present day;</a:t>
                </a:r>
              </a:p>
              <a:p>
                <a:pPr lvl="1">
                  <a:buFont typeface="Wingdings" pitchFamily="2" charset="2"/>
                  <a:buChar char="ü"/>
                </a:pPr>
                <a:r>
                  <a:rPr lang="en-US" altLang="zh-CN" sz="2800" dirty="0" smtClean="0"/>
                  <a:t> GCE </a:t>
                </a:r>
                <a:r>
                  <a:rPr lang="en-US" altLang="zh-CN" sz="2800" dirty="0"/>
                  <a:t>fit at 95% C.L. </a:t>
                </a:r>
                <a:r>
                  <a:rPr lang="en-US" altLang="zh-CN" sz="2800" dirty="0" smtClean="0"/>
                  <a:t>with 24 data, 1 free parameter </a:t>
                </a:r>
                <a14:m>
                  <m:oMath xmlns:m="http://schemas.openxmlformats.org/officeDocument/2006/math">
                    <m:r>
                      <a:rPr lang="zh-CN" altLang="en-US" sz="2800" b="0" i="1" smtClean="0"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altLang="zh-CN" sz="2800" dirty="0" smtClean="0"/>
                  <a:t>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887500"/>
                <a:ext cx="11096501" cy="5783512"/>
              </a:xfrm>
              <a:blipFill rotWithShape="1">
                <a:blip r:embed="rId2"/>
                <a:stretch>
                  <a:fillRect l="-934" t="-16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标题 1"/>
          <p:cNvSpPr txBox="1">
            <a:spLocks/>
          </p:cNvSpPr>
          <p:nvPr/>
        </p:nvSpPr>
        <p:spPr>
          <a:xfrm>
            <a:off x="671949" y="-157375"/>
            <a:ext cx="7118263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Fitting the GCE in the NMSSM</a:t>
            </a:r>
            <a:endParaRPr lang="en-US" altLang="zh-CN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25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699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5021" y="1353788"/>
            <a:ext cx="10369034" cy="4110135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671949" y="-157375"/>
            <a:ext cx="6833255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Fitting the GCE in the NMSSM</a:t>
            </a:r>
            <a:endParaRPr lang="en-US" altLang="zh-CN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26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03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"/>
          <p:cNvSpPr txBox="1">
            <a:spLocks/>
          </p:cNvSpPr>
          <p:nvPr/>
        </p:nvSpPr>
        <p:spPr>
          <a:xfrm>
            <a:off x="671950" y="-157375"/>
            <a:ext cx="7735780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Fitting the GCE in the NMSSM</a:t>
            </a:r>
            <a:endParaRPr lang="en-US" altLang="zh-CN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4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5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196083" y="902358"/>
            <a:ext cx="9888936" cy="4196225"/>
            <a:chOff x="1165111" y="1839274"/>
            <a:chExt cx="9861778" cy="3728276"/>
          </a:xfrm>
        </p:grpSpPr>
        <p:grpSp>
          <p:nvGrpSpPr>
            <p:cNvPr id="17" name="组合 16"/>
            <p:cNvGrpSpPr/>
            <p:nvPr/>
          </p:nvGrpSpPr>
          <p:grpSpPr>
            <a:xfrm>
              <a:off x="1165111" y="1839274"/>
              <a:ext cx="9861778" cy="3728276"/>
              <a:chOff x="1185645" y="1825626"/>
              <a:chExt cx="9861778" cy="3728276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226623" y="2524836"/>
                <a:ext cx="9820800" cy="3029066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3" cstate="print"/>
              <a:srcRect b="81337"/>
              <a:stretch/>
            </p:blipFill>
            <p:spPr>
              <a:xfrm>
                <a:off x="1185645" y="1825626"/>
                <a:ext cx="9820709" cy="726506"/>
              </a:xfrm>
              <a:prstGeom prst="rect">
                <a:avLst/>
              </a:prstGeom>
            </p:spPr>
          </p:pic>
        </p:grpSp>
        <p:sp>
          <p:nvSpPr>
            <p:cNvPr id="20" name="矩形 19"/>
            <p:cNvSpPr/>
            <p:nvPr/>
          </p:nvSpPr>
          <p:spPr>
            <a:xfrm>
              <a:off x="1283855" y="2552772"/>
              <a:ext cx="6225309" cy="327546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293091" y="3505267"/>
              <a:ext cx="6206836" cy="327546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265381" y="4548278"/>
              <a:ext cx="6234545" cy="327546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7499927" y="2862190"/>
              <a:ext cx="3454400" cy="327546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27</a:t>
            </a:fld>
            <a:endParaRPr lang="en-US" altLang="zh-CN" dirty="0" smtClean="0"/>
          </a:p>
        </p:txBody>
      </p:sp>
      <p:grpSp>
        <p:nvGrpSpPr>
          <p:cNvPr id="25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26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7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28" name="标题 1"/>
          <p:cNvSpPr>
            <a:spLocks noGrp="1"/>
          </p:cNvSpPr>
          <p:nvPr>
            <p:ph type="title"/>
          </p:nvPr>
        </p:nvSpPr>
        <p:spPr>
          <a:xfrm>
            <a:off x="1378919" y="5230458"/>
            <a:ext cx="1773319" cy="677049"/>
          </a:xfrm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zh-CN" altLang="en-US" sz="2400" b="1" dirty="0" smtClean="0">
                <a:solidFill>
                  <a:srgbClr val="C00000"/>
                </a:solidFill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重要特点</a:t>
            </a:r>
            <a:r>
              <a:rPr lang="en-US" altLang="zh-CN" sz="2400" b="1" dirty="0" smtClean="0">
                <a:solidFill>
                  <a:srgbClr val="C00000"/>
                </a:solidFill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:</a:t>
            </a:r>
            <a:endParaRPr lang="en-US" altLang="zh-CN" sz="2400" b="1" dirty="0">
              <a:solidFill>
                <a:srgbClr val="C00000"/>
              </a:solidFill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03510" y="5349860"/>
            <a:ext cx="51379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altLang="zh-CN" sz="2400" b="1" dirty="0" smtClean="0">
                <a:solidFill>
                  <a:schemeClr val="accent1"/>
                </a:solidFill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 </a:t>
            </a:r>
            <a:r>
              <a:rPr lang="zh-CN" altLang="en-US" sz="2400" b="1" dirty="0" smtClean="0">
                <a:solidFill>
                  <a:schemeClr val="accent1"/>
                </a:solidFill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所有</a:t>
            </a:r>
            <a:r>
              <a:rPr lang="zh-CN" altLang="en-US" sz="2400" b="1" dirty="0">
                <a:solidFill>
                  <a:schemeClr val="accent1"/>
                </a:solidFill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单态场为主的</a:t>
            </a:r>
            <a:r>
              <a:rPr lang="zh-CN" altLang="en-US" sz="2400" b="1" dirty="0" smtClean="0">
                <a:solidFill>
                  <a:schemeClr val="accent1"/>
                </a:solidFill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粒子都比较轻 </a:t>
            </a:r>
            <a:r>
              <a:rPr lang="en-US" altLang="zh-CN" sz="2400" b="1" dirty="0" smtClean="0">
                <a:solidFill>
                  <a:schemeClr val="accent1"/>
                </a:solidFill>
                <a:latin typeface="华文中宋" pitchFamily="2" charset="-122"/>
                <a:ea typeface="华文中宋" pitchFamily="2" charset="-122"/>
                <a:cs typeface="Times New Roman" pitchFamily="18" charset="0"/>
              </a:rPr>
              <a:t>;</a:t>
            </a:r>
            <a:endParaRPr lang="zh-CN" altLang="en-US" sz="2400" b="1" dirty="0">
              <a:solidFill>
                <a:schemeClr val="accent1"/>
              </a:solidFill>
              <a:latin typeface="华文中宋" pitchFamily="2" charset="-122"/>
              <a:ea typeface="华文中宋" pitchFamily="2" charset="-122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3311526" y="5815092"/>
                <a:ext cx="25308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Font typeface="Wingdings" pitchFamily="2" charset="2"/>
                  <a:buChar char="ü"/>
                </a:pPr>
                <a:r>
                  <a:rPr lang="en-US" altLang="zh-CN" sz="2400" b="1" dirty="0" smtClean="0">
                    <a:solidFill>
                      <a:schemeClr val="accent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accent1"/>
                        </a:solidFill>
                        <a:latin typeface="Cambria Math"/>
                        <a:cs typeface="Times New Roman" pitchFamily="18" charset="0"/>
                      </a:rPr>
                      <m:t>𝝁</m:t>
                    </m:r>
                    <m:r>
                      <a:rPr lang="en-US" altLang="zh-CN" sz="2400" b="1" i="1" smtClean="0">
                        <a:solidFill>
                          <a:schemeClr val="accent1"/>
                        </a:solidFill>
                        <a:latin typeface="Cambria Math"/>
                        <a:cs typeface="Times New Roman" pitchFamily="18" charset="0"/>
                      </a:rPr>
                      <m:t>≤</m:t>
                    </m:r>
                    <m:r>
                      <a:rPr lang="en-US" altLang="zh-CN" sz="2400" b="1" i="1" smtClean="0">
                        <a:solidFill>
                          <a:schemeClr val="accent1"/>
                        </a:solidFill>
                        <a:latin typeface="Cambria Math"/>
                        <a:cs typeface="Times New Roman" pitchFamily="18" charset="0"/>
                      </a:rPr>
                      <m:t>𝟑𝟎𝟎</m:t>
                    </m:r>
                    <m:r>
                      <a:rPr lang="en-US" altLang="zh-CN" sz="2400" b="1" i="1" smtClean="0">
                        <a:solidFill>
                          <a:schemeClr val="accent1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US" altLang="zh-CN" sz="2400" b="1" i="1" smtClean="0">
                        <a:solidFill>
                          <a:schemeClr val="accent1"/>
                        </a:solidFill>
                        <a:latin typeface="Cambria Math"/>
                        <a:cs typeface="Times New Roman" pitchFamily="18" charset="0"/>
                      </a:rPr>
                      <m:t>𝑮𝒆𝑽</m:t>
                    </m:r>
                    <m:r>
                      <a:rPr lang="en-US" altLang="zh-CN" sz="2400" b="1" i="0" smtClean="0">
                        <a:solidFill>
                          <a:schemeClr val="accent1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altLang="zh-CN" sz="2400" b="1" dirty="0" smtClean="0">
                    <a:solidFill>
                      <a:schemeClr val="accent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zh-CN" altLang="en-US" sz="2400" b="1" dirty="0"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526" y="5815092"/>
                <a:ext cx="253088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133" t="-10526" r="-3373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199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0571" y="-11241"/>
            <a:ext cx="25918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Outline</a:t>
            </a:r>
            <a:endParaRPr kumimoji="0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7" name="直接连接符 7"/>
          <p:cNvSpPr>
            <a:spLocks noChangeShapeType="1"/>
          </p:cNvSpPr>
          <p:nvPr/>
        </p:nvSpPr>
        <p:spPr bwMode="auto">
          <a:xfrm>
            <a:off x="520699" y="681038"/>
            <a:ext cx="11239704" cy="1587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28</a:t>
            </a:fld>
            <a:endParaRPr lang="en-US" altLang="zh-CN" dirty="0" smtClean="0"/>
          </a:p>
        </p:txBody>
      </p:sp>
      <p:grpSp>
        <p:nvGrpSpPr>
          <p:cNvPr id="1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455829" y="5799362"/>
            <a:ext cx="9480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 smtClean="0">
                <a:solidFill>
                  <a:prstClr val="black"/>
                </a:solidFill>
              </a:rPr>
              <a:t>Summary</a:t>
            </a:r>
            <a:endParaRPr lang="en-US" altLang="zh-CN" sz="3200" dirty="0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60396" y="878444"/>
            <a:ext cx="249382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Introduction</a:t>
            </a:r>
          </a:p>
        </p:txBody>
      </p:sp>
      <p:sp>
        <p:nvSpPr>
          <p:cNvPr id="10" name="矩形 9"/>
          <p:cNvSpPr/>
          <p:nvPr/>
        </p:nvSpPr>
        <p:spPr>
          <a:xfrm>
            <a:off x="1360396" y="1347756"/>
            <a:ext cx="539019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Fitting the GCE in the NMSSM</a:t>
            </a:r>
          </a:p>
        </p:txBody>
      </p:sp>
      <p:sp>
        <p:nvSpPr>
          <p:cNvPr id="20" name="矩形 19"/>
          <p:cNvSpPr/>
          <p:nvPr/>
        </p:nvSpPr>
        <p:spPr>
          <a:xfrm>
            <a:off x="1455799" y="5334849"/>
            <a:ext cx="9797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Explore the GCE solutions in future experiments</a:t>
            </a:r>
          </a:p>
        </p:txBody>
      </p:sp>
      <p:sp>
        <p:nvSpPr>
          <p:cNvPr id="11" name="矩形 10"/>
          <p:cNvSpPr/>
          <p:nvPr/>
        </p:nvSpPr>
        <p:spPr>
          <a:xfrm>
            <a:off x="1359557" y="1816741"/>
            <a:ext cx="10519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2</a:t>
            </a:r>
            <a:r>
              <a:rPr lang="en-US" altLang="zh-CN" sz="3200" dirty="0" smtClean="0">
                <a:solidFill>
                  <a:prstClr val="black"/>
                </a:solidFill>
              </a:rPr>
              <a:t> 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p:sp>
        <p:nvSpPr>
          <p:cNvPr id="14" name="矩形 13"/>
          <p:cNvSpPr/>
          <p:nvPr/>
        </p:nvSpPr>
        <p:spPr>
          <a:xfrm>
            <a:off x="1395647" y="3891009"/>
            <a:ext cx="10376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1 </a:t>
            </a:r>
            <a:r>
              <a:rPr lang="en-US" altLang="zh-CN" sz="3200" dirty="0" smtClean="0">
                <a:solidFill>
                  <a:prstClr val="black"/>
                </a:solidFill>
              </a:rPr>
              <a:t>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Solution I - the </a:t>
                </a:r>
                <a14:m>
                  <m:oMath xmlns:m="http://schemas.openxmlformats.org/officeDocument/2006/math">
                    <m:r>
                      <a:rPr lang="en-US" altLang="zh-CN" sz="2800" b="0" i="1" dirty="0" smtClean="0">
                        <a:solidFill>
                          <a:srgbClr val="0F6FC6"/>
                        </a:solidFill>
                        <a:latin typeface="Cambria Math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sz="2800" i="1" dirty="0" smtClean="0">
                            <a:solidFill>
                              <a:srgbClr val="0F6FC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0" i="1" dirty="0" smtClean="0">
                            <a:solidFill>
                              <a:srgbClr val="0F6FC6"/>
                            </a:solidFill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800" b="0" i="0" dirty="0" smtClean="0">
                        <a:solidFill>
                          <a:srgbClr val="0F6FC6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H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A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</a:rPr>
                  <a:t> 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3600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+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2800" b="1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—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  <a:blipFill rotWithShape="1">
                <a:blip r:embed="rId3"/>
                <a:stretch>
                  <a:fillRect t="-2555" b="-83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/>
          <p:cNvSpPr/>
          <p:nvPr/>
        </p:nvSpPr>
        <p:spPr>
          <a:xfrm>
            <a:off x="1676352" y="4368632"/>
            <a:ext cx="9144000" cy="108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rgbClr val="0F6FC6"/>
                </a:solidFill>
              </a:rPr>
              <a:t>Solution IV - the 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rgbClr val="0F6FC6"/>
                </a:solidFill>
              </a:rPr>
              <a:t>Solution V – the 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 smtClean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267843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>
              <a:xfrm>
                <a:off x="553200" y="-288000"/>
                <a:ext cx="10515600" cy="1325563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GCE </a:t>
                </a:r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solutions </a:t>
                </a:r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 being </a:t>
                </a:r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the SM-like Higgs </a:t>
                </a:r>
                <a:endParaRPr lang="zh-CN" altLang="en-US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53200" y="-288000"/>
                <a:ext cx="10515600" cy="1325563"/>
              </a:xfrm>
              <a:blipFill rotWithShape="1">
                <a:blip r:embed="rId2"/>
                <a:stretch>
                  <a:fillRect l="-17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200" y="1251313"/>
            <a:ext cx="5305425" cy="46863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5255455" y="1114838"/>
                <a:ext cx="6741992" cy="50667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143000" lvl="2" indent="-4572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 smtClean="0">
                    <a:solidFill>
                      <a:srgbClr val="FF0000"/>
                    </a:solidFill>
                  </a:rPr>
                  <a:t>Solution 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I </a:t>
                </a:r>
                <a:r>
                  <a:rPr lang="en-US" altLang="zh-CN" sz="2800" dirty="0" smtClean="0">
                    <a:solidFill>
                      <a:srgbClr val="FF0000"/>
                    </a:solidFill>
                  </a:rPr>
                  <a:t>  - 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zh-CN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 annihilation </a:t>
                </a:r>
              </a:p>
              <a:p>
                <a:pPr marL="685800" lvl="2">
                  <a:spcBef>
                    <a:spcPts val="1000"/>
                  </a:spcBef>
                </a:pPr>
                <a:r>
                  <a:rPr lang="en-US" altLang="zh-CN" sz="2000" b="0" dirty="0" smtClean="0">
                    <a:solidFill>
                      <a:srgbClr val="FF0000"/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&lt;40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dirty="0" smtClean="0">
                    <a:solidFill>
                      <a:srgbClr val="FF0000"/>
                    </a:solidFill>
                  </a:rPr>
                  <a:t> or</a:t>
                </a:r>
                <a:r>
                  <a:rPr lang="en-US" altLang="zh-CN" b="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62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endParaRPr lang="en-US" altLang="zh-CN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685800" lvl="2">
                  <a:spcBef>
                    <a:spcPts val="1000"/>
                  </a:spcBef>
                </a:pPr>
                <a:r>
                  <a:rPr lang="en-US" altLang="zh-CN" b="0" dirty="0" smtClean="0">
                    <a:solidFill>
                      <a:srgbClr val="FF0000"/>
                    </a:solidFill>
                  </a:rPr>
                  <a:t>         or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63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dirty="0" smtClean="0">
                    <a:solidFill>
                      <a:srgbClr val="FF0000"/>
                    </a:solidFill>
                  </a:rPr>
                  <a:t>  </a:t>
                </a:r>
              </a:p>
              <a:p>
                <a:pPr marL="685800" lvl="2">
                  <a:spcBef>
                    <a:spcPts val="1000"/>
                  </a:spcBef>
                </a:pPr>
                <a:r>
                  <a:rPr lang="en-US" altLang="zh-CN" sz="2000" dirty="0" smtClean="0">
                    <a:solidFill>
                      <a:srgbClr val="FF0000"/>
                    </a:solidFill>
                  </a:rPr>
                  <a:t>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=23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=0.44</m:t>
                        </m:r>
                      </m:e>
                    </m:d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=50</m:t>
                    </m:r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endParaRPr lang="en-US" altLang="zh-CN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1143000" lvl="2" indent="-4572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 smtClean="0">
                    <a:solidFill>
                      <a:schemeClr val="accent1"/>
                    </a:solidFill>
                  </a:rPr>
                  <a:t>Solution </a:t>
                </a:r>
                <a:r>
                  <a:rPr lang="en-US" altLang="zh-CN" sz="2800" dirty="0">
                    <a:solidFill>
                      <a:schemeClr val="accent1"/>
                    </a:solidFill>
                  </a:rPr>
                  <a:t>II </a:t>
                </a:r>
                <a:r>
                  <a:rPr lang="en-US" altLang="zh-CN" sz="2800" dirty="0" smtClean="0">
                    <a:solidFill>
                      <a:schemeClr val="accent1"/>
                    </a:solidFill>
                  </a:rPr>
                  <a:t> - </a:t>
                </a:r>
                <a:r>
                  <a:rPr lang="en-US" altLang="zh-CN" sz="2800" dirty="0">
                    <a:solidFill>
                      <a:schemeClr val="accent1"/>
                    </a:solidFill>
                  </a:rPr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800" dirty="0">
                    <a:solidFill>
                      <a:schemeClr val="accent1"/>
                    </a:solidFill>
                  </a:rPr>
                  <a:t> annihilation </a:t>
                </a:r>
                <a:endParaRPr lang="en-US" altLang="zh-CN" sz="2800" dirty="0" smtClean="0">
                  <a:solidFill>
                    <a:schemeClr val="accent1"/>
                  </a:solidFill>
                </a:endParaRPr>
              </a:p>
              <a:p>
                <a:pPr marL="685800" lvl="2">
                  <a:spcBef>
                    <a:spcPts val="1000"/>
                  </a:spcBef>
                </a:pPr>
                <a:r>
                  <a:rPr lang="en-US" altLang="zh-CN" sz="2000" b="0" dirty="0" smtClean="0">
                    <a:solidFill>
                      <a:schemeClr val="accent1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63</m:t>
                    </m:r>
                    <m:r>
                      <a:rPr lang="en-US" altLang="zh-CN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115</m:t>
                    </m:r>
                    <m:r>
                      <a:rPr lang="en-US" altLang="zh-CN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dirty="0">
                    <a:solidFill>
                      <a:schemeClr val="accent1"/>
                    </a:solidFill>
                  </a:rPr>
                  <a:t> </a:t>
                </a:r>
              </a:p>
              <a:p>
                <a:pPr marL="685800" lvl="2">
                  <a:spcBef>
                    <a:spcPts val="1000"/>
                  </a:spcBef>
                </a:pPr>
                <a:r>
                  <a:rPr lang="en-US" altLang="zh-CN" sz="2000" dirty="0" smtClean="0">
                    <a:solidFill>
                      <a:schemeClr val="accent1"/>
                    </a:solidFill>
                  </a:rPr>
                  <a:t>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altLang="zh-CN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1.6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=0.54</m:t>
                        </m:r>
                      </m:e>
                    </m:d>
                    <m:r>
                      <a:rPr lang="en-US" altLang="zh-CN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87</m:t>
                    </m:r>
                    <m:r>
                      <a:rPr lang="en-US" altLang="zh-CN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endParaRPr lang="en-US" altLang="zh-CN" sz="2000" dirty="0" smtClean="0">
                  <a:solidFill>
                    <a:schemeClr val="accent1"/>
                  </a:solidFill>
                </a:endParaRPr>
              </a:p>
              <a:p>
                <a:pPr marL="1143000" lvl="2" indent="-4572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/>
                  <a:t>So</a:t>
                </a:r>
                <a:r>
                  <a:rPr lang="en-US" altLang="zh-CN" sz="2800" dirty="0" smtClean="0"/>
                  <a:t>luti</a:t>
                </a:r>
                <a:r>
                  <a:rPr lang="en-US" altLang="zh-CN" sz="2800" dirty="0" smtClean="0">
                    <a:solidFill>
                      <a:schemeClr val="tx1"/>
                    </a:solidFill>
                  </a:rPr>
                  <a:t>on </a:t>
                </a:r>
                <a:r>
                  <a:rPr lang="en-US" altLang="zh-CN" sz="2800" dirty="0">
                    <a:solidFill>
                      <a:schemeClr val="tx1"/>
                    </a:solidFill>
                  </a:rPr>
                  <a:t>III -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28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800" dirty="0" smtClean="0">
                    <a:solidFill>
                      <a:schemeClr val="tx1"/>
                    </a:solidFill>
                  </a:rPr>
                  <a:t>annihilation </a:t>
                </a:r>
              </a:p>
              <a:p>
                <a:pPr marL="685800" lvl="2">
                  <a:spcBef>
                    <a:spcPts val="1000"/>
                  </a:spcBef>
                </a:pPr>
                <a:r>
                  <a:rPr lang="en-US" altLang="zh-CN" sz="2000" b="0" dirty="0" smtClean="0">
                    <a:solidFill>
                      <a:schemeClr val="tx1"/>
                    </a:solidFill>
                  </a:rPr>
                  <a:t>     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83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11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marL="685800" lvl="2">
                  <a:spcBef>
                    <a:spcPts val="1000"/>
                  </a:spcBef>
                </a:pPr>
                <a:r>
                  <a:rPr lang="en-US" altLang="zh-CN" sz="2000" dirty="0" smtClean="0">
                    <a:solidFill>
                      <a:schemeClr val="tx1"/>
                    </a:solidFill>
                  </a:rPr>
                  <a:t>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4.7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=0.44</m:t>
                        </m:r>
                      </m:e>
                    </m:d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92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endParaRPr lang="en-US" altLang="zh-CN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455" y="1114838"/>
                <a:ext cx="6741992" cy="5066708"/>
              </a:xfrm>
              <a:prstGeom prst="rect">
                <a:avLst/>
              </a:prstGeom>
              <a:blipFill rotWithShape="1">
                <a:blip r:embed="rId4"/>
                <a:stretch>
                  <a:fillRect t="-842" r="-14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29</a:t>
            </a:fld>
            <a:endParaRPr lang="en-US" altLang="zh-CN" dirty="0" smtClean="0"/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1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97" y="1690688"/>
            <a:ext cx="5240412" cy="435133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5785709" y="1601481"/>
                <a:ext cx="4026808" cy="4966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400" i="1" smtClean="0">
                                    <a:latin typeface="Cambria Math" panose="02040503050406030204" pitchFamily="18" charset="0"/>
                                  </a:rPr>
                                  <m:t>𝒳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</m:oMath>
                </a14:m>
                <a:endParaRPr lang="en-US" altLang="zh-CN" sz="2400" dirty="0" smtClean="0"/>
              </a:p>
              <a:p>
                <a:endParaRPr lang="en-US" altLang="zh-CN" sz="2400" dirty="0" smtClean="0"/>
              </a:p>
              <a:p>
                <a:endParaRPr lang="en-US" altLang="zh-CN" sz="2400" dirty="0" smtClean="0"/>
              </a:p>
              <a:p>
                <a:endParaRPr lang="en-US" altLang="zh-CN" sz="2400" dirty="0" smtClean="0"/>
              </a:p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&lt;~300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sz="2400" dirty="0" smtClean="0"/>
                  <a:t> </a:t>
                </a:r>
                <a:endParaRPr lang="en-US" altLang="zh-CN" sz="2400" dirty="0"/>
              </a:p>
              <a:p>
                <a:endParaRPr lang="en-US" altLang="zh-CN" sz="2400" dirty="0" smtClean="0"/>
              </a:p>
              <a:p>
                <a:endParaRPr lang="en-US" altLang="zh-CN" sz="2400" dirty="0"/>
              </a:p>
              <a:p>
                <a:pPr marL="342900" indent="-342900">
                  <a:buFont typeface="Wingdings" pitchFamily="2" charset="2"/>
                  <a:buChar char="ü"/>
                </a:pPr>
                <a:r>
                  <a:rPr lang="en-US" altLang="zh-CN" sz="2400" dirty="0" smtClean="0"/>
                  <a:t>fine </a:t>
                </a:r>
                <a:r>
                  <a:rPr lang="en-US" altLang="zh-CN" sz="2400" dirty="0"/>
                  <a:t>tuning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4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400" dirty="0" smtClean="0"/>
              </a:p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𝐵𝑟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𝛾𝛾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&lt;~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lang="en-US" altLang="zh-CN" sz="2400" dirty="0"/>
              </a:p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𝐵𝑟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&lt;~18%</m:t>
                    </m:r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5709" y="1601481"/>
                <a:ext cx="4026808" cy="4966488"/>
              </a:xfrm>
              <a:prstGeom prst="rect">
                <a:avLst/>
              </a:prstGeom>
              <a:blipFill rotWithShape="1">
                <a:blip r:embed="rId3"/>
                <a:stretch>
                  <a:fillRect l="-1967" t="-491" b="-14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5571" y="2153211"/>
            <a:ext cx="4400550" cy="8096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19507" y="4648892"/>
            <a:ext cx="5657850" cy="10477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26147" y="3049638"/>
            <a:ext cx="2428164" cy="1650976"/>
          </a:xfrm>
          <a:prstGeom prst="rect">
            <a:avLst/>
          </a:prstGeom>
        </p:spPr>
      </p:pic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30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标题 1"/>
              <p:cNvSpPr txBox="1">
                <a:spLocks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GCE </a:t>
                </a:r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solutions </a:t>
                </a:r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 being </a:t>
                </a:r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the SM-like Higgs </a:t>
                </a:r>
                <a:endParaRPr lang="zh-CN" altLang="en-US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标题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  <a:blipFill rotWithShape="1">
                <a:blip r:embed="rId7"/>
                <a:stretch>
                  <a:fillRect l="-17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8" name="直接连接符 1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935283" y="944560"/>
                <a:ext cx="5891228" cy="5454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3200" dirty="0">
                    <a:solidFill>
                      <a:srgbClr val="FF0000"/>
                    </a:solidFill>
                  </a:rPr>
                  <a:t>Solution I   - the </a:t>
                </a:r>
                <a14:m>
                  <m:oMath xmlns:m="http://schemas.openxmlformats.org/officeDocument/2006/math">
                    <m:r>
                      <a:rPr lang="en-US" altLang="zh-CN" sz="32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altLang="zh-CN" sz="3200" dirty="0">
                    <a:solidFill>
                      <a:srgbClr val="FF0000"/>
                    </a:solidFill>
                  </a:rPr>
                  <a:t> annihilation </a:t>
                </a:r>
                <a:r>
                  <a:rPr lang="en-US" altLang="zh-CN" sz="3200" b="1" dirty="0">
                    <a:solidFill>
                      <a:srgbClr val="FF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283" y="944560"/>
                <a:ext cx="5891228" cy="545406"/>
              </a:xfrm>
              <a:prstGeom prst="rect">
                <a:avLst/>
              </a:prstGeom>
              <a:blipFill rotWithShape="1">
                <a:blip r:embed="rId8"/>
                <a:stretch>
                  <a:fillRect l="-2275" t="-20225" r="-1655" b="-382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806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内容占位符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47" y="1690688"/>
            <a:ext cx="5240412" cy="4351338"/>
          </a:xfr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57641" y="4137531"/>
            <a:ext cx="6608836" cy="12260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5551851" y="1636373"/>
                <a:ext cx="4351769" cy="49433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𝐺𝑒𝑉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&lt;115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2000" dirty="0" smtClean="0"/>
                  <a:t>  </a:t>
                </a:r>
                <a:endParaRPr lang="en-US" altLang="zh-CN" sz="2000" dirty="0"/>
              </a:p>
              <a:p>
                <a:r>
                  <a:rPr lang="en-US" altLang="zh-CN" sz="200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𝐺𝑒𝑉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/>
                        </m:sSubSup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&lt;11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sz="2000" dirty="0" smtClean="0"/>
                  <a:t>,  </a:t>
                </a:r>
              </a:p>
              <a:p>
                <a:r>
                  <a:rPr lang="en-US" altLang="zh-CN" sz="200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𝐺𝑒𝑉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/>
                        </m:sSubSup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&lt;1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sz="2000" dirty="0" smtClean="0"/>
                  <a:t> </a:t>
                </a:r>
                <a:endParaRPr lang="en-US" altLang="zh-CN" sz="2000" dirty="0" smtClean="0"/>
              </a:p>
              <a:p>
                <a:r>
                  <a:rPr lang="en-US" altLang="zh-CN" sz="200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/>
                        </m:sSubSup>
                      </m:sub>
                    </m:sSub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/>
                        </m:sSubSup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zh-CN" altLang="en-US" sz="20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CN" sz="2000">
                        <a:latin typeface="Cambria Math" panose="02040503050406030204" pitchFamily="18" charset="0"/>
                      </a:rPr>
                      <m:t>&lt;0.2 </m:t>
                    </m:r>
                  </m:oMath>
                </a14:m>
                <a:endParaRPr lang="en-US" altLang="zh-CN" sz="2000" b="0" i="0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CN" sz="2000" dirty="0"/>
                  <a:t> </a:t>
                </a:r>
                <a:r>
                  <a:rPr lang="en-US" altLang="zh-CN" sz="2000" dirty="0" smtClean="0"/>
                  <a:t>    </a:t>
                </a:r>
                <a14:m>
                  <m:oMath xmlns:m="http://schemas.openxmlformats.org/officeDocument/2006/math"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~0.1</m:t>
                    </m:r>
                  </m:oMath>
                </a14:m>
                <a:endParaRPr lang="en-US" altLang="zh-CN" sz="2000" dirty="0" smtClean="0"/>
              </a:p>
              <a:p>
                <a:r>
                  <a:rPr lang="en-US" altLang="zh-CN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sz="2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b="0" i="0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&lt;~200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𝜐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≝</m:t>
                    </m:r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&gt;360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endParaRPr lang="en-US" altLang="zh-CN" sz="2000" dirty="0" smtClean="0"/>
              </a:p>
              <a:p>
                <a:pPr marL="342900" indent="-342900">
                  <a:buFont typeface="Wingdings" pitchFamily="2" charset="2"/>
                  <a:buChar char="ü"/>
                </a:pPr>
                <a:r>
                  <a:rPr lang="en-US" altLang="zh-CN" sz="2400" dirty="0" smtClean="0"/>
                  <a:t>t/u channel dominated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 dirty="0" smtClean="0"/>
              </a:p>
              <a:p>
                <a:endParaRPr lang="en-US" altLang="zh-CN" sz="2000" dirty="0" smtClean="0"/>
              </a:p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𝐵𝑟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&lt;~18%</m:t>
                    </m:r>
                  </m:oMath>
                </a14:m>
                <a:endParaRPr lang="en-US" altLang="zh-CN" sz="2400" dirty="0" smtClean="0"/>
              </a:p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𝐵𝑟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𝛾𝛾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endParaRPr lang="en-US" altLang="zh-CN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altLang="zh-CN" sz="2400" dirty="0" smtClean="0"/>
                  <a:t>   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𝐵𝑟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𝛾𝛾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altLang="zh-CN" sz="2400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851" y="1636373"/>
                <a:ext cx="4351769" cy="4943341"/>
              </a:xfrm>
              <a:prstGeom prst="rect">
                <a:avLst/>
              </a:prstGeom>
              <a:blipFill rotWithShape="1">
                <a:blip r:embed="rId5"/>
                <a:stretch>
                  <a:fillRect l="-1961" t="-2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31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标题 1"/>
              <p:cNvSpPr txBox="1">
                <a:spLocks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GCE </a:t>
                </a:r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solutions </a:t>
                </a:r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 being </a:t>
                </a:r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the SM-like Higgs </a:t>
                </a:r>
                <a:endParaRPr lang="zh-CN" altLang="en-US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标题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  <a:blipFill rotWithShape="1">
                <a:blip r:embed="rId6"/>
                <a:stretch>
                  <a:fillRect l="-17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7" name="直接连接符 16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935283" y="944560"/>
                <a:ext cx="6337119" cy="535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3200" dirty="0">
                    <a:solidFill>
                      <a:schemeClr val="accent1"/>
                    </a:solidFill>
                  </a:rPr>
                  <a:t>Solution II   -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sz="32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320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320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32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32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3200" dirty="0">
                    <a:solidFill>
                      <a:schemeClr val="accent1"/>
                    </a:solidFill>
                  </a:rPr>
                  <a:t>annihilation </a:t>
                </a:r>
                <a:r>
                  <a:rPr lang="en-US" altLang="zh-CN" sz="3200" b="1" dirty="0">
                    <a:solidFill>
                      <a:schemeClr val="accent1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283" y="944560"/>
                <a:ext cx="6337119" cy="535531"/>
              </a:xfrm>
              <a:prstGeom prst="rect">
                <a:avLst/>
              </a:prstGeom>
              <a:blipFill rotWithShape="1">
                <a:blip r:embed="rId7"/>
                <a:stretch>
                  <a:fillRect l="-2115" t="-22727" r="-1442" b="-37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766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97" y="1690688"/>
            <a:ext cx="5240412" cy="43513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5799454" y="1761938"/>
                <a:ext cx="5436356" cy="3962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ü"/>
                </a:pPr>
                <a:r>
                  <a:rPr lang="en-US" altLang="zh-CN" sz="2400" dirty="0" smtClean="0"/>
                  <a:t>Higgsino</a:t>
                </a:r>
                <a:r>
                  <a:rPr lang="en-US" altLang="zh-CN" sz="2400" dirty="0"/>
                  <a:t>-dominate </a:t>
                </a:r>
                <a:r>
                  <a:rPr lang="en-US" altLang="zh-CN" sz="2400" dirty="0" err="1"/>
                  <a:t>chargino</a:t>
                </a:r>
                <a:r>
                  <a:rPr lang="en-US" altLang="zh-CN" sz="2400" dirty="0"/>
                  <a:t> </a:t>
                </a:r>
                <a:r>
                  <a:rPr lang="en-US" altLang="zh-CN" sz="2400" dirty="0" smtClean="0"/>
                  <a:t> determine the annihilation rate,</a:t>
                </a:r>
                <a:endParaRPr lang="en-US" altLang="zh-CN" sz="2400" dirty="0"/>
              </a:p>
              <a:p>
                <a:endParaRPr lang="en-US" altLang="zh-CN" sz="2000" i="1" dirty="0" smtClean="0">
                  <a:latin typeface="Cambria Math" panose="02040503050406030204" pitchFamily="18" charset="0"/>
                </a:endParaRPr>
              </a:p>
              <a:p>
                <a:endParaRPr lang="en-US" altLang="zh-CN" sz="2000" i="1" dirty="0">
                  <a:latin typeface="Cambria Math" panose="02040503050406030204" pitchFamily="18" charset="0"/>
                </a:endParaRPr>
              </a:p>
              <a:p>
                <a:endParaRPr lang="en-US" altLang="zh-CN" sz="2000" i="1" dirty="0" smtClean="0">
                  <a:latin typeface="Cambria Math" panose="02040503050406030204" pitchFamily="18" charset="0"/>
                </a:endParaRPr>
              </a:p>
              <a:p>
                <a:endParaRPr lang="en-US" altLang="zh-CN" sz="2000" i="1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CN" sz="2000" i="1" dirty="0" smtClean="0">
                    <a:latin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&lt;150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sz="2000" b="0" i="1" dirty="0" smtClean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&lt;50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endParaRPr lang="en-US" altLang="zh-CN" sz="20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CN" sz="200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𝜐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≝</m:t>
                    </m:r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&gt;400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sz="20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~2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𝜅𝜇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altLang="zh-CN" sz="2000" dirty="0" smtClean="0"/>
              </a:p>
              <a:p>
                <a:pPr marL="342900" indent="-342900">
                  <a:buFont typeface="Wingdings" pitchFamily="2" charset="2"/>
                  <a:buChar char="ü"/>
                </a:pPr>
                <a:r>
                  <a:rPr lang="en-US" altLang="zh-CN" sz="2400" dirty="0"/>
                  <a:t>fine </a:t>
                </a:r>
                <a:r>
                  <a:rPr lang="en-US" altLang="zh-CN" sz="2400" dirty="0" smtClean="0"/>
                  <a:t>tuning</a:t>
                </a:r>
              </a:p>
              <a:p>
                <a:endParaRPr lang="en-US" altLang="zh-CN" sz="2400" dirty="0" smtClean="0"/>
              </a:p>
              <a:p>
                <a:r>
                  <a:rPr lang="en-US" altLang="zh-CN" sz="2400" dirty="0"/>
                  <a:t> </a:t>
                </a:r>
                <a:r>
                  <a:rPr lang="en-US" altLang="zh-CN" sz="240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~2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/3</m:t>
                    </m:r>
                  </m:oMath>
                </a14:m>
                <a:endParaRPr lang="en-US" altLang="zh-CN" sz="24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9454" y="1761938"/>
                <a:ext cx="5436356" cy="3962495"/>
              </a:xfrm>
              <a:prstGeom prst="rect">
                <a:avLst/>
              </a:prstGeom>
              <a:blipFill rotWithShape="1">
                <a:blip r:embed="rId3"/>
                <a:stretch>
                  <a:fillRect l="-1457" t="-1231" r="-29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7691" y="4864978"/>
            <a:ext cx="4695470" cy="40147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05481" y="2544412"/>
            <a:ext cx="5339830" cy="1235663"/>
          </a:xfrm>
          <a:prstGeom prst="rect">
            <a:avLst/>
          </a:prstGeom>
        </p:spPr>
      </p:pic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32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标题 1"/>
              <p:cNvSpPr txBox="1">
                <a:spLocks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GCE </a:t>
                </a:r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solutions </a:t>
                </a:r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 being </a:t>
                </a:r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the SM-like Higgs </a:t>
                </a:r>
                <a:endParaRPr lang="zh-CN" altLang="en-US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标题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  <a:blipFill rotWithShape="1">
                <a:blip r:embed="rId6"/>
                <a:stretch>
                  <a:fillRect l="-17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7" name="直接连接符 16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935283" y="944560"/>
                <a:ext cx="6750438" cy="535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3200" dirty="0" smtClean="0">
                    <a:solidFill>
                      <a:schemeClr val="tx1"/>
                    </a:solidFill>
                  </a:rPr>
                  <a:t>Solution III -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32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altLang="zh-CN" sz="3200" dirty="0">
                    <a:solidFill>
                      <a:schemeClr val="tx1"/>
                    </a:solidFill>
                  </a:rPr>
                  <a:t>annihilation </a:t>
                </a:r>
                <a:r>
                  <a:rPr lang="en-US" altLang="zh-CN" sz="3200" b="1" dirty="0">
                    <a:solidFill>
                      <a:schemeClr val="tx1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283" y="944560"/>
                <a:ext cx="6750438" cy="535531"/>
              </a:xfrm>
              <a:prstGeom prst="rect">
                <a:avLst/>
              </a:prstGeom>
              <a:blipFill rotWithShape="1">
                <a:blip r:embed="rId7"/>
                <a:stretch>
                  <a:fillRect l="-1986" t="-22727" r="-1264" b="-37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312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47" y="1797563"/>
            <a:ext cx="5240412" cy="43513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763" y="1594481"/>
            <a:ext cx="5629518" cy="4651663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33</a:t>
            </a:fld>
            <a:endParaRPr lang="en-US" altLang="zh-CN" dirty="0" smtClean="0"/>
          </a:p>
        </p:txBody>
      </p:sp>
      <p:grpSp>
        <p:nvGrpSpPr>
          <p:cNvPr id="8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9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标题 1"/>
              <p:cNvSpPr txBox="1">
                <a:spLocks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GCE </a:t>
                </a:r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solutions </a:t>
                </a:r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3600" b="1" dirty="0" smtClean="0">
                    <a:latin typeface="Times New Roman" pitchFamily="18" charset="0"/>
                    <a:cs typeface="Times New Roman" pitchFamily="18" charset="0"/>
                  </a:rPr>
                  <a:t> being </a:t>
                </a:r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the SM-like Higgs </a:t>
                </a:r>
                <a:endParaRPr lang="zh-CN" altLang="en-US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标题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  <a:blipFill rotWithShape="1">
                <a:blip r:embed="rId4"/>
                <a:stretch>
                  <a:fillRect l="-17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935283" y="944560"/>
                <a:ext cx="6750438" cy="535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3200" dirty="0" smtClean="0">
                    <a:solidFill>
                      <a:schemeClr val="tx1"/>
                    </a:solidFill>
                  </a:rPr>
                  <a:t>Solution III -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32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altLang="zh-CN" sz="3200" dirty="0">
                    <a:solidFill>
                      <a:schemeClr val="tx1"/>
                    </a:solidFill>
                  </a:rPr>
                  <a:t>annihilation </a:t>
                </a:r>
                <a:r>
                  <a:rPr lang="en-US" altLang="zh-CN" sz="3200" b="1" dirty="0">
                    <a:solidFill>
                      <a:schemeClr val="tx1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283" y="944560"/>
                <a:ext cx="6750438" cy="535531"/>
              </a:xfrm>
              <a:prstGeom prst="rect">
                <a:avLst/>
              </a:prstGeom>
              <a:blipFill rotWithShape="1">
                <a:blip r:embed="rId5"/>
                <a:stretch>
                  <a:fillRect l="-1986" t="-22727" r="-1264" b="-37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500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0571" y="-11241"/>
            <a:ext cx="25918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Outline</a:t>
            </a:r>
            <a:endParaRPr kumimoji="0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7" name="直接连接符 7"/>
          <p:cNvSpPr>
            <a:spLocks noChangeShapeType="1"/>
          </p:cNvSpPr>
          <p:nvPr/>
        </p:nvSpPr>
        <p:spPr bwMode="auto">
          <a:xfrm>
            <a:off x="520699" y="681038"/>
            <a:ext cx="11239704" cy="1587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34</a:t>
            </a:fld>
            <a:endParaRPr lang="en-US" altLang="zh-CN" dirty="0" smtClean="0"/>
          </a:p>
        </p:txBody>
      </p:sp>
      <p:grpSp>
        <p:nvGrpSpPr>
          <p:cNvPr id="1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455829" y="5799362"/>
            <a:ext cx="9480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 smtClean="0">
                <a:solidFill>
                  <a:prstClr val="black"/>
                </a:solidFill>
              </a:rPr>
              <a:t>Summary</a:t>
            </a:r>
            <a:endParaRPr lang="en-US" altLang="zh-CN" sz="3200" dirty="0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60396" y="878444"/>
            <a:ext cx="249382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Introduction</a:t>
            </a:r>
          </a:p>
        </p:txBody>
      </p:sp>
      <p:sp>
        <p:nvSpPr>
          <p:cNvPr id="10" name="矩形 9"/>
          <p:cNvSpPr/>
          <p:nvPr/>
        </p:nvSpPr>
        <p:spPr>
          <a:xfrm>
            <a:off x="1360396" y="1347756"/>
            <a:ext cx="539019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Fitting the GCE in the NMSSM</a:t>
            </a:r>
          </a:p>
        </p:txBody>
      </p:sp>
      <p:sp>
        <p:nvSpPr>
          <p:cNvPr id="20" name="矩形 19"/>
          <p:cNvSpPr/>
          <p:nvPr/>
        </p:nvSpPr>
        <p:spPr>
          <a:xfrm>
            <a:off x="1455799" y="5334849"/>
            <a:ext cx="9797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Explore the GCE solutions in future experiments</a:t>
            </a:r>
          </a:p>
        </p:txBody>
      </p:sp>
      <p:sp>
        <p:nvSpPr>
          <p:cNvPr id="11" name="矩形 10"/>
          <p:cNvSpPr/>
          <p:nvPr/>
        </p:nvSpPr>
        <p:spPr>
          <a:xfrm>
            <a:off x="1359557" y="1816741"/>
            <a:ext cx="10519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2</a:t>
            </a:r>
            <a:r>
              <a:rPr lang="en-US" altLang="zh-CN" sz="3200" dirty="0" smtClean="0">
                <a:solidFill>
                  <a:prstClr val="black"/>
                </a:solidFill>
              </a:rPr>
              <a:t> 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p:sp>
        <p:nvSpPr>
          <p:cNvPr id="14" name="矩形 13"/>
          <p:cNvSpPr/>
          <p:nvPr/>
        </p:nvSpPr>
        <p:spPr>
          <a:xfrm>
            <a:off x="1395647" y="3891009"/>
            <a:ext cx="10376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1 </a:t>
            </a:r>
            <a:r>
              <a:rPr lang="en-US" altLang="zh-CN" sz="3200" dirty="0" smtClean="0">
                <a:solidFill>
                  <a:prstClr val="black"/>
                </a:solidFill>
              </a:rPr>
              <a:t>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Solution I - the </a:t>
                </a:r>
                <a14:m>
                  <m:oMath xmlns:m="http://schemas.openxmlformats.org/officeDocument/2006/math">
                    <m:r>
                      <a:rPr lang="en-US" altLang="zh-CN" sz="2800" b="0" i="1" dirty="0" smtClean="0">
                        <a:solidFill>
                          <a:srgbClr val="0F6FC6"/>
                        </a:solidFill>
                        <a:latin typeface="Cambria Math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sz="2800" i="1" dirty="0" smtClean="0">
                            <a:solidFill>
                              <a:srgbClr val="0F6FC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0" i="1" dirty="0" smtClean="0">
                            <a:solidFill>
                              <a:srgbClr val="0F6FC6"/>
                            </a:solidFill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800" b="0" i="0" dirty="0" smtClean="0">
                        <a:solidFill>
                          <a:srgbClr val="0F6FC6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H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A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</a:rPr>
                  <a:t> 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3600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+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2800" b="1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—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  <a:blipFill rotWithShape="1">
                <a:blip r:embed="rId3"/>
                <a:stretch>
                  <a:fillRect t="-2555" b="-83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矩形 21"/>
          <p:cNvSpPr/>
          <p:nvPr/>
        </p:nvSpPr>
        <p:spPr>
          <a:xfrm>
            <a:off x="1676352" y="4368632"/>
            <a:ext cx="9144000" cy="108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rgbClr val="0F6FC6"/>
                </a:solidFill>
              </a:rPr>
              <a:t>Solution IV - the 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rgbClr val="0F6FC6"/>
                </a:solidFill>
              </a:rPr>
              <a:t>Solution V – the 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 smtClean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219509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68" y="1027000"/>
            <a:ext cx="5866667" cy="48476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5445455" y="1719964"/>
                <a:ext cx="6741992" cy="3007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143000" lvl="2" indent="-4572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Solution IV -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sz="28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8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8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800" dirty="0">
                    <a:solidFill>
                      <a:schemeClr val="accent5">
                        <a:lumMod val="50000"/>
                      </a:schemeClr>
                    </a:solidFill>
                  </a:rPr>
                  <a:t>annihilation </a:t>
                </a:r>
              </a:p>
              <a:p>
                <a:pPr marL="685800" lvl="2">
                  <a:spcBef>
                    <a:spcPts val="1000"/>
                  </a:spcBef>
                </a:pPr>
                <a:r>
                  <a:rPr lang="en-US" altLang="zh-CN" sz="2000" b="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altLang="zh-CN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b="0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b="0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&lt;87</m:t>
                    </m:r>
                    <m:r>
                      <a:rPr lang="en-US" altLang="zh-CN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</a:p>
              <a:p>
                <a:pPr marL="685800" lvl="2">
                  <a:spcBef>
                    <a:spcPts val="1000"/>
                  </a:spcBef>
                </a:pPr>
                <a:r>
                  <a:rPr lang="en-US" altLang="zh-CN" sz="2000" dirty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20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0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altLang="zh-CN" sz="20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1.4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=0.55</m:t>
                        </m:r>
                      </m:e>
                    </m:d>
                    <m:r>
                      <a:rPr lang="en-US" altLang="zh-CN" sz="20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81</m:t>
                    </m:r>
                    <m:r>
                      <a:rPr lang="en-US" altLang="zh-CN" sz="20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endParaRPr lang="en-US" altLang="zh-CN" sz="200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1143000" lvl="2" indent="-4572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 smtClean="0">
                    <a:solidFill>
                      <a:srgbClr val="FF00FF"/>
                    </a:solidFill>
                  </a:rPr>
                  <a:t>Solution V  - </a:t>
                </a:r>
                <a:r>
                  <a:rPr lang="en-US" altLang="zh-CN" sz="2800" dirty="0">
                    <a:solidFill>
                      <a:srgbClr val="FF00FF"/>
                    </a:solidFill>
                  </a:rPr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sz="2800" i="1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800" i="1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800" i="1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800" dirty="0">
                    <a:solidFill>
                      <a:srgbClr val="FF00FF"/>
                    </a:solidFill>
                  </a:rPr>
                  <a:t> annihilation </a:t>
                </a:r>
                <a:endParaRPr lang="en-US" altLang="zh-CN" sz="2800" dirty="0" smtClean="0">
                  <a:solidFill>
                    <a:srgbClr val="FF00FF"/>
                  </a:solidFill>
                </a:endParaRPr>
              </a:p>
              <a:p>
                <a:pPr marL="685800" lvl="2">
                  <a:spcBef>
                    <a:spcPts val="1000"/>
                  </a:spcBef>
                </a:pPr>
                <a:r>
                  <a:rPr lang="en-US" altLang="zh-CN" sz="2000" b="0" dirty="0" smtClean="0">
                    <a:solidFill>
                      <a:schemeClr val="accent1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80</m:t>
                    </m:r>
                    <m:r>
                      <a:rPr lang="en-US" altLang="zh-CN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130</m:t>
                    </m:r>
                    <m:r>
                      <a:rPr lang="en-US" altLang="zh-CN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dirty="0">
                    <a:solidFill>
                      <a:schemeClr val="accent1"/>
                    </a:solidFill>
                  </a:rPr>
                  <a:t> </a:t>
                </a:r>
              </a:p>
              <a:p>
                <a:pPr marL="685800" lvl="2">
                  <a:spcBef>
                    <a:spcPts val="1000"/>
                  </a:spcBef>
                </a:pPr>
                <a:r>
                  <a:rPr lang="en-US" altLang="zh-CN" sz="2000" dirty="0" smtClean="0">
                    <a:solidFill>
                      <a:schemeClr val="accent1"/>
                    </a:solidFill>
                  </a:rPr>
                  <a:t>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  <m:sup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altLang="zh-CN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1.6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=0.54</m:t>
                        </m:r>
                      </m:e>
                    </m:d>
                    <m:r>
                      <a:rPr lang="en-US" altLang="zh-CN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85</m:t>
                    </m:r>
                    <m:r>
                      <a:rPr lang="en-US" altLang="zh-CN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endParaRPr lang="en-US" altLang="zh-CN" sz="2000" dirty="0" smtClean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5455" y="1719964"/>
                <a:ext cx="6741992" cy="3007746"/>
              </a:xfrm>
              <a:prstGeom prst="rect">
                <a:avLst/>
              </a:prstGeom>
              <a:blipFill rotWithShape="1">
                <a:blip r:embed="rId3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35</a:t>
            </a:fld>
            <a:endParaRPr lang="en-US" altLang="zh-CN" dirty="0" smtClean="0"/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标题 1"/>
              <p:cNvSpPr txBox="1">
                <a:spLocks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GCE solutions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 being the SM-like Higgs </a:t>
                </a:r>
                <a:endParaRPr lang="zh-CN" altLang="en-US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标题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  <a:blipFill rotWithShape="1">
                <a:blip r:embed="rId4"/>
                <a:stretch>
                  <a:fillRect l="-17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4" name="直接连接符 13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78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41" y="1799872"/>
            <a:ext cx="5266059" cy="435133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5700206" y="1663669"/>
                <a:ext cx="6514543" cy="5101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&lt;0.1</m:t>
                    </m:r>
                  </m:oMath>
                </a14:m>
                <a:endParaRPr lang="en-US" altLang="zh-CN" sz="2000" dirty="0"/>
              </a:p>
              <a:p>
                <a:pPr lvl="0"/>
                <a:r>
                  <a:rPr lang="en-US" altLang="zh-CN" sz="2000" dirty="0" smtClean="0">
                    <a:solidFill>
                      <a:prstClr val="black"/>
                    </a:solidFill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71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𝐺𝑒𝑉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87</m:t>
                    </m:r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2000" dirty="0">
                    <a:solidFill>
                      <a:prstClr val="black"/>
                    </a:solidFill>
                  </a:rPr>
                  <a:t>  </a:t>
                </a:r>
              </a:p>
              <a:p>
                <a:pPr lvl="0"/>
                <a:r>
                  <a:rPr lang="en-US" altLang="zh-CN" sz="2000" dirty="0">
                    <a:solidFill>
                      <a:prstClr val="black"/>
                    </a:solidFill>
                  </a:rPr>
                  <a:t>  </a:t>
                </a:r>
                <a:r>
                  <a:rPr lang="en-US" altLang="zh-CN" sz="2000" dirty="0" smtClean="0">
                    <a:solidFill>
                      <a:prstClr val="black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𝐺𝑒𝑉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/>
                        </m:sSubSup>
                      </m:sub>
                    </m:sSub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sz="2000" dirty="0">
                    <a:solidFill>
                      <a:prstClr val="black"/>
                    </a:solidFill>
                  </a:rPr>
                  <a:t>,  </a:t>
                </a:r>
              </a:p>
              <a:p>
                <a:pPr lvl="0"/>
                <a:r>
                  <a:rPr lang="en-US" altLang="zh-CN" sz="2000" dirty="0">
                    <a:solidFill>
                      <a:prstClr val="black"/>
                    </a:solidFill>
                  </a:rPr>
                  <a:t> </a:t>
                </a:r>
                <a:r>
                  <a:rPr lang="en-US" altLang="zh-CN" sz="2000" dirty="0" smtClean="0">
                    <a:solidFill>
                      <a:prstClr val="black"/>
                    </a:solidFill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126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𝐺𝑒𝑉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/>
                        </m:sSubSup>
                      </m:sub>
                    </m:sSub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&lt;142</m:t>
                    </m:r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sz="20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altLang="zh-CN" sz="2000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/>
                <a:r>
                  <a:rPr lang="zh-CN" altLang="en-US" sz="2000" dirty="0" smtClean="0"/>
                  <a:t>     </a:t>
                </a:r>
                <a14:m>
                  <m:oMath xmlns:m="http://schemas.openxmlformats.org/officeDocument/2006/math">
                    <m:r>
                      <a:rPr lang="zh-CN" altLang="en-US" sz="2000" i="1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~0.1</m:t>
                    </m:r>
                  </m:oMath>
                </a14:m>
                <a:endParaRPr lang="en-US" altLang="zh-CN" sz="2000" i="1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CN" sz="2000" i="1" dirty="0" smtClean="0">
                    <a:latin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220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&lt;270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sz="2000" b="0" i="1" dirty="0" smtClean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~2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𝜅𝜇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altLang="zh-CN" sz="2000" b="0" i="1" dirty="0" smtClean="0">
                    <a:latin typeface="Cambria Math" panose="02040503050406030204" pitchFamily="18" charset="0"/>
                  </a:rPr>
                  <a:t>~80GeV,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&gt;0.6</m:t>
                    </m:r>
                  </m:oMath>
                </a14:m>
                <a:endParaRPr lang="en-US" altLang="zh-CN" sz="20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altLang="zh-CN" sz="200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𝜐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≝</m:t>
                    </m:r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&gt;300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sz="20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𝜆𝜐</m:t>
                        </m:r>
                      </m:num>
                      <m:den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&lt;0.6</m:t>
                    </m:r>
                  </m:oMath>
                </a14:m>
                <a:endParaRPr lang="en-US" altLang="zh-CN" sz="2000" dirty="0" smtClean="0"/>
              </a:p>
              <a:p>
                <a:pPr marL="342900" indent="-342900">
                  <a:buFont typeface="Wingdings" pitchFamily="2" charset="2"/>
                  <a:buChar char="ü"/>
                </a:pPr>
                <a:r>
                  <a:rPr lang="en-US" altLang="zh-CN" sz="2400" dirty="0"/>
                  <a:t>t/u channel dominated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 dirty="0"/>
              </a:p>
              <a:p>
                <a:endParaRPr lang="en-US" altLang="zh-CN" sz="2000" dirty="0"/>
              </a:p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𝐵𝑟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&lt;~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24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US" altLang="zh-CN" sz="2400" dirty="0"/>
              </a:p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𝐵𝑟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𝛾𝛾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altLang="zh-CN" sz="24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206" y="1663669"/>
                <a:ext cx="6514543" cy="5101909"/>
              </a:xfrm>
              <a:prstGeom prst="rect">
                <a:avLst/>
              </a:prstGeom>
              <a:blipFill rotWithShape="1">
                <a:blip r:embed="rId3"/>
                <a:stretch>
                  <a:fillRect l="-1216" t="-3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55628" y="4766538"/>
            <a:ext cx="5448300" cy="1019175"/>
          </a:xfrm>
          <a:prstGeom prst="rect">
            <a:avLst/>
          </a:prstGeom>
        </p:spPr>
      </p:pic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36</a:t>
            </a:fld>
            <a:endParaRPr lang="en-US" altLang="zh-CN" dirty="0" smtClean="0"/>
          </a:p>
        </p:txBody>
      </p:sp>
      <p:grpSp>
        <p:nvGrpSpPr>
          <p:cNvPr id="8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9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标题 1"/>
              <p:cNvSpPr txBox="1">
                <a:spLocks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GCE solutions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 being the SM-like Higgs </a:t>
                </a:r>
                <a:endParaRPr lang="zh-CN" altLang="en-US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标题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  <a:blipFill rotWithShape="1">
                <a:blip r:embed="rId5"/>
                <a:stretch>
                  <a:fillRect l="-17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3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4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935283" y="944560"/>
                <a:ext cx="6372385" cy="535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3200" dirty="0">
                    <a:solidFill>
                      <a:schemeClr val="accent5">
                        <a:lumMod val="50000"/>
                      </a:schemeClr>
                    </a:solidFill>
                  </a:rPr>
                  <a:t>Solution IV  -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sz="32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32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32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320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320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3200" dirty="0">
                    <a:solidFill>
                      <a:schemeClr val="accent5">
                        <a:lumMod val="50000"/>
                      </a:schemeClr>
                    </a:solidFill>
                  </a:rPr>
                  <a:t>annihilation </a:t>
                </a:r>
                <a:r>
                  <a:rPr lang="en-US" altLang="zh-CN" sz="3200" b="1" dirty="0">
                    <a:solidFill>
                      <a:schemeClr val="accent5">
                        <a:lumMod val="50000"/>
                      </a:schemeClr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283" y="944560"/>
                <a:ext cx="6372385" cy="535531"/>
              </a:xfrm>
              <a:prstGeom prst="rect">
                <a:avLst/>
              </a:prstGeom>
              <a:blipFill rotWithShape="1">
                <a:blip r:embed="rId6"/>
                <a:stretch>
                  <a:fillRect l="-2103" t="-22727" r="-1434" b="-37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089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41" y="1550497"/>
            <a:ext cx="5266059" cy="435133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6246118" y="2275514"/>
                <a:ext cx="5514285" cy="3121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&lt;0.1</m:t>
                    </m:r>
                  </m:oMath>
                </a14:m>
                <a:endParaRPr lang="en-US" altLang="zh-CN" sz="2400" dirty="0"/>
              </a:p>
              <a:p>
                <a:pPr lvl="0"/>
                <a:r>
                  <a:rPr lang="en-US" altLang="zh-CN" sz="2000" dirty="0" smtClean="0">
                    <a:solidFill>
                      <a:prstClr val="black"/>
                    </a:solidFill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80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𝐺𝑒𝑉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0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130</m:t>
                    </m:r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2000" dirty="0">
                    <a:solidFill>
                      <a:prstClr val="black"/>
                    </a:solidFill>
                  </a:rPr>
                  <a:t>  </a:t>
                </a:r>
              </a:p>
              <a:p>
                <a:pPr lvl="0"/>
                <a:r>
                  <a:rPr lang="en-US" altLang="zh-CN" sz="2000" dirty="0">
                    <a:solidFill>
                      <a:prstClr val="black"/>
                    </a:solidFill>
                  </a:rPr>
                  <a:t>  </a:t>
                </a:r>
                <a:r>
                  <a:rPr lang="en-US" altLang="zh-CN" sz="2000" dirty="0" smtClean="0">
                    <a:solidFill>
                      <a:prstClr val="black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𝐺𝑒𝑉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/>
                        </m:sSubSup>
                      </m:sub>
                    </m:sSub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sz="2000" dirty="0">
                    <a:solidFill>
                      <a:prstClr val="black"/>
                    </a:solidFill>
                  </a:rPr>
                  <a:t>,  </a:t>
                </a:r>
              </a:p>
              <a:p>
                <a:pPr lvl="0"/>
                <a:r>
                  <a:rPr lang="en-US" altLang="zh-CN" sz="2000" dirty="0">
                    <a:solidFill>
                      <a:prstClr val="black"/>
                    </a:solidFill>
                  </a:rPr>
                  <a:t> </a:t>
                </a:r>
                <a:r>
                  <a:rPr lang="en-US" altLang="zh-CN" sz="2000" dirty="0" smtClean="0">
                    <a:solidFill>
                      <a:prstClr val="black"/>
                    </a:solidFill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125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𝐺𝑒𝑉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altLang="zh-CN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/>
                        </m:sSubSup>
                      </m:sub>
                    </m:sSub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&lt;1</m:t>
                    </m:r>
                    <m:r>
                      <a:rPr lang="en-US" altLang="zh-CN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46</m:t>
                    </m:r>
                    <m:r>
                      <a:rPr lang="en-US" altLang="zh-CN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sz="20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altLang="zh-CN" sz="2000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800" i="1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zh-CN" altLang="en-US" sz="280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&gt;100</m:t>
                    </m:r>
                    <m:r>
                      <a:rPr lang="en-US" altLang="zh-CN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endParaRPr lang="en-US" altLang="zh-CN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6118" y="2275514"/>
                <a:ext cx="5514285" cy="3121624"/>
              </a:xfrm>
              <a:prstGeom prst="rect">
                <a:avLst/>
              </a:prstGeom>
              <a:blipFill rotWithShape="1">
                <a:blip r:embed="rId3"/>
                <a:stretch>
                  <a:fillRect l="-1549" t="-9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37</a:t>
            </a:fld>
            <a:endParaRPr lang="en-US" altLang="zh-CN" dirty="0" smtClean="0"/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标题 1"/>
              <p:cNvSpPr txBox="1">
                <a:spLocks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GCE solutions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sz="36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3600" b="1" dirty="0">
                    <a:latin typeface="Times New Roman" pitchFamily="18" charset="0"/>
                    <a:cs typeface="Times New Roman" pitchFamily="18" charset="0"/>
                  </a:rPr>
                  <a:t> being the SM-like Higgs </a:t>
                </a:r>
                <a:endParaRPr lang="zh-CN" altLang="en-US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标题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00" y="-288000"/>
                <a:ext cx="10515600" cy="1325563"/>
              </a:xfrm>
              <a:prstGeom prst="rect">
                <a:avLst/>
              </a:prstGeom>
              <a:blipFill rotWithShape="1">
                <a:blip r:embed="rId4"/>
                <a:stretch>
                  <a:fillRect l="-17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4" name="直接连接符 13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935283" y="944560"/>
                <a:ext cx="6370655" cy="535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3200" dirty="0">
                    <a:solidFill>
                      <a:srgbClr val="FF00FF"/>
                    </a:solidFill>
                  </a:rPr>
                  <a:t>Solution V   -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sz="3200" i="1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320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320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320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320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3200" dirty="0">
                    <a:solidFill>
                      <a:srgbClr val="FF00FF"/>
                    </a:solidFill>
                  </a:rPr>
                  <a:t>annihilation </a:t>
                </a:r>
                <a:r>
                  <a:rPr lang="en-US" altLang="zh-CN" sz="3200" b="1" dirty="0">
                    <a:solidFill>
                      <a:srgbClr val="FF00FF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283" y="944560"/>
                <a:ext cx="6370655" cy="535531"/>
              </a:xfrm>
              <a:prstGeom prst="rect">
                <a:avLst/>
              </a:prstGeom>
              <a:blipFill rotWithShape="1">
                <a:blip r:embed="rId5"/>
                <a:stretch>
                  <a:fillRect l="-2105" t="-22727" r="-1531" b="-37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78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0571" y="-11241"/>
            <a:ext cx="25918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Outline</a:t>
            </a:r>
            <a:endParaRPr kumimoji="0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7" name="直接连接符 7"/>
          <p:cNvSpPr>
            <a:spLocks noChangeShapeType="1"/>
          </p:cNvSpPr>
          <p:nvPr/>
        </p:nvSpPr>
        <p:spPr bwMode="auto">
          <a:xfrm>
            <a:off x="520699" y="681038"/>
            <a:ext cx="11239704" cy="1587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38</a:t>
            </a:fld>
            <a:endParaRPr lang="en-US" altLang="zh-CN" dirty="0" smtClean="0"/>
          </a:p>
        </p:txBody>
      </p:sp>
      <p:grpSp>
        <p:nvGrpSpPr>
          <p:cNvPr id="1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455829" y="5799362"/>
            <a:ext cx="9480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 smtClean="0">
                <a:solidFill>
                  <a:prstClr val="black"/>
                </a:solidFill>
              </a:rPr>
              <a:t>Summary</a:t>
            </a:r>
            <a:endParaRPr lang="en-US" altLang="zh-CN" sz="3200" dirty="0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60396" y="878444"/>
            <a:ext cx="249382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Introduction</a:t>
            </a:r>
          </a:p>
        </p:txBody>
      </p:sp>
      <p:sp>
        <p:nvSpPr>
          <p:cNvPr id="10" name="矩形 9"/>
          <p:cNvSpPr/>
          <p:nvPr/>
        </p:nvSpPr>
        <p:spPr>
          <a:xfrm>
            <a:off x="1360396" y="1347756"/>
            <a:ext cx="539019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Fitting the GCE in the NMSSM</a:t>
            </a:r>
          </a:p>
        </p:txBody>
      </p:sp>
      <p:sp>
        <p:nvSpPr>
          <p:cNvPr id="20" name="矩形 19"/>
          <p:cNvSpPr/>
          <p:nvPr/>
        </p:nvSpPr>
        <p:spPr>
          <a:xfrm>
            <a:off x="1455799" y="5334849"/>
            <a:ext cx="9797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Explore the GCE solutions in future experiments</a:t>
            </a:r>
          </a:p>
        </p:txBody>
      </p:sp>
      <p:sp>
        <p:nvSpPr>
          <p:cNvPr id="11" name="矩形 10"/>
          <p:cNvSpPr/>
          <p:nvPr/>
        </p:nvSpPr>
        <p:spPr>
          <a:xfrm>
            <a:off x="1359557" y="1816741"/>
            <a:ext cx="10519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2</a:t>
            </a:r>
            <a:r>
              <a:rPr lang="en-US" altLang="zh-CN" sz="3200" dirty="0" smtClean="0">
                <a:solidFill>
                  <a:prstClr val="black"/>
                </a:solidFill>
              </a:rPr>
              <a:t> 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p:sp>
        <p:nvSpPr>
          <p:cNvPr id="14" name="矩形 13"/>
          <p:cNvSpPr/>
          <p:nvPr/>
        </p:nvSpPr>
        <p:spPr>
          <a:xfrm>
            <a:off x="1395647" y="3891009"/>
            <a:ext cx="10376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1 </a:t>
            </a:r>
            <a:r>
              <a:rPr lang="en-US" altLang="zh-CN" sz="3200" dirty="0" smtClean="0">
                <a:solidFill>
                  <a:prstClr val="black"/>
                </a:solidFill>
              </a:rPr>
              <a:t>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Solution I - the </a:t>
                </a:r>
                <a14:m>
                  <m:oMath xmlns:m="http://schemas.openxmlformats.org/officeDocument/2006/math">
                    <m:r>
                      <a:rPr lang="en-US" altLang="zh-CN" sz="2800" b="0" i="1" dirty="0" smtClean="0">
                        <a:solidFill>
                          <a:srgbClr val="0F6FC6"/>
                        </a:solidFill>
                        <a:latin typeface="Cambria Math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sz="2800" i="1" dirty="0" smtClean="0">
                            <a:solidFill>
                              <a:srgbClr val="0F6FC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0" i="1" dirty="0" smtClean="0">
                            <a:solidFill>
                              <a:srgbClr val="0F6FC6"/>
                            </a:solidFill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800" b="0" i="0" dirty="0" smtClean="0">
                        <a:solidFill>
                          <a:srgbClr val="0F6FC6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H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A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</a:rPr>
                  <a:t> 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3600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+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2800" b="1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—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  <a:blipFill rotWithShape="1">
                <a:blip r:embed="rId3"/>
                <a:stretch>
                  <a:fillRect t="-2555" b="-83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/>
          <p:cNvSpPr/>
          <p:nvPr/>
        </p:nvSpPr>
        <p:spPr>
          <a:xfrm>
            <a:off x="1676352" y="4368632"/>
            <a:ext cx="9144000" cy="108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rgbClr val="0F6FC6"/>
                </a:solidFill>
              </a:rPr>
              <a:t>Solution IV - the 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rgbClr val="0F6FC6"/>
                </a:solidFill>
              </a:rPr>
              <a:t>Solution V – the 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 smtClean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219509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33"/>
          <a:stretch/>
        </p:blipFill>
        <p:spPr>
          <a:xfrm>
            <a:off x="695700" y="1317755"/>
            <a:ext cx="5760573" cy="4766246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6456273" y="1685429"/>
                <a:ext cx="5310560" cy="3380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CN" sz="2400" dirty="0" smtClean="0"/>
                  <a:t>The main contribution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𝑆𝐼</m:t>
                        </m:r>
                      </m:sup>
                    </m:sSubSup>
                  </m:oMath>
                </a14:m>
                <a:r>
                  <a:rPr lang="en-US" altLang="zh-CN" sz="2400" dirty="0" smtClean="0"/>
                  <a:t> </a:t>
                </a:r>
                <a:r>
                  <a:rPr lang="en-US" altLang="zh-CN" sz="2400" dirty="0"/>
                  <a:t>comes from the </a:t>
                </a:r>
                <a:r>
                  <a:rPr lang="en-US" altLang="zh-CN" sz="2400" dirty="0" smtClean="0"/>
                  <a:t>t-channel </a:t>
                </a:r>
                <a:r>
                  <a:rPr lang="en-US" altLang="zh-CN" sz="2400" dirty="0"/>
                  <a:t>process mediated by the CP-even </a:t>
                </a:r>
                <a:r>
                  <a:rPr lang="en-US" altLang="zh-CN" sz="2400" dirty="0" err="1"/>
                  <a:t>Higgses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sz="2800" dirty="0" smtClean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sz="28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sz="2800" dirty="0" smtClean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sz="28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sz="2800" dirty="0" smtClean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273" y="1685429"/>
                <a:ext cx="5310560" cy="3380862"/>
              </a:xfrm>
              <a:prstGeom prst="rect">
                <a:avLst/>
              </a:prstGeom>
              <a:blipFill rotWithShape="1">
                <a:blip r:embed="rId3"/>
                <a:stretch>
                  <a:fillRect l="-1493" t="-1081" r="-13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27371" y="3000106"/>
            <a:ext cx="4839462" cy="9944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48360" y="4029753"/>
            <a:ext cx="3836765" cy="53035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48360" y="4719164"/>
            <a:ext cx="2858929" cy="480632"/>
          </a:xfrm>
          <a:prstGeom prst="rect">
            <a:avLst/>
          </a:prstGeom>
        </p:spPr>
      </p:pic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39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4" name="标题 1"/>
          <p:cNvSpPr txBox="1">
            <a:spLocks/>
          </p:cNvSpPr>
          <p:nvPr/>
        </p:nvSpPr>
        <p:spPr>
          <a:xfrm>
            <a:off x="553200" y="-2880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Explore the GCE solutions in future experiments</a:t>
            </a:r>
            <a:endParaRPr lang="zh-CN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8" name="直接连接符 1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60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33"/>
          <a:stretch/>
        </p:blipFill>
        <p:spPr>
          <a:xfrm>
            <a:off x="707575" y="1317755"/>
            <a:ext cx="5760573" cy="4766246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6444398" y="1709179"/>
                <a:ext cx="5310560" cy="3380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CN" sz="2400" dirty="0" smtClean="0"/>
                  <a:t>The main contribution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𝑆𝐷</m:t>
                        </m:r>
                      </m:sup>
                    </m:sSubSup>
                  </m:oMath>
                </a14:m>
                <a:r>
                  <a:rPr lang="en-US" altLang="zh-CN" sz="2400" dirty="0" smtClean="0"/>
                  <a:t> </a:t>
                </a:r>
                <a:r>
                  <a:rPr lang="en-US" altLang="zh-CN" sz="2400" dirty="0"/>
                  <a:t>comes from the </a:t>
                </a:r>
                <a:r>
                  <a:rPr lang="en-US" altLang="zh-CN" sz="2400" dirty="0" smtClean="0"/>
                  <a:t>t-channel </a:t>
                </a:r>
                <a:r>
                  <a:rPr lang="en-US" altLang="zh-CN" sz="2400" dirty="0"/>
                  <a:t>process mediated by </a:t>
                </a:r>
                <a:r>
                  <a:rPr lang="en-US" altLang="zh-CN" sz="2400" dirty="0" smtClean="0"/>
                  <a:t>Z</a:t>
                </a:r>
                <a:endParaRPr lang="en-US" altLang="zh-CN" sz="2800" dirty="0" smtClean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sz="28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sz="2800" dirty="0" smtClean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sz="28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sz="2800" dirty="0" smtClean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398" y="1709179"/>
                <a:ext cx="5310560" cy="3380862"/>
              </a:xfrm>
              <a:prstGeom prst="rect">
                <a:avLst/>
              </a:prstGeom>
              <a:blipFill rotWithShape="1">
                <a:blip r:embed="rId3"/>
                <a:stretch>
                  <a:fillRect l="-1493" t="-1081" r="-13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8811" y="2819878"/>
            <a:ext cx="3886200" cy="8572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79547" y="3627820"/>
            <a:ext cx="3362325" cy="9144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29203" y="4485070"/>
            <a:ext cx="3371850" cy="990600"/>
          </a:xfrm>
          <a:prstGeom prst="rect">
            <a:avLst/>
          </a:prstGeom>
        </p:spPr>
      </p:pic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40</a:t>
            </a:fld>
            <a:endParaRPr lang="en-US" altLang="zh-CN" dirty="0" smtClean="0"/>
          </a:p>
        </p:txBody>
      </p:sp>
      <p:grpSp>
        <p:nvGrpSpPr>
          <p:cNvPr id="9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4" name="标题 1"/>
          <p:cNvSpPr txBox="1">
            <a:spLocks/>
          </p:cNvSpPr>
          <p:nvPr/>
        </p:nvSpPr>
        <p:spPr>
          <a:xfrm>
            <a:off x="553200" y="-2880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Explore the GCE solutions in future experiments</a:t>
            </a:r>
            <a:endParaRPr lang="zh-CN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8" name="直接连接符 1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69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075" y="1326875"/>
            <a:ext cx="6200775" cy="46672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6587619" y="1348248"/>
                <a:ext cx="5076968" cy="4064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lvl="2" indent="-457200">
                  <a:buFont typeface="Arial" panose="020B0604020202020204" pitchFamily="34" charset="0"/>
                  <a:buChar char="•"/>
                </a:pPr>
                <a:r>
                  <a:rPr lang="en-US" altLang="zh-CN" sz="2400" dirty="0" smtClean="0">
                    <a:solidFill>
                      <a:schemeClr val="tx1"/>
                    </a:solidFill>
                  </a:rPr>
                  <a:t>This is the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𝑚𝑖𝑠𝑠</m:t>
                        </m:r>
                      </m:sup>
                    </m:sSubSup>
                  </m:oMath>
                </a14:m>
                <a:r>
                  <a:rPr lang="en-US" altLang="zh-CN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400" dirty="0"/>
                  <a:t>constraints </a:t>
                </a:r>
                <a:r>
                  <a:rPr lang="en-US" altLang="zh-CN" sz="2400" dirty="0" smtClean="0"/>
                  <a:t>for</a:t>
                </a:r>
                <a:r>
                  <a:rPr lang="en-US" altLang="zh-CN" sz="2400" dirty="0" smtClean="0">
                    <a:solidFill>
                      <a:schemeClr val="tx1"/>
                    </a:solidFill>
                  </a:rPr>
                  <a:t> the </a:t>
                </a:r>
                <a14:m>
                  <m:oMath xmlns:m="http://schemas.openxmlformats.org/officeDocument/2006/math">
                    <m:r>
                      <a:rPr lang="en-US" altLang="zh-CN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400" dirty="0" smtClean="0"/>
                  <a:t>solution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2400" dirty="0"/>
                  <a:t> being the SM-like </a:t>
                </a:r>
                <a:r>
                  <a:rPr lang="en-US" altLang="zh-CN" sz="2400" dirty="0" smtClean="0"/>
                  <a:t>Higgs</a:t>
                </a:r>
                <a:r>
                  <a:rPr lang="en-US" altLang="zh-CN" sz="2400" dirty="0"/>
                  <a:t> </a:t>
                </a:r>
                <a:r>
                  <a:rPr lang="en-US" altLang="zh-CN" sz="2400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𝐺𝑒𝑉</m:t>
                        </m:r>
                        <m: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sub>
                    </m:sSub>
                    <m:r>
                      <a:rPr lang="en-US" altLang="zh-C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zh-C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en-US" altLang="zh-CN" sz="2400" dirty="0" smtClean="0"/>
                  <a:t>.</a:t>
                </a:r>
              </a:p>
              <a:p>
                <a:pPr marL="457200" lvl="2" indent="-457200">
                  <a:buFont typeface="Arial" panose="020B0604020202020204" pitchFamily="34" charset="0"/>
                  <a:buChar char="•"/>
                </a:pPr>
                <a:endParaRPr lang="en-US" altLang="zh-CN" dirty="0" smtClean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CN" sz="2400" dirty="0" smtClean="0"/>
                  <a:t>The solutions </a:t>
                </a:r>
                <a:r>
                  <a:rPr lang="en-US" altLang="zh-CN" sz="2400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400" dirty="0"/>
                  <a:t> being the SM-like Higgs </a:t>
                </a:r>
                <a:r>
                  <a:rPr lang="en-US" altLang="zh-CN" sz="2400" dirty="0" smtClean="0"/>
                  <a:t>have similar features.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zh-CN" dirty="0" smtClean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2400" dirty="0" smtClean="0"/>
                  <a:t>solutions </a:t>
                </a:r>
                <a:r>
                  <a:rPr lang="en-US" altLang="zh-CN" sz="2400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2400" dirty="0"/>
                  <a:t> </a:t>
                </a:r>
                <a:r>
                  <a:rPr lang="en-US" altLang="zh-CN" sz="2400" dirty="0" smtClean="0"/>
                  <a:t>being </a:t>
                </a:r>
                <a:r>
                  <a:rPr lang="en-US" altLang="zh-CN" sz="2400" dirty="0"/>
                  <a:t>the SM-like Higgs </a:t>
                </a:r>
                <a:r>
                  <a:rPr lang="en-US" altLang="zh-CN" sz="2400" dirty="0" smtClean="0"/>
                  <a:t> receive no constraints from this experiment.</a:t>
                </a:r>
                <a:endParaRPr lang="en-US" altLang="zh-CN" sz="24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619" y="1348248"/>
                <a:ext cx="5076968" cy="4064959"/>
              </a:xfrm>
              <a:prstGeom prst="rect">
                <a:avLst/>
              </a:prstGeom>
              <a:blipFill rotWithShape="0">
                <a:blip r:embed="rId4"/>
                <a:stretch>
                  <a:fillRect l="-1683" t="-750" r="-2644" b="-23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41</a:t>
            </a:fld>
            <a:endParaRPr lang="en-US" altLang="zh-CN" dirty="0" smtClean="0"/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0" name="标题 1"/>
          <p:cNvSpPr txBox="1">
            <a:spLocks/>
          </p:cNvSpPr>
          <p:nvPr/>
        </p:nvSpPr>
        <p:spPr>
          <a:xfrm>
            <a:off x="553200" y="-2880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Explore the GCE solutions in future experiments</a:t>
            </a:r>
            <a:endParaRPr lang="zh-CN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4" name="直接连接符 13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12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0571" y="-11241"/>
            <a:ext cx="25918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Outline</a:t>
            </a:r>
            <a:endParaRPr kumimoji="0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7" name="直接连接符 7"/>
          <p:cNvSpPr>
            <a:spLocks noChangeShapeType="1"/>
          </p:cNvSpPr>
          <p:nvPr/>
        </p:nvSpPr>
        <p:spPr bwMode="auto">
          <a:xfrm>
            <a:off x="520699" y="681038"/>
            <a:ext cx="11239704" cy="1587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42</a:t>
            </a:fld>
            <a:endParaRPr lang="en-US" altLang="zh-CN" dirty="0" smtClean="0"/>
          </a:p>
        </p:txBody>
      </p:sp>
      <p:grpSp>
        <p:nvGrpSpPr>
          <p:cNvPr id="1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455829" y="5799362"/>
            <a:ext cx="9480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 smtClean="0">
                <a:solidFill>
                  <a:prstClr val="black"/>
                </a:solidFill>
              </a:rPr>
              <a:t>Summary</a:t>
            </a:r>
            <a:endParaRPr lang="en-US" altLang="zh-CN" sz="3200" dirty="0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60396" y="878444"/>
            <a:ext cx="249382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Introduction</a:t>
            </a:r>
          </a:p>
        </p:txBody>
      </p:sp>
      <p:sp>
        <p:nvSpPr>
          <p:cNvPr id="10" name="矩形 9"/>
          <p:cNvSpPr/>
          <p:nvPr/>
        </p:nvSpPr>
        <p:spPr>
          <a:xfrm>
            <a:off x="1360396" y="1347756"/>
            <a:ext cx="539019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Fitting the GCE in the NMSSM</a:t>
            </a:r>
          </a:p>
        </p:txBody>
      </p:sp>
      <p:sp>
        <p:nvSpPr>
          <p:cNvPr id="20" name="矩形 19"/>
          <p:cNvSpPr/>
          <p:nvPr/>
        </p:nvSpPr>
        <p:spPr>
          <a:xfrm>
            <a:off x="1455799" y="5334849"/>
            <a:ext cx="9797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Explore the GCE solutions in future experiments</a:t>
            </a:r>
          </a:p>
        </p:txBody>
      </p:sp>
      <p:sp>
        <p:nvSpPr>
          <p:cNvPr id="11" name="矩形 10"/>
          <p:cNvSpPr/>
          <p:nvPr/>
        </p:nvSpPr>
        <p:spPr>
          <a:xfrm>
            <a:off x="1359557" y="1816741"/>
            <a:ext cx="10519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2</a:t>
            </a:r>
            <a:r>
              <a:rPr lang="en-US" altLang="zh-CN" sz="3200" dirty="0" smtClean="0">
                <a:solidFill>
                  <a:prstClr val="black"/>
                </a:solidFill>
              </a:rPr>
              <a:t> 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p:sp>
        <p:nvSpPr>
          <p:cNvPr id="14" name="矩形 13"/>
          <p:cNvSpPr/>
          <p:nvPr/>
        </p:nvSpPr>
        <p:spPr>
          <a:xfrm>
            <a:off x="1395647" y="3891009"/>
            <a:ext cx="10376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</a:rPr>
              <a:t>GCE solutions </a:t>
            </a:r>
            <a:r>
              <a:rPr lang="en-US" altLang="zh-CN" sz="3200" dirty="0" smtClean="0">
                <a:solidFill>
                  <a:prstClr val="black"/>
                </a:solidFill>
              </a:rPr>
              <a:t>with </a:t>
            </a:r>
            <a:r>
              <a:rPr lang="en-US" altLang="zh-CN" sz="3200" i="1" dirty="0" smtClean="0">
                <a:solidFill>
                  <a:prstClr val="black"/>
                </a:solidFill>
              </a:rPr>
              <a:t>H</a:t>
            </a:r>
            <a:r>
              <a:rPr lang="en-US" altLang="zh-CN" sz="3200" i="1" baseline="-25000" dirty="0" smtClean="0">
                <a:solidFill>
                  <a:prstClr val="black"/>
                </a:solidFill>
              </a:rPr>
              <a:t>1 </a:t>
            </a:r>
            <a:r>
              <a:rPr lang="en-US" altLang="zh-CN" sz="3200" dirty="0" smtClean="0">
                <a:solidFill>
                  <a:prstClr val="black"/>
                </a:solidFill>
              </a:rPr>
              <a:t>being </a:t>
            </a:r>
            <a:r>
              <a:rPr lang="en-US" altLang="zh-CN" sz="3200" dirty="0">
                <a:solidFill>
                  <a:prstClr val="black"/>
                </a:solidFill>
              </a:rPr>
              <a:t>the SM-like Higgs boson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Solution I - the </a:t>
                </a:r>
                <a14:m>
                  <m:oMath xmlns:m="http://schemas.openxmlformats.org/officeDocument/2006/math">
                    <m:r>
                      <a:rPr lang="en-US" altLang="zh-CN" sz="2800" b="0" i="1" dirty="0" smtClean="0">
                        <a:solidFill>
                          <a:srgbClr val="0F6FC6"/>
                        </a:solidFill>
                        <a:latin typeface="Cambria Math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sz="2800" i="1" dirty="0" smtClean="0">
                            <a:solidFill>
                              <a:srgbClr val="0F6FC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0" i="1" dirty="0" smtClean="0">
                            <a:solidFill>
                              <a:srgbClr val="0F6FC6"/>
                            </a:solidFill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CN" sz="2800" b="0" i="0" dirty="0" smtClean="0">
                        <a:solidFill>
                          <a:srgbClr val="0F6FC6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H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A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en-US" altLang="zh-CN" sz="2800" i="1" baseline="-25000" dirty="0" smtClean="0">
                    <a:solidFill>
                      <a:srgbClr val="0F6FC6"/>
                    </a:solidFill>
                  </a:rPr>
                  <a:t> 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  <a:p>
                <a:pPr marL="685800" lvl="2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800" dirty="0">
                    <a:solidFill>
                      <a:srgbClr val="0F6FC6"/>
                    </a:solidFill>
                  </a:rPr>
                  <a:t>Solution III - the 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3600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+</a:t>
                </a:r>
                <a:r>
                  <a:rPr lang="en-US" altLang="zh-CN" sz="2800" i="1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W </a:t>
                </a:r>
                <a:r>
                  <a:rPr lang="en-US" altLang="zh-CN" sz="2800" b="1" i="1" baseline="30000" dirty="0" smtClean="0">
                    <a:solidFill>
                      <a:srgbClr val="0F6FC6"/>
                    </a:solidFill>
                    <a:latin typeface="Cambria Math" pitchFamily="18" charset="0"/>
                    <a:ea typeface="Cambria Math" pitchFamily="18" charset="0"/>
                  </a:rPr>
                  <a:t>—</a:t>
                </a:r>
                <a:r>
                  <a:rPr lang="en-US" altLang="zh-CN" sz="2800" dirty="0" smtClean="0">
                    <a:solidFill>
                      <a:srgbClr val="0F6FC6"/>
                    </a:solidFill>
                  </a:rPr>
                  <a:t>annihilation </a:t>
                </a:r>
                <a:r>
                  <a:rPr lang="en-US" altLang="zh-CN" sz="2800" dirty="0">
                    <a:solidFill>
                      <a:srgbClr val="0F6FC6"/>
                    </a:solidFill>
                  </a:rPr>
                  <a:t>channel</a:t>
                </a:r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320" y="2357813"/>
                <a:ext cx="7924800" cy="1671483"/>
              </a:xfrm>
              <a:prstGeom prst="rect">
                <a:avLst/>
              </a:prstGeom>
              <a:blipFill rotWithShape="1">
                <a:blip r:embed="rId3"/>
                <a:stretch>
                  <a:fillRect t="-2555" b="-83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/>
          <p:cNvSpPr/>
          <p:nvPr/>
        </p:nvSpPr>
        <p:spPr>
          <a:xfrm>
            <a:off x="1676352" y="4368632"/>
            <a:ext cx="9144000" cy="108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rgbClr val="0F6FC6"/>
                </a:solidFill>
              </a:rPr>
              <a:t>Solution IV - the 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rgbClr val="0F6FC6"/>
                </a:solidFill>
              </a:rPr>
              <a:t>Solution V – the 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H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altLang="zh-CN" sz="2800" i="1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altLang="zh-CN" sz="2800" i="1" baseline="-25000" dirty="0" smtClean="0">
                <a:solidFill>
                  <a:srgbClr val="0F6FC6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CN" sz="2800" i="1" baseline="-25000" dirty="0" smtClean="0">
                <a:solidFill>
                  <a:srgbClr val="0F6FC6"/>
                </a:solidFill>
              </a:rPr>
              <a:t> </a:t>
            </a:r>
            <a:r>
              <a:rPr lang="en-US" altLang="zh-CN" sz="2800" dirty="0" smtClean="0">
                <a:solidFill>
                  <a:srgbClr val="0F6FC6"/>
                </a:solidFill>
              </a:rPr>
              <a:t>annihilation </a:t>
            </a:r>
            <a:r>
              <a:rPr lang="en-US" altLang="zh-CN" sz="2800" dirty="0">
                <a:solidFill>
                  <a:srgbClr val="0F6FC6"/>
                </a:solidFill>
              </a:rPr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219509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1051950" y="1279375"/>
                <a:ext cx="10515600" cy="4351338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zh-CN" b="1" dirty="0" smtClean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b="1" dirty="0"/>
                  <a:t> being the SM-like </a:t>
                </a:r>
                <a:r>
                  <a:rPr lang="en-US" altLang="zh-CN" b="1" dirty="0" smtClean="0"/>
                  <a:t>Higgs</a:t>
                </a:r>
              </a:p>
              <a:p>
                <a:pPr lvl="1">
                  <a:lnSpc>
                    <a:spcPct val="100000"/>
                  </a:lnSpc>
                  <a:buFont typeface="Wingdings" pitchFamily="2" charset="2"/>
                  <a:buChar char="ü"/>
                </a:pPr>
                <a:r>
                  <a:rPr lang="en-US" altLang="zh-CN" dirty="0" smtClean="0"/>
                  <a:t> Pure </a:t>
                </a:r>
                <a:r>
                  <a:rPr lang="en-US" altLang="zh-CN" dirty="0"/>
                  <a:t>DM annihilation </a:t>
                </a:r>
                <a:r>
                  <a:rPr lang="en-US" altLang="zh-CN" dirty="0" smtClean="0"/>
                  <a:t>channel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and </a:t>
                </a:r>
                <a:r>
                  <a:rPr lang="en-US" altLang="zh-CN" dirty="0"/>
                  <a:t>mixed </a:t>
                </a:r>
                <a:r>
                  <a:rPr lang="en-US" altLang="zh-CN" dirty="0" smtClean="0"/>
                  <a:t>channel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/>
                  <a:t>can </a:t>
                </a:r>
                <a:r>
                  <a:rPr lang="en-US" altLang="zh-CN" dirty="0" smtClean="0"/>
                  <a:t>provide   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a good fit </a:t>
                </a:r>
                <a:r>
                  <a:rPr lang="en-US" altLang="zh-CN" dirty="0"/>
                  <a:t>to the GCE </a:t>
                </a:r>
                <a:r>
                  <a:rPr lang="en-US" altLang="zh-CN" dirty="0" smtClean="0"/>
                  <a:t>spectrum;</a:t>
                </a:r>
              </a:p>
              <a:p>
                <a:pPr lvl="1">
                  <a:lnSpc>
                    <a:spcPct val="100000"/>
                  </a:lnSpc>
                  <a:buFont typeface="Wingdings" pitchFamily="2" charset="2"/>
                  <a:buChar char="ü"/>
                </a:pPr>
                <a:r>
                  <a:rPr lang="en-US" altLang="zh-CN" dirty="0" smtClean="0"/>
                  <a:t> The annihilation channel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/>
                  <a:t>provide a better </a:t>
                </a:r>
                <a:r>
                  <a:rPr lang="en-US" altLang="zh-CN" dirty="0" smtClean="0"/>
                  <a:t>explanation than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US" altLang="zh-CN" dirty="0" smtClean="0"/>
              </a:p>
              <a:p>
                <a:pPr lvl="1">
                  <a:lnSpc>
                    <a:spcPct val="100000"/>
                  </a:lnSpc>
                  <a:buFont typeface="Wingdings" pitchFamily="2" charset="2"/>
                  <a:buChar char="ü"/>
                </a:pPr>
                <a:r>
                  <a:rPr lang="en-US" altLang="zh-CN" dirty="0" smtClean="0"/>
                  <a:t> The constants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𝑆𝐼</m:t>
                        </m:r>
                      </m:sup>
                    </m:sSubSup>
                  </m:oMath>
                </a14:m>
                <a:r>
                  <a:rPr lang="en-US" altLang="zh-CN" dirty="0" smtClean="0"/>
                  <a:t> </a:t>
                </a:r>
                <a:r>
                  <a:rPr lang="en-US" altLang="zh-CN" dirty="0"/>
                  <a:t>in the future XENON-1T and </a:t>
                </a:r>
                <a:r>
                  <a:rPr lang="en-US" altLang="zh-CN" dirty="0" smtClean="0"/>
                  <a:t>LUX can cover most </a:t>
                </a:r>
                <a:r>
                  <a:rPr lang="en-US" altLang="zh-CN" dirty="0"/>
                  <a:t>of </a:t>
                </a:r>
                <a:r>
                  <a:rPr lang="en-US" altLang="zh-CN" dirty="0" smtClean="0"/>
                  <a:t>them, while   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the </a:t>
                </a:r>
                <a:r>
                  <a:rPr lang="en-US" altLang="zh-CN" dirty="0"/>
                  <a:t>constants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</m:sSubSup>
                  </m:oMath>
                </a14:m>
                <a:r>
                  <a:rPr lang="en-US" altLang="zh-CN" dirty="0" smtClean="0"/>
                  <a:t> will </a:t>
                </a:r>
                <a:r>
                  <a:rPr lang="en-US" altLang="zh-CN" dirty="0"/>
                  <a:t>test nearly all of </a:t>
                </a:r>
                <a:r>
                  <a:rPr lang="en-US" altLang="zh-CN" dirty="0" smtClean="0"/>
                  <a:t>them.</a:t>
                </a:r>
              </a:p>
              <a:p>
                <a:pPr lvl="0">
                  <a:spcBef>
                    <a:spcPts val="1800"/>
                  </a:spcBef>
                  <a:spcAft>
                    <a:spcPts val="600"/>
                  </a:spcAft>
                </a:pPr>
                <a:r>
                  <a:rPr lang="en-US" altLang="zh-CN" b="1" dirty="0" smtClean="0">
                    <a:solidFill>
                      <a:prstClr val="black"/>
                    </a:solidFill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b="1" dirty="0">
                    <a:solidFill>
                      <a:prstClr val="black"/>
                    </a:solidFill>
                  </a:rPr>
                  <a:t> being the SM-like Higgs</a:t>
                </a:r>
              </a:p>
              <a:p>
                <a:pPr lvl="1">
                  <a:lnSpc>
                    <a:spcPct val="110000"/>
                  </a:lnSpc>
                  <a:buFont typeface="Wingdings" pitchFamily="2" charset="2"/>
                  <a:buChar char="ü"/>
                </a:pPr>
                <a:r>
                  <a:rPr lang="en-US" altLang="zh-CN" dirty="0" smtClean="0"/>
                  <a:t> It is </a:t>
                </a:r>
                <a:r>
                  <a:rPr lang="en-US" altLang="zh-CN" dirty="0"/>
                  <a:t>more difficult to find GCE solutions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altLang="zh-CN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/>
                  <a:t> scenario, and the two solutions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0" smtClean="0">
                            <a:latin typeface="Cambria Math"/>
                          </a:rPr>
                          <m:t> </m:t>
                        </m:r>
                        <m:r>
                          <a:rPr lang="en-US" altLang="zh-CN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altLang="zh-CN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altLang="zh-CN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altLang="zh-CN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altLang="zh-CN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dirty="0"/>
                  <a:t>can be pure or mixed.</a:t>
                </a:r>
              </a:p>
              <a:p>
                <a:pPr lvl="1">
                  <a:lnSpc>
                    <a:spcPct val="110000"/>
                  </a:lnSpc>
                  <a:buFont typeface="Wingdings" pitchFamily="2" charset="2"/>
                  <a:buChar char="ü"/>
                </a:pPr>
                <a:r>
                  <a:rPr lang="en-US" altLang="zh-CN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>
                            <a:latin typeface="Cambria Math"/>
                          </a:rPr>
                          <m:t>12</m:t>
                        </m:r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altLang="zh-CN">
                            <a:latin typeface="Cambria Math"/>
                          </a:rPr>
                          <m:t>𝐺𝑒𝑉</m:t>
                        </m:r>
                        <m:r>
                          <a:rPr lang="en-US" altLang="zh-CN">
                            <a:latin typeface="Cambria Math"/>
                          </a:rPr>
                          <m:t>&lt;</m:t>
                        </m:r>
                        <m:r>
                          <a:rPr lang="en-US" altLang="zh-CN">
                            <a:latin typeface="Cambria Math"/>
                          </a:rPr>
                          <m:t>𝑚</m:t>
                        </m:r>
                      </m:e>
                      <m:sub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>
                                <a:latin typeface="Cambria Math"/>
                              </a:rPr>
                              <m:t>2</m:t>
                            </m:r>
                          </m:sub>
                          <m:sup/>
                        </m:sSubSup>
                      </m:sub>
                    </m:sSub>
                    <m:r>
                      <a:rPr lang="en-US" altLang="zh-CN">
                        <a:latin typeface="Cambria Math"/>
                      </a:rPr>
                      <m:t>&lt;142</m:t>
                    </m:r>
                    <m:r>
                      <a:rPr lang="en-US" altLang="zh-CN">
                        <a:latin typeface="Cambria Math"/>
                      </a:rPr>
                      <m:t>𝐺𝑒𝑉</m:t>
                    </m:r>
                    <m:r>
                      <a:rPr lang="en-US" altLang="zh-CN">
                        <a:latin typeface="Cambria Math"/>
                      </a:rPr>
                      <m:t>,210</m:t>
                    </m:r>
                    <m:r>
                      <a:rPr lang="en-US" altLang="zh-CN">
                        <a:latin typeface="Cambria Math"/>
                      </a:rPr>
                      <m:t>𝐺𝑒𝑉</m:t>
                    </m:r>
                    <m:r>
                      <a:rPr lang="en-US" altLang="zh-CN">
                        <a:latin typeface="Cambria Math"/>
                      </a:rPr>
                      <m:t>&lt;</m:t>
                    </m:r>
                    <m:r>
                      <a:rPr lang="zh-CN" altLang="en-US">
                        <a:latin typeface="Cambria Math"/>
                      </a:rPr>
                      <m:t>𝜇</m:t>
                    </m:r>
                    <m:r>
                      <a:rPr lang="en-US" altLang="zh-CN">
                        <a:latin typeface="Cambria Math"/>
                      </a:rPr>
                      <m:t>&lt;270</m:t>
                    </m:r>
                    <m:r>
                      <a:rPr lang="en-US" altLang="zh-CN">
                        <a:latin typeface="Cambria Math"/>
                      </a:rPr>
                      <m:t>𝐺𝑒𝑉</m:t>
                    </m:r>
                  </m:oMath>
                </a14:m>
                <a:r>
                  <a:rPr lang="en-US" altLang="zh-CN" dirty="0"/>
                  <a:t>, </a:t>
                </a:r>
              </a:p>
              <a:p>
                <a:pPr lvl="1">
                  <a:lnSpc>
                    <a:spcPct val="110000"/>
                  </a:lnSpc>
                  <a:buFont typeface="Wingdings" pitchFamily="2" charset="2"/>
                  <a:buChar char="ü"/>
                </a:pPr>
                <a:r>
                  <a:rPr lang="en-US" altLang="zh-CN" dirty="0" smtClean="0"/>
                  <a:t> Both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altLang="zh-CN">
                            <a:latin typeface="Cambria Math"/>
                          </a:rPr>
                          <m:t>𝑃</m:t>
                        </m:r>
                      </m:sub>
                      <m:sup>
                        <m:r>
                          <a:rPr lang="en-US" altLang="zh-CN">
                            <a:latin typeface="Cambria Math"/>
                          </a:rPr>
                          <m:t>𝑆𝐼</m:t>
                        </m:r>
                      </m:sup>
                    </m:sSubSup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altLang="zh-CN">
                            <a:latin typeface="Cambria Math"/>
                          </a:rPr>
                          <m:t>𝑃</m:t>
                        </m:r>
                      </m:sub>
                      <m:sup>
                        <m:r>
                          <a:rPr lang="en-US" altLang="zh-CN">
                            <a:latin typeface="Cambria Math"/>
                          </a:rPr>
                          <m:t>𝑆𝐷</m:t>
                        </m:r>
                      </m:sup>
                    </m:sSubSup>
                  </m:oMath>
                </a14:m>
                <a:r>
                  <a:rPr lang="en-US" altLang="zh-CN" dirty="0"/>
                  <a:t> detection </a:t>
                </a:r>
                <a:r>
                  <a:rPr lang="en-US" altLang="zh-CN" dirty="0" smtClean="0"/>
                  <a:t>in future XENON-1T can cover all the parameter </a:t>
                </a:r>
                <a:r>
                  <a:rPr lang="en-US" altLang="zh-CN" dirty="0"/>
                  <a:t>space.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1950" y="1279375"/>
                <a:ext cx="10515600" cy="4351338"/>
              </a:xfrm>
              <a:blipFill rotWithShape="1">
                <a:blip r:embed="rId2"/>
                <a:stretch>
                  <a:fillRect l="-928" t="-3501" r="-22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43</a:t>
            </a:fld>
            <a:endParaRPr lang="en-US" altLang="zh-CN" dirty="0" smtClean="0"/>
          </a:p>
        </p:txBody>
      </p:sp>
      <p:grpSp>
        <p:nvGrpSpPr>
          <p:cNvPr id="5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标题 1"/>
          <p:cNvSpPr txBox="1">
            <a:spLocks/>
          </p:cNvSpPr>
          <p:nvPr/>
        </p:nvSpPr>
        <p:spPr>
          <a:xfrm>
            <a:off x="553200" y="-2880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Summary</a:t>
            </a:r>
          </a:p>
        </p:txBody>
      </p:sp>
      <p:grpSp>
        <p:nvGrpSpPr>
          <p:cNvPr id="9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0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1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98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44</a:t>
            </a:fld>
            <a:endParaRPr lang="en-US" altLang="zh-CN" dirty="0" smtClean="0"/>
          </a:p>
        </p:txBody>
      </p:sp>
      <p:grpSp>
        <p:nvGrpSpPr>
          <p:cNvPr id="5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标题 1"/>
          <p:cNvSpPr txBox="1">
            <a:spLocks/>
          </p:cNvSpPr>
          <p:nvPr/>
        </p:nvSpPr>
        <p:spPr>
          <a:xfrm>
            <a:off x="553200" y="-2880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Summary</a:t>
            </a:r>
          </a:p>
        </p:txBody>
      </p:sp>
      <p:grpSp>
        <p:nvGrpSpPr>
          <p:cNvPr id="9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10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1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86" y="1130834"/>
            <a:ext cx="10753717" cy="43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6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6796" y="288743"/>
            <a:ext cx="11788258" cy="832396"/>
          </a:xfrm>
        </p:spPr>
        <p:txBody>
          <a:bodyPr>
            <a:noAutofit/>
          </a:bodyPr>
          <a:lstStyle/>
          <a:p>
            <a:r>
              <a:rPr lang="en-US" altLang="zh-CN" sz="4000" b="1" dirty="0">
                <a:latin typeface="Times New Roman" pitchFamily="18" charset="0"/>
                <a:ea typeface="DFPNewChuan-B5" panose="030F0500000000000000" pitchFamily="66" charset="-122"/>
                <a:cs typeface="Times New Roman" pitchFamily="18" charset="0"/>
              </a:rPr>
              <a:t>NMSSM</a:t>
            </a:r>
            <a:r>
              <a:rPr lang="zh-CN" altLang="en-US" sz="4000" b="1" dirty="0">
                <a:latin typeface="Times New Roman" pitchFamily="18" charset="0"/>
                <a:ea typeface="DFPNewChuan-B5" panose="030F0500000000000000" pitchFamily="66" charset="-122"/>
                <a:cs typeface="Times New Roman" pitchFamily="18" charset="0"/>
              </a:rPr>
              <a:t>对</a:t>
            </a:r>
            <a:r>
              <a:rPr lang="en-US" altLang="zh-CN" sz="4000" b="1" dirty="0">
                <a:latin typeface="Times New Roman" pitchFamily="18" charset="0"/>
                <a:ea typeface="DFPNewChuan-B5" panose="030F0500000000000000" pitchFamily="66" charset="-122"/>
                <a:cs typeface="Times New Roman" pitchFamily="18" charset="0"/>
              </a:rPr>
              <a:t>ATLAS</a:t>
            </a:r>
            <a:r>
              <a:rPr lang="zh-CN" altLang="en-US" sz="4000" b="1" dirty="0">
                <a:latin typeface="Times New Roman" pitchFamily="18" charset="0"/>
                <a:ea typeface="DFPNewChuan-B5" panose="030F0500000000000000" pitchFamily="66" charset="-122"/>
                <a:cs typeface="Times New Roman" pitchFamily="18" charset="0"/>
              </a:rPr>
              <a:t>所观测</a:t>
            </a:r>
            <a:r>
              <a:rPr lang="en-US" altLang="zh-CN" sz="4000" b="1" dirty="0">
                <a:latin typeface="Times New Roman" pitchFamily="18" charset="0"/>
                <a:ea typeface="DFPNewChuan-B5" panose="030F0500000000000000" pitchFamily="66" charset="-122"/>
                <a:cs typeface="Times New Roman" pitchFamily="18" charset="0"/>
              </a:rPr>
              <a:t>Z</a:t>
            </a:r>
            <a:r>
              <a:rPr lang="zh-CN" altLang="en-US" sz="4000" b="1" dirty="0">
                <a:latin typeface="Times New Roman" pitchFamily="18" charset="0"/>
                <a:ea typeface="DFPNewChuan-B5" panose="030F0500000000000000" pitchFamily="66" charset="-122"/>
                <a:cs typeface="Times New Roman" pitchFamily="18" charset="0"/>
              </a:rPr>
              <a:t>事例超出的解释</a:t>
            </a:r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45</a:t>
            </a:fld>
            <a:endParaRPr lang="en-US" altLang="zh-CN" dirty="0" smtClean="0"/>
          </a:p>
        </p:txBody>
      </p:sp>
      <p:grpSp>
        <p:nvGrpSpPr>
          <p:cNvPr id="16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7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8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pic>
        <p:nvPicPr>
          <p:cNvPr id="14" name="Picture 3" descr="E:\KuaiPan\Desktop2\卡弗里所\2015年\report5-15\figaux_12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795" y="1395663"/>
            <a:ext cx="6488720" cy="505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57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0571" y="-11241"/>
            <a:ext cx="25918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Outline</a:t>
            </a:r>
            <a:endParaRPr kumimoji="0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7" name="直接连接符 7"/>
          <p:cNvSpPr>
            <a:spLocks noChangeShapeType="1"/>
          </p:cNvSpPr>
          <p:nvPr/>
        </p:nvSpPr>
        <p:spPr bwMode="auto">
          <a:xfrm>
            <a:off x="520699" y="681038"/>
            <a:ext cx="11239704" cy="1587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46</a:t>
            </a:fld>
            <a:endParaRPr lang="en-US" altLang="zh-CN" dirty="0" smtClean="0"/>
          </a:p>
        </p:txBody>
      </p:sp>
      <p:grpSp>
        <p:nvGrpSpPr>
          <p:cNvPr id="1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1448063" y="1301143"/>
            <a:ext cx="7056784" cy="4813995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Introduction</a:t>
            </a:r>
            <a:endParaRPr lang="en-US" altLang="zh-CN" dirty="0" smtClean="0"/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EXCESS in ATLAS leptonic-Z search</a:t>
            </a:r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Confronted with other limits</a:t>
            </a:r>
          </a:p>
          <a:p>
            <a:r>
              <a:rPr lang="en-US" altLang="zh-CN" sz="3200" dirty="0" smtClean="0"/>
              <a:t>Explanation I</a:t>
            </a:r>
            <a:r>
              <a:rPr lang="en-US" altLang="zh-CN" dirty="0" smtClean="0"/>
              <a:t> </a:t>
            </a:r>
            <a:r>
              <a:rPr lang="en-US" altLang="zh-CN" sz="3200" dirty="0"/>
              <a:t>in</a:t>
            </a:r>
            <a:r>
              <a:rPr lang="en-US" altLang="zh-CN" dirty="0"/>
              <a:t> </a:t>
            </a:r>
            <a:r>
              <a:rPr lang="en-US" altLang="zh-CN" sz="3200" dirty="0" smtClean="0"/>
              <a:t>SUSY</a:t>
            </a:r>
            <a:endParaRPr lang="en-US" altLang="zh-CN" dirty="0" smtClean="0"/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Our Scenario</a:t>
            </a:r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MC Tools</a:t>
            </a:r>
          </a:p>
          <a:p>
            <a:pPr lvl="1"/>
            <a:r>
              <a:rPr lang="en-US" altLang="zh-CN" sz="2800" dirty="0">
                <a:solidFill>
                  <a:schemeClr val="accent1"/>
                </a:solidFill>
              </a:rPr>
              <a:t>Result</a:t>
            </a:r>
          </a:p>
          <a:p>
            <a:r>
              <a:rPr lang="en-US" altLang="zh-CN" sz="3200" dirty="0" smtClean="0"/>
              <a:t>Explanation II in SUSY</a:t>
            </a:r>
          </a:p>
          <a:p>
            <a:pPr marL="0" indent="0">
              <a:buNone/>
            </a:pP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186276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21624" y="-55994"/>
            <a:ext cx="6164187" cy="929545"/>
          </a:xfrm>
        </p:spPr>
        <p:txBody>
          <a:bodyPr>
            <a:normAutofit fontScale="90000"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 :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ATLAS Z EXCESS</a:t>
            </a:r>
            <a:endParaRPr lang="en-US" altLang="zh-CN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47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3006" y="768214"/>
            <a:ext cx="10420206" cy="132585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3005" y="2197249"/>
            <a:ext cx="10197379" cy="3925174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8426138" y="6216790"/>
            <a:ext cx="2036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arXiv:1503.03290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750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48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9529090" y="4657554"/>
            <a:ext cx="20367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arXiv:1503.03290</a:t>
            </a:r>
            <a:endParaRPr lang="zh-CN" altLang="en-US" sz="2000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0576" y="950486"/>
            <a:ext cx="5284605" cy="26441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757" y="3718984"/>
            <a:ext cx="8809746" cy="25908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842247" y="1789287"/>
            <a:ext cx="4169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general gauge </a:t>
            </a:r>
            <a:r>
              <a:rPr lang="en-US" altLang="zh-CN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mediation models</a:t>
            </a:r>
            <a:endParaRPr lang="zh-CN" altLang="en-US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621624" y="-55994"/>
            <a:ext cx="6164187" cy="929545"/>
          </a:xfrm>
        </p:spPr>
        <p:txBody>
          <a:bodyPr>
            <a:normAutofit fontScale="90000"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 :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ATLAS Z EXCESS</a:t>
            </a:r>
            <a:endParaRPr lang="en-US" altLang="zh-CN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7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49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6" name="标题 1"/>
          <p:cNvSpPr txBox="1">
            <a:spLocks/>
          </p:cNvSpPr>
          <p:nvPr/>
        </p:nvSpPr>
        <p:spPr>
          <a:xfrm>
            <a:off x="545124" y="2733945"/>
            <a:ext cx="2549776" cy="1314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Event selection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4645" y="1191123"/>
            <a:ext cx="8375569" cy="4797948"/>
          </a:xfrm>
          <a:prstGeom prst="rect">
            <a:avLst/>
          </a:prstGeom>
        </p:spPr>
      </p:pic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621624" y="-55994"/>
            <a:ext cx="6164187" cy="929545"/>
          </a:xfrm>
        </p:spPr>
        <p:txBody>
          <a:bodyPr>
            <a:normAutofit fontScale="90000"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 :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ATLAS Z EXCESS</a:t>
            </a:r>
            <a:endParaRPr lang="en-US" altLang="zh-CN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2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50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6" name="标题 1"/>
          <p:cNvSpPr txBox="1">
            <a:spLocks/>
          </p:cNvSpPr>
          <p:nvPr/>
        </p:nvSpPr>
        <p:spPr>
          <a:xfrm>
            <a:off x="1372240" y="2866297"/>
            <a:ext cx="2549776" cy="1314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Event selection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426" y="1239251"/>
            <a:ext cx="6759348" cy="4948409"/>
          </a:xfrm>
          <a:prstGeom prst="rect">
            <a:avLst/>
          </a:prstGeom>
        </p:spPr>
      </p:pic>
      <p:sp>
        <p:nvSpPr>
          <p:cNvPr id="17" name="标题 1"/>
          <p:cNvSpPr>
            <a:spLocks noGrp="1"/>
          </p:cNvSpPr>
          <p:nvPr>
            <p:ph type="title"/>
          </p:nvPr>
        </p:nvSpPr>
        <p:spPr>
          <a:xfrm>
            <a:off x="621624" y="-55994"/>
            <a:ext cx="6164187" cy="929545"/>
          </a:xfrm>
        </p:spPr>
        <p:txBody>
          <a:bodyPr>
            <a:normAutofit fontScale="90000"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 :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ATLAS Z EXCESS</a:t>
            </a:r>
            <a:endParaRPr lang="en-US" altLang="zh-CN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32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51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6" name="标题 1"/>
          <p:cNvSpPr txBox="1">
            <a:spLocks/>
          </p:cNvSpPr>
          <p:nvPr/>
        </p:nvSpPr>
        <p:spPr>
          <a:xfrm>
            <a:off x="868754" y="2613625"/>
            <a:ext cx="1274888" cy="1314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Result 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8752" y="1066307"/>
            <a:ext cx="8820000" cy="3532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56692" y="4456230"/>
            <a:ext cx="8640000" cy="1776415"/>
          </a:xfrm>
          <a:prstGeom prst="rect">
            <a:avLst/>
          </a:prstGeom>
        </p:spPr>
      </p:pic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621624" y="-55994"/>
            <a:ext cx="6164187" cy="929545"/>
          </a:xfrm>
        </p:spPr>
        <p:txBody>
          <a:bodyPr>
            <a:normAutofit fontScale="90000"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 :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ATLAS Z EXCESS</a:t>
            </a:r>
            <a:endParaRPr lang="en-US" altLang="zh-CN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95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52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1410078" y="1025083"/>
                <a:ext cx="8031558" cy="5784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8600" lvl="0" indent="-2286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3200" dirty="0">
                    <a:latin typeface="Times New Roman" pitchFamily="18" charset="0"/>
                    <a:cs typeface="Times New Roman" pitchFamily="18" charset="0"/>
                  </a:rPr>
                  <a:t>CMS search for the leptonic-Z + jets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3200" i="1">
                                <a:latin typeface="Cambria Math"/>
                                <a:cs typeface="Times New Roman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zh-CN" sz="3200" i="1">
                                <a:latin typeface="Cambria Math"/>
                                <a:cs typeface="Times New Roman" pitchFamily="18" charset="0"/>
                              </a:rPr>
                              <m:t>𝑇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US" altLang="zh-CN" sz="3200" i="1">
                            <a:latin typeface="Cambria Math"/>
                            <a:cs typeface="Times New Roman" pitchFamily="18" charset="0"/>
                          </a:rPr>
                          <m:t>𝑚𝑖𝑠𝑠</m:t>
                        </m:r>
                      </m:sup>
                    </m:sSup>
                  </m:oMath>
                </a14:m>
                <a:endParaRPr lang="en-US" altLang="zh-CN" sz="3200" dirty="0"/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078" y="1025083"/>
                <a:ext cx="8031558" cy="578428"/>
              </a:xfrm>
              <a:prstGeom prst="rect">
                <a:avLst/>
              </a:prstGeom>
              <a:blipFill rotWithShape="1">
                <a:blip r:embed="rId2"/>
                <a:stretch>
                  <a:fillRect l="-1669" t="-16842" b="-315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矩形 17"/>
          <p:cNvSpPr/>
          <p:nvPr/>
        </p:nvSpPr>
        <p:spPr>
          <a:xfrm>
            <a:off x="4780456" y="1793285"/>
            <a:ext cx="3509935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en-US" altLang="zh-CN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Access in </a:t>
            </a:r>
            <a:r>
              <a:rPr lang="en-US" altLang="zh-CN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the on-Z SRs</a:t>
            </a:r>
            <a:endParaRPr lang="zh-CN" altLang="en-US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E:\KuaiPan\Desktop2\卡弗里所\2015年\report5-15\table_4 - 副本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532" y="2278669"/>
            <a:ext cx="7609238" cy="345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1664640" y="3213105"/>
                <a:ext cx="1224136" cy="98879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dirty="0" smtClean="0">
                              <a:latin typeface="Cambria Math"/>
                              <a:cs typeface="Times New Roman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sz="2800" i="1" dirty="0">
                              <a:latin typeface="Cambria Math"/>
                              <a:cs typeface="Times New Roman" pitchFamily="18" charset="0"/>
                            </a:rPr>
                            <m:t>𝑗𝑒𝑡𝑠</m:t>
                          </m:r>
                        </m:sub>
                      </m:sSub>
                      <m:r>
                        <a:rPr lang="en-US" altLang="zh-CN" sz="2800" b="0" i="1" dirty="0" smtClean="0">
                          <a:latin typeface="Cambria Math"/>
                          <a:cs typeface="Times New Roman" pitchFamily="18" charset="0"/>
                        </a:rPr>
                        <m:t>≥2</m:t>
                      </m:r>
                    </m:oMath>
                  </m:oMathPara>
                </a14:m>
                <a:endParaRPr lang="zh-CN" alt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640" y="3213105"/>
                <a:ext cx="1224136" cy="9887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/>
              <p:cNvSpPr/>
              <p:nvPr/>
            </p:nvSpPr>
            <p:spPr>
              <a:xfrm>
                <a:off x="1651847" y="4509249"/>
                <a:ext cx="1224136" cy="98879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dirty="0" smtClean="0">
                              <a:latin typeface="Cambria Math"/>
                              <a:cs typeface="Times New Roman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sz="2800" i="1" dirty="0">
                              <a:latin typeface="Cambria Math"/>
                              <a:cs typeface="Times New Roman" pitchFamily="18" charset="0"/>
                            </a:rPr>
                            <m:t>𝑗𝑒𝑡𝑠</m:t>
                          </m:r>
                        </m:sub>
                      </m:sSub>
                      <m:r>
                        <a:rPr lang="en-US" altLang="zh-CN" sz="2800" b="0" i="1" dirty="0" smtClean="0">
                          <a:latin typeface="Cambria Math"/>
                          <a:cs typeface="Times New Roman" pitchFamily="18" charset="0"/>
                        </a:rPr>
                        <m:t>≥3</m:t>
                      </m:r>
                    </m:oMath>
                  </m:oMathPara>
                </a14:m>
                <a:endParaRPr lang="zh-CN" alt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矩形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847" y="4509249"/>
                <a:ext cx="1224136" cy="98879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621624" y="-55994"/>
            <a:ext cx="6164187" cy="929545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 :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CMS Result</a:t>
            </a:r>
            <a:endParaRPr lang="en-US" altLang="zh-CN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29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087" y="903964"/>
            <a:ext cx="2909891" cy="226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53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039816" y="3165734"/>
            <a:ext cx="8159262" cy="3024845"/>
            <a:chOff x="2112957" y="3809456"/>
            <a:chExt cx="7560840" cy="29962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矩形 23"/>
                <p:cNvSpPr/>
                <p:nvPr/>
              </p:nvSpPr>
              <p:spPr>
                <a:xfrm>
                  <a:off x="2112957" y="3809456"/>
                  <a:ext cx="7560840" cy="1569660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/>
                                <a:cs typeface="Times New Roman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/>
                                <a:cs typeface="Times New Roman" pitchFamily="18" charset="0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/>
                            <a:cs typeface="Times New Roman" pitchFamily="18" charset="0"/>
                          </a:rPr>
                          <m:t>&gt;20</m:t>
                        </m:r>
                        <m:r>
                          <a:rPr lang="en-US" altLang="zh-CN" sz="2400" b="0" i="1" smtClean="0">
                            <a:latin typeface="Cambria Math"/>
                            <a:cs typeface="Times New Roman" pitchFamily="18" charset="0"/>
                          </a:rPr>
                          <m:t>𝐺𝑒𝑉</m:t>
                        </m:r>
                      </m:oMath>
                    </m:oMathPara>
                  </a14:m>
                  <a:endParaRPr lang="en-US" altLang="zh-CN" sz="2400" b="0" dirty="0" smtClean="0">
                    <a:latin typeface="Times New Roman" pitchFamily="18" charset="0"/>
                    <a:cs typeface="Times New Roman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/>
                                <a:cs typeface="Times New Roman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/>
                                <a:cs typeface="Times New Roman" pitchFamily="18" charset="0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/>
                            <a:cs typeface="Times New Roman" pitchFamily="18" charset="0"/>
                          </a:rPr>
                          <m:t>&gt;20</m:t>
                        </m:r>
                        <m:r>
                          <a:rPr lang="en-US" altLang="zh-CN" sz="2400" b="0" i="1" smtClean="0">
                            <a:latin typeface="Cambria Math"/>
                            <a:cs typeface="Times New Roman" pitchFamily="18" charset="0"/>
                          </a:rPr>
                          <m:t>𝐺𝑒𝑉</m:t>
                        </m:r>
                      </m:oMath>
                    </m:oMathPara>
                  </a14:m>
                  <a:endParaRPr lang="en-US" altLang="zh-CN" sz="2400" dirty="0" smtClean="0">
                    <a:latin typeface="Times New Roman" pitchFamily="18" charset="0"/>
                    <a:cs typeface="Times New Roman" pitchFamily="18" charset="0"/>
                  </a:endParaRPr>
                </a:p>
                <a:p>
                  <a:r>
                    <a:rPr lang="en-US" altLang="zh-CN" sz="2400" b="0" dirty="0" smtClean="0">
                      <a:cs typeface="Times New Roman" pitchFamily="18" charset="0"/>
                    </a:rPr>
                    <a:t>SFOS</a:t>
                  </a:r>
                  <a:r>
                    <a:rPr lang="zh-CN" altLang="en-US" sz="2400" b="0" dirty="0" smtClean="0">
                      <a:cs typeface="Times New Roman" pitchFamily="18" charset="0"/>
                    </a:rPr>
                    <a:t>：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  <a:cs typeface="Times New Roman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/>
                          <a:cs typeface="Times New Roman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/>
                              <a:cs typeface="Times New Roman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en-US" altLang="zh-CN" sz="2400" dirty="0" smtClean="0">
                    <a:latin typeface="Times New Roman" pitchFamily="18" charset="0"/>
                    <a:cs typeface="Times New Roman" pitchFamily="18" charset="0"/>
                  </a:endParaRPr>
                </a:p>
                <a:p>
                  <a14:m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/>
                          <a:cs typeface="Times New Roman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/>
                                  <a:cs typeface="Times New Roman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/>
                                  <a:cs typeface="Times New Roman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/>
                                  <a:cs typeface="Times New Roman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2400" b="0" i="1" smtClean="0">
                          <a:latin typeface="Cambria Math"/>
                          <a:cs typeface="Times New Roman" pitchFamily="18" charset="0"/>
                        </a:rPr>
                        <m:t>∈</m:t>
                      </m:r>
                    </m:oMath>
                  </a14:m>
                  <a:r>
                    <a:rPr lang="en-US" altLang="zh-CN" sz="2400" dirty="0" smtClean="0">
                      <a:latin typeface="Times New Roman" pitchFamily="18" charset="0"/>
                      <a:cs typeface="Times New Roman" pitchFamily="18" charset="0"/>
                    </a:rPr>
                    <a:t> (81GeV, 101GeV)</a:t>
                  </a:r>
                  <a:endParaRPr lang="zh-CN" altLang="en-US" sz="24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24" name="矩形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2957" y="3809456"/>
                  <a:ext cx="7560840" cy="156966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1119" b="-648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矩形 24"/>
                <p:cNvSpPr/>
                <p:nvPr/>
              </p:nvSpPr>
              <p:spPr>
                <a:xfrm>
                  <a:off x="2112957" y="5379116"/>
                  <a:ext cx="7560840" cy="1426544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/>
                          <a:cs typeface="Times New Roman" pitchFamily="18" charset="0"/>
                        </a:rPr>
                        <m:t>𝑗𝑒𝑡</m:t>
                      </m:r>
                    </m:oMath>
                  </a14:m>
                  <a:r>
                    <a:rPr lang="en-US" altLang="zh-CN" sz="2800" dirty="0" smtClean="0">
                      <a:cs typeface="Times New Roman" pitchFamily="18" charset="0"/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0" i="1" smtClean="0">
                              <a:latin typeface="Cambria Math"/>
                              <a:cs typeface="Times New Roman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/>
                              <a:cs typeface="Times New Roman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altLang="zh-CN" sz="2800" b="0" i="1" smtClean="0">
                          <a:latin typeface="Cambria Math"/>
                          <a:cs typeface="Times New Roman" pitchFamily="18" charset="0"/>
                        </a:rPr>
                        <m:t>&gt;40</m:t>
                      </m:r>
                      <m:r>
                        <a:rPr lang="en-US" altLang="zh-CN" sz="2800" b="0" i="1" smtClean="0">
                          <a:latin typeface="Cambria Math"/>
                          <a:cs typeface="Times New Roman" pitchFamily="18" charset="0"/>
                        </a:rPr>
                        <m:t>𝐺𝑒𝑉</m:t>
                      </m:r>
                    </m:oMath>
                  </a14:m>
                  <a:r>
                    <a:rPr lang="en-US" altLang="zh-CN" sz="2800" dirty="0" smtClean="0">
                      <a:latin typeface="Times New Roman" pitchFamily="18" charset="0"/>
                      <a:cs typeface="Times New Roman" pitchFamily="18" charset="0"/>
                    </a:rPr>
                    <a:t>,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latin typeface="Cambria Math"/>
                              <a:cs typeface="Times New Roman" pitchFamily="18" charset="0"/>
                            </a:rPr>
                            <m:t>𝜂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/>
                          <a:cs typeface="Times New Roman" pitchFamily="18" charset="0"/>
                        </a:rPr>
                        <m:t>&lt;3.0)</m:t>
                      </m:r>
                    </m:oMath>
                  </a14:m>
                  <a:r>
                    <a:rPr lang="zh-CN" altLang="en-US" sz="2800" dirty="0" smtClean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altLang="zh-CN" sz="2800" dirty="0" smtClean="0">
                      <a:latin typeface="Times New Roman" pitchFamily="18" charset="0"/>
                      <a:cs typeface="Times New Roman" pitchFamily="18" charset="0"/>
                    </a:rPr>
                    <a:t>&gt; 1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altLang="zh-CN" sz="2800" b="0" i="1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altLang="zh-CN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𝑇</m:t>
                                </m:r>
                              </m:sub>
                              <m:sup/>
                            </m:sSubSup>
                          </m:e>
                          <m:sup>
                            <m:r>
                              <a:rPr lang="en-US" altLang="zh-CN" sz="2800" b="0" i="1" smtClean="0">
                                <a:latin typeface="Cambria Math"/>
                                <a:cs typeface="Times New Roman" pitchFamily="18" charset="0"/>
                              </a:rPr>
                              <m:t>𝑚𝑖𝑠𝑠</m:t>
                            </m:r>
                          </m:sup>
                        </m:sSup>
                        <m:r>
                          <a:rPr lang="en-US" altLang="zh-CN" sz="2800" b="0" i="1" smtClean="0">
                            <a:latin typeface="Cambria Math"/>
                            <a:cs typeface="Times New Roman" pitchFamily="18" charset="0"/>
                          </a:rPr>
                          <m:t>&gt;100</m:t>
                        </m:r>
                        <m:r>
                          <a:rPr lang="en-US" altLang="zh-CN" sz="2800" b="0" i="1" smtClean="0">
                            <a:latin typeface="Cambria Math"/>
                            <a:cs typeface="Times New Roman" pitchFamily="18" charset="0"/>
                          </a:rPr>
                          <m:t>𝐺𝑒𝑉</m:t>
                        </m:r>
                      </m:oMath>
                    </m:oMathPara>
                  </a14:m>
                  <a:endParaRPr lang="en-US" altLang="zh-CN" sz="2800" b="0" dirty="0" smtClean="0">
                    <a:latin typeface="Times New Roman" pitchFamily="18" charset="0"/>
                    <a:cs typeface="Times New Roman" pitchFamily="18" charset="0"/>
                  </a:endParaRPr>
                </a:p>
                <a:p>
                  <a:r>
                    <a:rPr lang="en-US" altLang="zh-CN" sz="2800" dirty="0" smtClean="0">
                      <a:latin typeface="Times New Roman" pitchFamily="18" charset="0"/>
                      <a:cs typeface="Times New Roman" pitchFamily="18" charset="0"/>
                    </a:rPr>
                    <a:t>Six bins</a:t>
                  </a:r>
                  <a:endParaRPr lang="zh-CN" alt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25" name="矩形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2957" y="5379116"/>
                  <a:ext cx="7560840" cy="142654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1493" t="-4184" b="-92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矩形 25"/>
          <p:cNvSpPr/>
          <p:nvPr/>
        </p:nvSpPr>
        <p:spPr>
          <a:xfrm>
            <a:off x="3108309" y="1800834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Search for process:</a:t>
            </a:r>
            <a:endParaRPr lang="zh-CN" altLang="en-US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 rot="20495633">
            <a:off x="7290584" y="3713728"/>
            <a:ext cx="135889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LEPTON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 rot="20658780">
                <a:off x="7217295" y="5194005"/>
                <a:ext cx="1721240" cy="49731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altLang="zh-CN" sz="2400" dirty="0" smtClean="0">
                    <a:latin typeface="Times New Roman" pitchFamily="18" charset="0"/>
                    <a:cs typeface="Times New Roman" pitchFamily="18" charset="0"/>
                  </a:rPr>
                  <a:t>JET+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0" i="1" smtClean="0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/>
                              </a:rPr>
                              <m:t>𝑇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US" altLang="zh-CN" sz="2400" b="0" i="1" smtClean="0">
                            <a:latin typeface="Cambria Math"/>
                          </a:rPr>
                          <m:t>𝑚𝑖𝑠𝑠</m:t>
                        </m:r>
                      </m:sup>
                    </m:sSup>
                  </m:oMath>
                </a14:m>
                <a:endParaRPr lang="zh-CN" alt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658780">
                <a:off x="7217295" y="5194005"/>
                <a:ext cx="1721240" cy="497316"/>
              </a:xfrm>
              <a:prstGeom prst="rect">
                <a:avLst/>
              </a:prstGeom>
              <a:blipFill rotWithShape="1">
                <a:blip r:embed="rId5"/>
                <a:stretch>
                  <a:fillRect l="-4362" b="-151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621624" y="-55994"/>
            <a:ext cx="6164187" cy="929545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 :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CMS Result</a:t>
            </a:r>
            <a:endParaRPr lang="en-US" altLang="zh-CN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72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5791208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 </a:t>
            </a:r>
            <a:r>
              <a:rPr lang="en-US" altLang="zh-CN" sz="4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zh-CN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Constraints</a:t>
            </a:r>
            <a:endParaRPr lang="en-US" altLang="zh-CN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54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9" name="标题 1"/>
          <p:cNvSpPr txBox="1">
            <a:spLocks/>
          </p:cNvSpPr>
          <p:nvPr/>
        </p:nvSpPr>
        <p:spPr>
          <a:xfrm>
            <a:off x="6952228" y="849866"/>
            <a:ext cx="288032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 lepton, 2~6 jets</a:t>
            </a:r>
            <a:endParaRPr lang="zh-CN" alt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5112" y="1342662"/>
            <a:ext cx="6984133" cy="449496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64808" y="1864029"/>
            <a:ext cx="5089203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1.  arXiv:1405.7875,</a:t>
            </a:r>
          </a:p>
          <a:p>
            <a:pPr>
              <a:spcAft>
                <a:spcPts val="1200"/>
              </a:spcAft>
            </a:pPr>
            <a:r>
              <a:rPr lang="en-US" altLang="zh-CN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0 lepton + 2~6 jets + MET</a:t>
            </a:r>
            <a:r>
              <a:rPr lang="zh-CN" altLang="en-US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；</a:t>
            </a:r>
            <a:endParaRPr lang="en-US" altLang="zh-CN" sz="24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  <a:p>
            <a:pPr>
              <a:spcAft>
                <a:spcPts val="600"/>
              </a:spcAft>
            </a:pPr>
            <a:r>
              <a:rPr lang="en-US" altLang="zh-CN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2. ATLAS-CONF-2013-047</a:t>
            </a:r>
            <a:r>
              <a:rPr lang="zh-CN" altLang="en-US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，</a:t>
            </a:r>
            <a:endParaRPr lang="en-US" altLang="zh-CN" sz="24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0 lepton + 2~6 jets + MET</a:t>
            </a:r>
            <a:r>
              <a:rPr lang="zh-CN" altLang="en-US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；</a:t>
            </a:r>
            <a:endParaRPr lang="en-US" altLang="zh-CN" sz="24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                          </a:t>
            </a:r>
          </a:p>
          <a:p>
            <a:pPr>
              <a:spcAft>
                <a:spcPts val="600"/>
              </a:spcAft>
            </a:pPr>
            <a:r>
              <a:rPr lang="en-US" altLang="zh-CN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3. arXiv:1308.1841,  </a:t>
            </a:r>
          </a:p>
          <a:p>
            <a:r>
              <a:rPr lang="en-US" altLang="zh-CN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0 lepton + &gt; 6 jets + MET</a:t>
            </a:r>
            <a:r>
              <a:rPr lang="zh-CN" altLang="en-US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zh-CN" altLang="en-US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63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55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标题 1"/>
          <p:cNvSpPr txBox="1">
            <a:spLocks/>
          </p:cNvSpPr>
          <p:nvPr/>
        </p:nvSpPr>
        <p:spPr>
          <a:xfrm>
            <a:off x="565499" y="2889250"/>
            <a:ext cx="231188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CheckMATE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13771" y="1275341"/>
            <a:ext cx="8392186" cy="4552524"/>
            <a:chOff x="2124143" y="2371286"/>
            <a:chExt cx="8595047" cy="406717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24143" y="2417228"/>
              <a:ext cx="3107905" cy="3952164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9840" y="2371286"/>
              <a:ext cx="6229350" cy="4067175"/>
            </a:xfrm>
            <a:prstGeom prst="rect">
              <a:avLst/>
            </a:prstGeom>
          </p:spPr>
        </p:pic>
      </p:grpSp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5791208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Introduction: </a:t>
            </a:r>
            <a:r>
              <a:rPr lang="en-US" altLang="zh-CN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Constraints</a:t>
            </a:r>
            <a:endParaRPr lang="en-US" altLang="zh-CN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52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56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标题 1"/>
          <p:cNvSpPr txBox="1">
            <a:spLocks/>
          </p:cNvSpPr>
          <p:nvPr/>
        </p:nvSpPr>
        <p:spPr>
          <a:xfrm>
            <a:off x="1503948" y="2732834"/>
            <a:ext cx="193708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Validation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内容占位符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56429" y="1143838"/>
            <a:ext cx="6959171" cy="5295544"/>
          </a:xfrm>
          <a:prstGeom prst="rect">
            <a:avLst/>
          </a:prstGeom>
        </p:spPr>
      </p:pic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5791208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 </a:t>
            </a:r>
            <a:r>
              <a:rPr lang="en-US" altLang="zh-CN" sz="4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zh-CN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onstraints</a:t>
            </a:r>
            <a:endParaRPr lang="en-US" altLang="zh-CN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4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520699" y="681039"/>
            <a:ext cx="11239704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57</a:t>
            </a:fld>
            <a:endParaRPr lang="en-US" altLang="zh-CN" dirty="0" smtClean="0"/>
          </a:p>
        </p:txBody>
      </p:sp>
      <p:grpSp>
        <p:nvGrpSpPr>
          <p:cNvPr id="10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标题 1"/>
          <p:cNvSpPr txBox="1">
            <a:spLocks/>
          </p:cNvSpPr>
          <p:nvPr/>
        </p:nvSpPr>
        <p:spPr>
          <a:xfrm>
            <a:off x="1227214" y="2877218"/>
            <a:ext cx="19130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Validation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内容占位符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14068" y="1167848"/>
            <a:ext cx="7124616" cy="5271588"/>
          </a:xfrm>
          <a:prstGeom prst="rect">
            <a:avLst/>
          </a:prstGeom>
        </p:spPr>
      </p:pic>
      <p:sp>
        <p:nvSpPr>
          <p:cNvPr id="17" name="标题 1"/>
          <p:cNvSpPr>
            <a:spLocks noGrp="1"/>
          </p:cNvSpPr>
          <p:nvPr>
            <p:ph type="title"/>
          </p:nvPr>
        </p:nvSpPr>
        <p:spPr>
          <a:xfrm>
            <a:off x="621624" y="-248507"/>
            <a:ext cx="5791208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Introduction </a:t>
            </a:r>
            <a:r>
              <a:rPr lang="en-US" altLang="zh-CN" sz="4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zh-CN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Constraints</a:t>
            </a:r>
            <a:endParaRPr lang="en-US" altLang="zh-CN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68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0571" y="-11241"/>
            <a:ext cx="25918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Outline</a:t>
            </a:r>
            <a:endParaRPr kumimoji="0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7" name="直接连接符 7"/>
          <p:cNvSpPr>
            <a:spLocks noChangeShapeType="1"/>
          </p:cNvSpPr>
          <p:nvPr/>
        </p:nvSpPr>
        <p:spPr bwMode="auto">
          <a:xfrm>
            <a:off x="520699" y="681038"/>
            <a:ext cx="11239704" cy="1587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58</a:t>
            </a:fld>
            <a:endParaRPr lang="en-US" altLang="zh-CN" dirty="0" smtClean="0"/>
          </a:p>
        </p:txBody>
      </p:sp>
      <p:grpSp>
        <p:nvGrpSpPr>
          <p:cNvPr id="1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1448063" y="1301143"/>
            <a:ext cx="7056784" cy="4813995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Introduction</a:t>
            </a:r>
            <a:endParaRPr lang="en-US" altLang="zh-CN" dirty="0" smtClean="0"/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EXCESS in ATLAS leptonic-Z search</a:t>
            </a:r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Confronted with other limits</a:t>
            </a:r>
          </a:p>
          <a:p>
            <a:r>
              <a:rPr lang="en-US" altLang="zh-CN" sz="3200" dirty="0" smtClean="0"/>
              <a:t>Explanation I</a:t>
            </a:r>
            <a:r>
              <a:rPr lang="en-US" altLang="zh-CN" dirty="0" smtClean="0"/>
              <a:t> </a:t>
            </a:r>
            <a:r>
              <a:rPr lang="en-US" altLang="zh-CN" sz="3200" dirty="0"/>
              <a:t>in</a:t>
            </a:r>
            <a:r>
              <a:rPr lang="en-US" altLang="zh-CN" dirty="0"/>
              <a:t> </a:t>
            </a:r>
            <a:r>
              <a:rPr lang="en-US" altLang="zh-CN" sz="3200" dirty="0" smtClean="0"/>
              <a:t>SUSY</a:t>
            </a:r>
            <a:endParaRPr lang="en-US" altLang="zh-CN" dirty="0" smtClean="0"/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Our Scenario</a:t>
            </a:r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MC Tools</a:t>
            </a:r>
          </a:p>
          <a:p>
            <a:pPr lvl="1"/>
            <a:r>
              <a:rPr lang="en-US" altLang="zh-CN" sz="2800" dirty="0">
                <a:solidFill>
                  <a:schemeClr val="accent1"/>
                </a:solidFill>
              </a:rPr>
              <a:t>Result</a:t>
            </a:r>
          </a:p>
          <a:p>
            <a:r>
              <a:rPr lang="en-US" altLang="zh-CN" sz="3200" dirty="0" smtClean="0"/>
              <a:t>Explanation II in SUSY</a:t>
            </a:r>
          </a:p>
          <a:p>
            <a:pPr marL="0" indent="0">
              <a:buNone/>
            </a:pP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176724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59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0698" y="3371804"/>
            <a:ext cx="5725197" cy="243297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5011" y="5871119"/>
            <a:ext cx="4268184" cy="35637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127748" y="3777112"/>
            <a:ext cx="5733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altLang="zh-CN" sz="2000" b="1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Neutralino</a:t>
            </a:r>
            <a:r>
              <a:rPr lang="zh-CN" altLang="en-US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同轻夸克相互作用由其</a:t>
            </a:r>
            <a:r>
              <a:rPr lang="en-US" altLang="zh-CN" sz="2000" b="1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Gaugino</a:t>
            </a:r>
            <a:r>
              <a:rPr lang="zh-CN" altLang="en-US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成分决定；</a:t>
            </a:r>
            <a:endParaRPr lang="en-US" altLang="zh-CN" sz="2000" b="1" dirty="0" smtClean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altLang="zh-CN" sz="2000" b="1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Neutralino</a:t>
            </a:r>
            <a:r>
              <a:rPr lang="zh-CN" altLang="en-US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同</a:t>
            </a:r>
            <a:r>
              <a:rPr lang="en-US" altLang="zh-CN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zh-CN" altLang="en-US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玻色子作用由其</a:t>
            </a:r>
            <a:r>
              <a:rPr lang="en-US" altLang="zh-CN" sz="2000" b="1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Higgsino</a:t>
            </a:r>
            <a:r>
              <a:rPr lang="zh-CN" altLang="en-US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成分决定；</a:t>
            </a:r>
            <a:endParaRPr lang="en-US" altLang="zh-CN" sz="2000" b="1" dirty="0" smtClean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altLang="zh-CN" sz="2000" b="1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Neutralino</a:t>
            </a:r>
            <a:r>
              <a:rPr lang="zh-CN" altLang="en-US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同</a:t>
            </a:r>
            <a:r>
              <a:rPr lang="en-US" altLang="zh-CN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Higgs</a:t>
            </a:r>
            <a:r>
              <a:rPr lang="zh-CN" altLang="en-US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粒子作用中，</a:t>
            </a:r>
            <a:r>
              <a:rPr lang="en-US" altLang="zh-CN" sz="2000" b="1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Gaugino</a:t>
            </a:r>
            <a:r>
              <a:rPr lang="zh-CN" altLang="en-US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和</a:t>
            </a:r>
            <a:r>
              <a:rPr lang="en-US" altLang="zh-CN" sz="2000" b="1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Higgsino</a:t>
            </a:r>
            <a:r>
              <a:rPr lang="zh-CN" altLang="en-US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成分都</a:t>
            </a:r>
            <a:r>
              <a:rPr lang="zh-CN" altLang="en-US" sz="20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起</a:t>
            </a:r>
            <a:r>
              <a:rPr lang="zh-CN" altLang="en-US" sz="2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作用。</a:t>
            </a:r>
            <a:endParaRPr lang="zh-CN" altLang="en-US" sz="2000" b="1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671949" y="-157375"/>
            <a:ext cx="7581714" cy="1143041"/>
          </a:xfrm>
        </p:spPr>
        <p:txBody>
          <a:bodyPr>
            <a:norm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 in SUSY :  </a:t>
            </a:r>
            <a:r>
              <a:rPr lang="en-US" altLang="zh-CN" sz="2800" b="1" dirty="0" smtClean="0">
                <a:solidFill>
                  <a:srgbClr val="C00000"/>
                </a:solidFill>
                <a:latin typeface="Calibri"/>
                <a:cs typeface="+mn-cs"/>
              </a:rPr>
              <a:t>Our Scenario</a:t>
            </a:r>
            <a:endParaRPr lang="en-US" altLang="zh-CN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79" y="809868"/>
            <a:ext cx="8052048" cy="255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48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内容占位符 2"/>
              <p:cNvSpPr txBox="1">
                <a:spLocks/>
              </p:cNvSpPr>
              <p:nvPr/>
            </p:nvSpPr>
            <p:spPr>
              <a:xfrm>
                <a:off x="1112626" y="1145457"/>
                <a:ext cx="9071055" cy="489654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itchFamily="2" charset="2"/>
                  <a:buChar char="Ø"/>
                </a:pPr>
                <a:r>
                  <a:rPr lang="en-US" altLang="zh-CN" sz="2400" dirty="0" smtClean="0"/>
                  <a:t>  LSP singlino-dominated neutralino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400" dirty="0"/>
                  <a:t> </a:t>
                </a:r>
                <a:r>
                  <a:rPr lang="en-US" altLang="zh-CN" sz="2400" dirty="0" smtClean="0"/>
                  <a:t>     NLSP bino-dominate neutralino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400" dirty="0"/>
                  <a:t> </a:t>
                </a:r>
                <a:r>
                  <a:rPr lang="en-US" altLang="zh-CN" sz="240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altLang="zh-CN" sz="240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altLang="zh-CN" sz="240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/>
                          </a:rPr>
                          <m:t>𝜇</m:t>
                        </m:r>
                      </m:e>
                      <m:sub>
                        <m:r>
                          <a:rPr lang="en-US" altLang="zh-CN" sz="2400" i="1" smtClean="0">
                            <a:latin typeface="Cambria Math"/>
                          </a:rPr>
                          <m:t>𝑒𝑓𝑓</m:t>
                        </m:r>
                      </m:sub>
                    </m:sSub>
                    <m:r>
                      <a:rPr lang="en-US" altLang="zh-CN" sz="240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acc>
                          <m:accPr>
                            <m:chr m:val="̃"/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 smtClean="0">
                                <a:latin typeface="Cambria Math"/>
                              </a:rPr>
                              <m:t>𝑔</m:t>
                            </m:r>
                          </m:e>
                        </m:acc>
                      </m:sub>
                    </m:sSub>
                  </m:oMath>
                </a14:m>
                <a:endParaRPr lang="en-US" altLang="zh-CN" sz="2400" dirty="0"/>
              </a:p>
              <a:p>
                <a:pPr lvl="1"/>
                <a:r>
                  <a:rPr lang="en-US" altLang="zh-CN" dirty="0" smtClean="0"/>
                  <a:t>So that, BR(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 smtClean="0">
                            <a:latin typeface="Cambria Math"/>
                          </a:rPr>
                          <m:t>𝑔</m:t>
                        </m:r>
                      </m:e>
                    </m:acc>
                    <m:r>
                      <a:rPr lang="en-US" altLang="zh-CN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 smtClean="0">
                                    <a:latin typeface="Cambria Math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 smtClean="0"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e>
                      <m:sup/>
                    </m:sSup>
                    <m:r>
                      <a:rPr lang="en-US" altLang="zh-CN" i="1" smtClean="0">
                        <a:latin typeface="Cambria Math"/>
                      </a:rPr>
                      <m:t> </m:t>
                    </m:r>
                    <m:r>
                      <a:rPr lang="en-US" altLang="zh-CN" i="1" smtClean="0">
                        <a:latin typeface="Cambria Math"/>
                      </a:rPr>
                      <m:t>𝑗</m:t>
                    </m:r>
                    <m:r>
                      <a:rPr lang="en-US" altLang="zh-CN" i="1" smtClean="0">
                        <a:latin typeface="Cambria Math"/>
                      </a:rPr>
                      <m:t> </m:t>
                    </m:r>
                    <m:r>
                      <a:rPr lang="en-US" altLang="zh-CN" i="1" smtClean="0">
                        <a:latin typeface="Cambria Math"/>
                      </a:rPr>
                      <m:t>𝑗</m:t>
                    </m:r>
                  </m:oMath>
                </a14:m>
                <a:r>
                  <a:rPr lang="en-US" altLang="zh-CN" dirty="0" smtClean="0"/>
                  <a:t> ) &gt;</a:t>
                </a:r>
                <a:r>
                  <a:rPr lang="en-US" altLang="zh-CN" dirty="0"/>
                  <a:t> BR(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/>
                          </a:rPr>
                          <m:t>𝑔</m:t>
                        </m:r>
                      </m:e>
                    </m:acc>
                    <m:r>
                      <a:rPr lang="en-US" altLang="zh-CN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 smtClean="0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e>
                      <m:sup/>
                    </m:sSup>
                    <m:r>
                      <a:rPr lang="en-US" altLang="zh-CN" i="1">
                        <a:latin typeface="Cambria Math"/>
                      </a:rPr>
                      <m:t> </m:t>
                    </m:r>
                    <m:r>
                      <a:rPr lang="en-US" altLang="zh-CN" i="1">
                        <a:latin typeface="Cambria Math"/>
                      </a:rPr>
                      <m:t>𝑗</m:t>
                    </m:r>
                    <m:r>
                      <a:rPr lang="en-US" altLang="zh-CN" i="1">
                        <a:latin typeface="Cambria Math"/>
                      </a:rPr>
                      <m:t> </m:t>
                    </m:r>
                    <m:r>
                      <a:rPr lang="en-US" altLang="zh-CN" i="1">
                        <a:latin typeface="Cambria Math"/>
                      </a:rPr>
                      <m:t>𝑗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en-US" altLang="zh-CN" dirty="0" smtClean="0"/>
                  <a:t>)</a:t>
                </a:r>
              </a:p>
              <a:p>
                <a:pPr lvl="1"/>
                <a:r>
                  <a:rPr lang="en-US" altLang="zh-CN" dirty="0" smtClean="0"/>
                  <a:t>So that, forbid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/>
                          </a:rPr>
                          <m:t>𝑔</m:t>
                        </m:r>
                      </m:e>
                    </m:acc>
                    <m:r>
                      <a:rPr lang="en-US" altLang="zh-CN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 smtClean="0">
                                <a:latin typeface="Cambria Math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/>
                              </a:rPr>
                              <m:t>±</m:t>
                            </m:r>
                          </m:sup>
                        </m:sSubSup>
                      </m:e>
                      <m:sup/>
                    </m:sSup>
                    <m:r>
                      <a:rPr lang="en-US" altLang="zh-CN" i="1">
                        <a:latin typeface="Cambria Math"/>
                      </a:rPr>
                      <m:t> </m:t>
                    </m:r>
                    <m:r>
                      <a:rPr lang="en-US" altLang="zh-CN" i="1">
                        <a:latin typeface="Cambria Math"/>
                      </a:rPr>
                      <m:t>𝑗</m:t>
                    </m:r>
                    <m:r>
                      <a:rPr lang="en-US" altLang="zh-CN" i="1">
                        <a:latin typeface="Cambria Math"/>
                      </a:rPr>
                      <m:t> </m:t>
                    </m:r>
                    <m:r>
                      <a:rPr lang="en-US" altLang="zh-CN" i="1">
                        <a:latin typeface="Cambria Math"/>
                      </a:rPr>
                      <m:t>𝑗</m:t>
                    </m:r>
                  </m:oMath>
                </a14:m>
                <a:r>
                  <a:rPr lang="en-US" altLang="zh-CN" dirty="0"/>
                  <a:t> </a:t>
                </a:r>
                <a:endParaRPr lang="en-US" altLang="zh-CN" dirty="0" smtClean="0"/>
              </a:p>
              <a:p>
                <a:pPr>
                  <a:buFont typeface="Wingdings" pitchFamily="2" charset="2"/>
                  <a:buChar char="Ø"/>
                </a:pPr>
                <a:r>
                  <a:rPr lang="en-US" altLang="zh-CN" sz="24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acc>
                          <m:accPr>
                            <m:chr m:val="̃"/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 smtClean="0">
                                <a:latin typeface="Cambria Math"/>
                              </a:rPr>
                              <m:t>𝑡</m:t>
                            </m:r>
                          </m:e>
                        </m:acc>
                      </m:sub>
                    </m:sSub>
                    <m:r>
                      <a:rPr lang="en-US" altLang="zh-CN" sz="240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acc>
                          <m:accPr>
                            <m:chr m:val="̃"/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 smtClean="0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sub>
                    </m:sSub>
                    <m:r>
                      <a:rPr lang="en-US" altLang="zh-CN" sz="2400" i="1" smtClean="0">
                        <a:latin typeface="Cambria Math"/>
                      </a:rPr>
                      <m:t>≫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acc>
                          <m:accPr>
                            <m:chr m:val="̃"/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 smtClean="0">
                                <a:latin typeface="Cambria Math"/>
                              </a:rPr>
                              <m:t>𝑞</m:t>
                            </m:r>
                          </m:e>
                        </m:acc>
                      </m:sub>
                    </m:sSub>
                    <m:r>
                      <a:rPr lang="en-US" altLang="zh-CN" sz="240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acc>
                          <m:accPr>
                            <m:chr m:val="̃"/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 smtClean="0">
                                <a:latin typeface="Cambria Math"/>
                              </a:rPr>
                              <m:t>𝑔</m:t>
                            </m:r>
                          </m:e>
                        </m:acc>
                      </m:sub>
                    </m:sSub>
                  </m:oMath>
                </a14:m>
                <a:endParaRPr lang="en-US" altLang="zh-CN" sz="2400" dirty="0" smtClean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400" dirty="0" smtClean="0"/>
                  <a:t>     (or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/>
                          </a:rPr>
                          <m:t>𝑚</m:t>
                        </m:r>
                      </m:e>
                      <m:sub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𝑡</m:t>
                            </m:r>
                          </m:e>
                        </m:acc>
                      </m:sub>
                    </m:sSub>
                    <m:r>
                      <a:rPr lang="en-US" altLang="zh-CN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/>
                          </a:rPr>
                          <m:t>𝑚</m:t>
                        </m:r>
                      </m:e>
                      <m:sub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sub>
                    </m:sSub>
                    <m:r>
                      <a:rPr lang="en-US" altLang="zh-CN" sz="240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/>
                          </a:rPr>
                          <m:t>𝑚</m:t>
                        </m:r>
                      </m:e>
                      <m:sub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𝑞</m:t>
                            </m:r>
                          </m:e>
                        </m:acc>
                      </m:sub>
                    </m:sSub>
                    <m:r>
                      <a:rPr lang="en-US" altLang="zh-CN" sz="2400" i="1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/>
                          </a:rPr>
                          <m:t>𝑚</m:t>
                        </m:r>
                      </m:e>
                      <m:sub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𝑔</m:t>
                            </m:r>
                          </m:e>
                        </m:acc>
                      </m:sub>
                    </m:sSub>
                  </m:oMath>
                </a14:m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and</a:t>
                </a:r>
                <a:r>
                  <a:rPr lang="zh-CN" altLang="en-US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acc>
                          <m:accPr>
                            <m:chr m:val="̃"/>
                            <m:ctrlPr>
                              <a:rPr lang="en-US" altLang="zh-CN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𝑔</m:t>
                            </m:r>
                          </m:e>
                        </m:acc>
                      </m:sub>
                    </m:sSub>
                    <m:r>
                      <a:rPr lang="en-US" altLang="zh-CN" sz="2400" i="1" smtClean="0">
                        <a:solidFill>
                          <a:srgbClr val="0070C0"/>
                        </a:solidFill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sSup>
                          <m:sSupPr>
                            <m:ctrlPr>
                              <a:rPr lang="en-US" altLang="zh-CN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altLang="zh-CN" sz="240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altLang="zh-CN" sz="240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400" i="1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  <m:t>𝜒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400" i="1" smtClean="0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bSup>
                          </m:e>
                          <m:sup/>
                        </m:sSup>
                      </m:sub>
                    </m:sSub>
                    <m:r>
                      <a:rPr lang="en-US" altLang="zh-CN" sz="2400" i="1" smtClean="0">
                        <a:solidFill>
                          <a:srgbClr val="0070C0"/>
                        </a:solidFill>
                        <a:latin typeface="Cambria Math"/>
                      </a:rPr>
                      <m:t>+2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/>
                          </a:rPr>
                          <m:t>𝑚</m:t>
                        </m:r>
                      </m:e>
                      <m:sub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𝑔</m:t>
                            </m:r>
                          </m:e>
                        </m:acc>
                      </m:sub>
                    </m:sSub>
                    <m:r>
                      <a:rPr lang="en-US" altLang="zh-CN" sz="2400" smtClean="0">
                        <a:latin typeface="Cambria Math"/>
                      </a:rPr>
                      <m:t>~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/>
                          </a:rPr>
                          <m:t>𝑚</m:t>
                        </m:r>
                      </m:e>
                      <m:sub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400" i="1">
                                        <a:latin typeface="Cambria Math"/>
                                      </a:rPr>
                                      <m:t>𝜒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bSup>
                          </m:e>
                          <m:sup/>
                        </m:sSup>
                      </m:sub>
                    </m:sSub>
                  </m:oMath>
                </a14:m>
                <a:r>
                  <a:rPr lang="en-US" altLang="zh-CN" sz="2400" dirty="0" smtClean="0"/>
                  <a:t>)</a:t>
                </a:r>
              </a:p>
              <a:p>
                <a:pPr lvl="1"/>
                <a:r>
                  <a:rPr lang="en-US" altLang="zh-CN" dirty="0" smtClean="0"/>
                  <a:t>So that, </a:t>
                </a:r>
                <a:r>
                  <a:rPr lang="en-US" altLang="zh-CN" dirty="0"/>
                  <a:t>BR(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/>
                          </a:rPr>
                          <m:t>𝑔</m:t>
                        </m:r>
                      </m:e>
                    </m:acc>
                    <m:r>
                      <a:rPr lang="en-US" altLang="zh-CN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e>
                      <m:sup/>
                    </m:sSup>
                    <m:r>
                      <a:rPr lang="en-US" altLang="zh-CN" i="1">
                        <a:latin typeface="Cambria Math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 smtClean="0">
                            <a:latin typeface="Cambria Math"/>
                          </a:rPr>
                          <m:t>𝑞</m:t>
                        </m:r>
                      </m:e>
                    </m:acc>
                    <m:r>
                      <a:rPr lang="en-US" altLang="zh-CN" i="1">
                        <a:latin typeface="Cambria Math"/>
                      </a:rPr>
                      <m:t> </m:t>
                    </m:r>
                    <m:r>
                      <a:rPr lang="en-US" altLang="zh-CN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altLang="zh-CN" dirty="0"/>
                  <a:t> ) &gt; BR(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/>
                          </a:rPr>
                          <m:t>𝑔</m:t>
                        </m:r>
                      </m:e>
                    </m:acc>
                    <m:r>
                      <a:rPr lang="en-US" altLang="zh-CN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 smtClean="0"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e>
                      <m:sup/>
                    </m:sSup>
                    <m:r>
                      <a:rPr lang="en-US" altLang="zh-CN" i="1">
                        <a:latin typeface="Cambria Math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 smtClean="0">
                            <a:latin typeface="Cambria Math"/>
                          </a:rPr>
                          <m:t>𝑡</m:t>
                        </m:r>
                      </m:e>
                    </m:acc>
                    <m:r>
                      <a:rPr lang="en-US" altLang="zh-CN" i="1">
                        <a:latin typeface="Cambria Math"/>
                      </a:rPr>
                      <m:t> </m:t>
                    </m:r>
                    <m:r>
                      <a:rPr lang="en-US" altLang="zh-CN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en-US" altLang="zh-CN" dirty="0" smtClean="0"/>
                  <a:t>)[low efficiency]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altLang="zh-CN" sz="24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altLang="zh-CN" sz="2400" i="1" smtClean="0">
                            <a:latin typeface="Cambria Math"/>
                          </a:rPr>
                          <m:t>𝑍</m:t>
                        </m:r>
                      </m:sub>
                    </m:sSub>
                    <m:r>
                      <a:rPr lang="en-US" altLang="zh-CN" sz="2400" i="1" smtClean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/>
                          </a:rPr>
                          <m:t>𝑚</m:t>
                        </m:r>
                      </m:e>
                      <m:sub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400" i="1">
                                        <a:latin typeface="Cambria Math"/>
                                      </a:rPr>
                                      <m:t>𝜒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bSup>
                          </m:e>
                          <m:sup/>
                        </m:sSup>
                      </m:sub>
                    </m:sSub>
                    <m:r>
                      <a:rPr lang="en-US" altLang="zh-CN" sz="240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/>
                          </a:rPr>
                          <m:t>𝑚</m:t>
                        </m:r>
                      </m:e>
                      <m:sub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altLang="zh-CN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400" i="1">
                                        <a:latin typeface="Cambria Math"/>
                                      </a:rPr>
                                      <m:t>𝜒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40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bSup>
                          </m:e>
                          <m:sup/>
                        </m:sSup>
                      </m:sub>
                    </m:sSub>
                    <m:r>
                      <a:rPr lang="en-US" altLang="zh-CN" sz="2400" i="1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altLang="zh-CN" sz="2400" i="1" smtClean="0">
                            <a:latin typeface="Cambria Math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altLang="zh-CN" sz="2400" dirty="0" smtClean="0"/>
                  <a:t> ( or specified SUSY parameters)</a:t>
                </a:r>
              </a:p>
              <a:p>
                <a:pPr lvl="1"/>
                <a:r>
                  <a:rPr lang="en-US" altLang="zh-CN" dirty="0" smtClean="0"/>
                  <a:t>So that, BR(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e>
                      <m:sup/>
                    </m:sSup>
                    <m:r>
                      <a:rPr lang="en-US" altLang="zh-CN" i="1" smtClean="0">
                        <a:latin typeface="Cambria Math"/>
                      </a:rPr>
                      <m:t>→</m:t>
                    </m:r>
                    <m:r>
                      <a:rPr lang="en-US" altLang="zh-CN" i="1" smtClean="0">
                        <a:latin typeface="Cambria Math"/>
                      </a:rPr>
                      <m:t>𝑍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latin typeface="Cambria Math"/>
                                  </a:rPr>
                                  <m:t>𝜒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 smtClean="0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e>
                      <m:sup/>
                    </m:sSup>
                  </m:oMath>
                </a14:m>
                <a:r>
                  <a:rPr lang="en-US" altLang="zh-CN" dirty="0" smtClean="0"/>
                  <a:t>)~100%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29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626" y="1145457"/>
                <a:ext cx="9071055" cy="4896544"/>
              </a:xfrm>
              <a:prstGeom prst="rect">
                <a:avLst/>
              </a:prstGeom>
              <a:blipFill rotWithShape="0">
                <a:blip r:embed="rId2"/>
                <a:stretch>
                  <a:fillRect l="-941" t="-23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组合 29"/>
          <p:cNvGrpSpPr/>
          <p:nvPr/>
        </p:nvGrpSpPr>
        <p:grpSpPr>
          <a:xfrm>
            <a:off x="8034276" y="681039"/>
            <a:ext cx="3059693" cy="3225834"/>
            <a:chOff x="5930805" y="365125"/>
            <a:chExt cx="2945358" cy="2937219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3" cstate="print"/>
            <a:srcRect l="51692"/>
            <a:stretch/>
          </p:blipFill>
          <p:spPr>
            <a:xfrm>
              <a:off x="5930805" y="365125"/>
              <a:ext cx="2841292" cy="2937219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7554036" y="1501254"/>
              <a:ext cx="317310" cy="4036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8494878" y="1323833"/>
              <a:ext cx="256748" cy="11191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矩形 33"/>
                <p:cNvSpPr/>
                <p:nvPr/>
              </p:nvSpPr>
              <p:spPr>
                <a:xfrm>
                  <a:off x="7425089" y="1446322"/>
                  <a:ext cx="590226" cy="5309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zh-CN" alt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4" name="矩形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25089" y="1446322"/>
                  <a:ext cx="590226" cy="53091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矩形 34"/>
                <p:cNvSpPr/>
                <p:nvPr/>
              </p:nvSpPr>
              <p:spPr>
                <a:xfrm>
                  <a:off x="8333450" y="1981640"/>
                  <a:ext cx="542713" cy="53200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zh-CN" alt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acc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5" name="矩形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33450" y="1981640"/>
                  <a:ext cx="542713" cy="53200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60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22" name="标题 1"/>
          <p:cNvSpPr>
            <a:spLocks noGrp="1"/>
          </p:cNvSpPr>
          <p:nvPr/>
        </p:nvSpPr>
        <p:spPr>
          <a:xfrm>
            <a:off x="632752" y="-150426"/>
            <a:ext cx="7581714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ts val="1000"/>
              </a:spcBef>
            </a:pPr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 in SUSY : 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Our Scenario</a:t>
            </a:r>
            <a:endParaRPr lang="en-US" altLang="zh-CN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/>
              <p:cNvSpPr/>
              <p:nvPr/>
            </p:nvSpPr>
            <p:spPr>
              <a:xfrm>
                <a:off x="10538234" y="1802651"/>
                <a:ext cx="563782" cy="584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zh-CN" alt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5" name="矩形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8234" y="1802651"/>
                <a:ext cx="563782" cy="58428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流程图: 过程 4"/>
          <p:cNvSpPr/>
          <p:nvPr/>
        </p:nvSpPr>
        <p:spPr>
          <a:xfrm>
            <a:off x="9644718" y="2454981"/>
            <a:ext cx="314372" cy="338998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9570543" y="2381836"/>
                <a:ext cx="613139" cy="5830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zh-CN" alt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0543" y="2381836"/>
                <a:ext cx="613139" cy="58308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664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1949" y="-157375"/>
            <a:ext cx="6595749" cy="1143041"/>
          </a:xfrm>
        </p:spPr>
        <p:txBody>
          <a:bodyPr>
            <a:normAutofit/>
          </a:bodyPr>
          <a:lstStyle/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 </a:t>
            </a:r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in SUSY : </a:t>
            </a:r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MC Tools</a:t>
            </a:r>
            <a:endParaRPr lang="en-US" altLang="zh-CN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61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249238" y="1191033"/>
            <a:ext cx="7071359" cy="22621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Tool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Simulation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MadGraph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: events generated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Pythia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: parton shower and hadronization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Delphes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: simulate behavior of ATLAS and CMS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CheckMATE: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tuned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Delphes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+ Analysis Tools</a:t>
            </a:r>
            <a:endParaRPr lang="en-US" altLang="zh-C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49238" y="4314903"/>
            <a:ext cx="5598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Tool of Cross Section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US" altLang="zh-CN" sz="2800" b="1" dirty="0" err="1" smtClean="0">
                <a:latin typeface="Times New Roman" pitchFamily="18" charset="0"/>
                <a:cs typeface="Times New Roman" pitchFamily="18" charset="0"/>
              </a:rPr>
              <a:t>Prospino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49238" y="3561357"/>
            <a:ext cx="57885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Tool of Spectrum</a:t>
            </a:r>
            <a:r>
              <a:rPr lang="zh-CN" altLang="en-US" sz="2800" b="1" dirty="0" smtClean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US" altLang="zh-CN" sz="2800" b="1" dirty="0" err="1" smtClean="0">
                <a:latin typeface="Times New Roman" pitchFamily="18" charset="0"/>
                <a:cs typeface="Times New Roman" pitchFamily="18" charset="0"/>
              </a:rPr>
              <a:t>NMSSMTools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07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62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pic>
        <p:nvPicPr>
          <p:cNvPr id="19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76" y="1276878"/>
            <a:ext cx="10081759" cy="5139399"/>
          </a:xfrm>
          <a:prstGeom prst="rect">
            <a:avLst/>
          </a:prstGeom>
        </p:spPr>
      </p:pic>
      <p:sp>
        <p:nvSpPr>
          <p:cNvPr id="14" name="标题 1"/>
          <p:cNvSpPr txBox="1">
            <a:spLocks/>
          </p:cNvSpPr>
          <p:nvPr/>
        </p:nvSpPr>
        <p:spPr>
          <a:xfrm>
            <a:off x="577607" y="-150116"/>
            <a:ext cx="6595749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 in SUSY :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211834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63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60" y="1584201"/>
            <a:ext cx="5350008" cy="459929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858" y="1573973"/>
            <a:ext cx="5361905" cy="4609524"/>
          </a:xfrm>
          <a:prstGeom prst="rect">
            <a:avLst/>
          </a:prstGeom>
        </p:spPr>
      </p:pic>
      <p:sp>
        <p:nvSpPr>
          <p:cNvPr id="15" name="标题 1"/>
          <p:cNvSpPr txBox="1">
            <a:spLocks/>
          </p:cNvSpPr>
          <p:nvPr/>
        </p:nvSpPr>
        <p:spPr>
          <a:xfrm>
            <a:off x="577607" y="-150116"/>
            <a:ext cx="6595749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 in SUSY :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235946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64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87" y="1522395"/>
            <a:ext cx="5361905" cy="460952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693" y="1522395"/>
            <a:ext cx="5361905" cy="4609524"/>
          </a:xfrm>
          <a:prstGeom prst="rect">
            <a:avLst/>
          </a:prstGeom>
        </p:spPr>
      </p:pic>
      <p:sp>
        <p:nvSpPr>
          <p:cNvPr id="16" name="标题 1"/>
          <p:cNvSpPr txBox="1">
            <a:spLocks/>
          </p:cNvSpPr>
          <p:nvPr/>
        </p:nvSpPr>
        <p:spPr>
          <a:xfrm>
            <a:off x="577607" y="-150116"/>
            <a:ext cx="6595749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 in SUSY :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174964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65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976" y="1581448"/>
            <a:ext cx="5361905" cy="460952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88" y="1581448"/>
            <a:ext cx="5361905" cy="4609524"/>
          </a:xfrm>
          <a:prstGeom prst="rect">
            <a:avLst/>
          </a:prstGeom>
        </p:spPr>
      </p:pic>
      <p:sp>
        <p:nvSpPr>
          <p:cNvPr id="15" name="标题 1"/>
          <p:cNvSpPr txBox="1">
            <a:spLocks/>
          </p:cNvSpPr>
          <p:nvPr/>
        </p:nvSpPr>
        <p:spPr>
          <a:xfrm>
            <a:off x="577607" y="-150116"/>
            <a:ext cx="6595749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 in SUSY :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35292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66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内容占位符 2"/>
              <p:cNvSpPr txBox="1">
                <a:spLocks/>
              </p:cNvSpPr>
              <p:nvPr/>
            </p:nvSpPr>
            <p:spPr>
              <a:xfrm>
                <a:off x="837128" y="1825625"/>
                <a:ext cx="1083907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altLang="zh-CN" dirty="0"/>
                  <a:t> </a:t>
                </a:r>
                <a:r>
                  <a:rPr lang="en-US" altLang="zh-CN" dirty="0" smtClean="0"/>
                  <a:t> Without CMS limit,  NMSSM can explain the  ATLAS Z-peaked    </a:t>
                </a:r>
              </a:p>
              <a:p>
                <a:pPr marL="0" indent="0" algn="just">
                  <a:buNone/>
                </a:pPr>
                <a:r>
                  <a:rPr lang="en-US" altLang="zh-CN" dirty="0" smtClean="0"/>
                  <a:t>     excess  at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/>
                      </a:rPr>
                      <m:t>1</m:t>
                    </m:r>
                    <m:r>
                      <a:rPr lang="en-US" altLang="zh-CN" i="1">
                        <a:latin typeface="Cambria Math"/>
                      </a:rPr>
                      <m:t>𝜎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en-US" altLang="zh-CN" dirty="0" smtClean="0"/>
                  <a:t>level, and the central value of the ATLAS excess can    </a:t>
                </a:r>
              </a:p>
              <a:p>
                <a:pPr marL="0" indent="0" algn="just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 be achieved easily.</a:t>
                </a:r>
                <a:endParaRPr lang="en-US" altLang="zh-CN" dirty="0"/>
              </a:p>
              <a:p>
                <a:pPr algn="just">
                  <a:lnSpc>
                    <a:spcPct val="170000"/>
                  </a:lnSpc>
                  <a:spcBef>
                    <a:spcPts val="0"/>
                  </a:spcBef>
                </a:pPr>
                <a:r>
                  <a:rPr lang="en-US" altLang="zh-CN" dirty="0" smtClean="0"/>
                  <a:t>  With CMS limit, NMSSM can explain </a:t>
                </a:r>
                <a:r>
                  <a:rPr lang="en-US" altLang="zh-CN" dirty="0"/>
                  <a:t>the ATLAS Z-peaked </a:t>
                </a:r>
                <a:r>
                  <a:rPr lang="en-US" altLang="zh-CN" dirty="0" smtClean="0"/>
                  <a:t>excess</a:t>
                </a:r>
              </a:p>
              <a:p>
                <a:pPr marL="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dirty="0" smtClean="0"/>
                  <a:t>     at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/>
                      </a:rPr>
                      <m:t>1.2</m:t>
                    </m:r>
                    <m:r>
                      <a:rPr lang="en-US" altLang="zh-CN" i="1">
                        <a:latin typeface="Cambria Math"/>
                      </a:rPr>
                      <m:t>𝜎</m:t>
                    </m:r>
                  </m:oMath>
                </a14:m>
                <a:r>
                  <a:rPr lang="en-US" altLang="zh-CN" dirty="0"/>
                  <a:t> away(11 Events</a:t>
                </a:r>
                <a:r>
                  <a:rPr lang="en-US" altLang="zh-CN" dirty="0" smtClean="0"/>
                  <a:t>).</a:t>
                </a:r>
                <a:endParaRPr lang="en-US" altLang="zh-CN" dirty="0"/>
              </a:p>
              <a:p>
                <a:pPr algn="just"/>
                <a:r>
                  <a:rPr lang="en-US" altLang="zh-CN" dirty="0" smtClean="0"/>
                  <a:t>  </a:t>
                </a:r>
                <a:r>
                  <a:rPr lang="en-US" altLang="zh-CN" dirty="0" err="1" smtClean="0"/>
                  <a:t>Gluino</a:t>
                </a:r>
                <a:r>
                  <a:rPr lang="en-US" altLang="zh-CN" dirty="0"/>
                  <a:t> </a:t>
                </a:r>
                <a:r>
                  <a:rPr lang="en-US" altLang="zh-CN" dirty="0" smtClean="0"/>
                  <a:t>mass is limited in a narrow region to explain the ATLAS excess,</a:t>
                </a:r>
              </a:p>
              <a:p>
                <a:pPr marL="0" indent="0" algn="just">
                  <a:buNone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    and the mass </a:t>
                </a:r>
                <a:r>
                  <a:rPr lang="en-US" altLang="zh-CN" dirty="0" err="1" smtClean="0"/>
                  <a:t>splittings</a:t>
                </a:r>
                <a:r>
                  <a:rPr lang="en-US" altLang="zh-CN" dirty="0" smtClean="0"/>
                  <a:t> of SUSY particles are usually less than 150 </a:t>
                </a:r>
                <a:r>
                  <a:rPr lang="en-US" altLang="zh-CN" dirty="0" err="1" smtClean="0"/>
                  <a:t>GeV</a:t>
                </a:r>
                <a:r>
                  <a:rPr lang="en-US" altLang="zh-CN" dirty="0"/>
                  <a:t>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15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28" y="1825625"/>
                <a:ext cx="10839070" cy="4351338"/>
              </a:xfrm>
              <a:prstGeom prst="rect">
                <a:avLst/>
              </a:prstGeom>
              <a:blipFill rotWithShape="0">
                <a:blip r:embed="rId2"/>
                <a:stretch>
                  <a:fillRect l="-1012" t="-2241" r="-2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标题 1"/>
          <p:cNvSpPr txBox="1">
            <a:spLocks/>
          </p:cNvSpPr>
          <p:nvPr/>
        </p:nvSpPr>
        <p:spPr>
          <a:xfrm>
            <a:off x="577607" y="-150116"/>
            <a:ext cx="6595749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 in SUSY :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378939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0571" y="-11241"/>
            <a:ext cx="25918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Outline</a:t>
            </a:r>
            <a:endParaRPr kumimoji="0" lang="zh-CN" altLang="en-US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7" name="直接连接符 7"/>
          <p:cNvSpPr>
            <a:spLocks noChangeShapeType="1"/>
          </p:cNvSpPr>
          <p:nvPr/>
        </p:nvSpPr>
        <p:spPr bwMode="auto">
          <a:xfrm>
            <a:off x="520699" y="681038"/>
            <a:ext cx="11239704" cy="1587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67</a:t>
            </a:fld>
            <a:endParaRPr lang="en-US" altLang="zh-CN" dirty="0" smtClean="0"/>
          </a:p>
        </p:txBody>
      </p:sp>
      <p:grpSp>
        <p:nvGrpSpPr>
          <p:cNvPr id="17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8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9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1448063" y="1301143"/>
            <a:ext cx="7056784" cy="4813995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Introduction</a:t>
            </a:r>
            <a:endParaRPr lang="en-US" altLang="zh-CN" dirty="0" smtClean="0"/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EXCESS in ATLAS leptonic-Z search</a:t>
            </a:r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Confronted with other limits</a:t>
            </a:r>
          </a:p>
          <a:p>
            <a:r>
              <a:rPr lang="en-US" altLang="zh-CN" sz="3200" dirty="0" smtClean="0"/>
              <a:t>Explanation I</a:t>
            </a:r>
            <a:r>
              <a:rPr lang="en-US" altLang="zh-CN" dirty="0" smtClean="0"/>
              <a:t> </a:t>
            </a:r>
            <a:r>
              <a:rPr lang="en-US" altLang="zh-CN" sz="3200" dirty="0"/>
              <a:t>in</a:t>
            </a:r>
            <a:r>
              <a:rPr lang="en-US" altLang="zh-CN" dirty="0"/>
              <a:t> </a:t>
            </a:r>
            <a:r>
              <a:rPr lang="en-US" altLang="zh-CN" sz="3200" dirty="0" smtClean="0"/>
              <a:t>SUSY</a:t>
            </a:r>
            <a:endParaRPr lang="en-US" altLang="zh-CN" dirty="0" smtClean="0"/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Our Scenario</a:t>
            </a:r>
          </a:p>
          <a:p>
            <a:pPr lvl="1"/>
            <a:r>
              <a:rPr lang="en-US" altLang="zh-CN" sz="2800" dirty="0" smtClean="0">
                <a:solidFill>
                  <a:schemeClr val="accent1"/>
                </a:solidFill>
              </a:rPr>
              <a:t>MC Tools</a:t>
            </a:r>
          </a:p>
          <a:p>
            <a:pPr lvl="1"/>
            <a:r>
              <a:rPr lang="en-US" altLang="zh-CN" sz="2800" dirty="0">
                <a:solidFill>
                  <a:schemeClr val="accent1"/>
                </a:solidFill>
              </a:rPr>
              <a:t>Result</a:t>
            </a:r>
          </a:p>
          <a:p>
            <a:r>
              <a:rPr lang="en-US" altLang="zh-CN" sz="3200" dirty="0" smtClean="0"/>
              <a:t>Explanation II in SUSY</a:t>
            </a:r>
          </a:p>
          <a:p>
            <a:pPr marL="0" indent="0">
              <a:buNone/>
            </a:pP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325828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68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4" name="标题 1"/>
          <p:cNvSpPr txBox="1">
            <a:spLocks/>
          </p:cNvSpPr>
          <p:nvPr/>
        </p:nvSpPr>
        <p:spPr>
          <a:xfrm>
            <a:off x="577607" y="-150116"/>
            <a:ext cx="6595749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II in SUSY :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305" y="2268782"/>
            <a:ext cx="5556425" cy="43226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52" y="2268782"/>
            <a:ext cx="5556425" cy="4322694"/>
          </a:xfrm>
          <a:prstGeom prst="rect">
            <a:avLst/>
          </a:prstGeom>
        </p:spPr>
      </p:pic>
      <p:sp>
        <p:nvSpPr>
          <p:cNvPr id="16" name="TextBox 20"/>
          <p:cNvSpPr txBox="1"/>
          <p:nvPr/>
        </p:nvSpPr>
        <p:spPr>
          <a:xfrm>
            <a:off x="670382" y="798425"/>
            <a:ext cx="87056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利用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Squark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对产生过程来解释；</a:t>
            </a: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SP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以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Singlino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为主，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NLSP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以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Bino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为主；</a:t>
            </a: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其他 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Neutralino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比 </a:t>
            </a:r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Squark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重。</a:t>
            </a:r>
            <a:endParaRPr lang="zh-CN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84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69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标题 1"/>
          <p:cNvSpPr txBox="1">
            <a:spLocks/>
          </p:cNvSpPr>
          <p:nvPr/>
        </p:nvSpPr>
        <p:spPr>
          <a:xfrm>
            <a:off x="577607" y="-150116"/>
            <a:ext cx="6595749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II in SUSY :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110" y="1193207"/>
            <a:ext cx="5704762" cy="44380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59" y="1209952"/>
            <a:ext cx="5704762" cy="44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8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70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6" name="标题 1"/>
          <p:cNvSpPr txBox="1">
            <a:spLocks/>
          </p:cNvSpPr>
          <p:nvPr/>
        </p:nvSpPr>
        <p:spPr>
          <a:xfrm>
            <a:off x="577607" y="-150116"/>
            <a:ext cx="6595749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II in SUSY :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5368" y="1476504"/>
            <a:ext cx="3762296" cy="3600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071" y="1498001"/>
            <a:ext cx="3840000" cy="3600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37" y="1481811"/>
            <a:ext cx="380166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8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71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标题 1"/>
          <p:cNvSpPr txBox="1">
            <a:spLocks/>
          </p:cNvSpPr>
          <p:nvPr/>
        </p:nvSpPr>
        <p:spPr>
          <a:xfrm>
            <a:off x="577607" y="-150116"/>
            <a:ext cx="6595749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II in SUSY :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Result</a:t>
            </a: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520697" y="1214651"/>
            <a:ext cx="11093547" cy="5374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6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altLang="zh-CN" dirty="0" smtClean="0"/>
              <a:t> </a:t>
            </a:r>
            <a:r>
              <a:rPr lang="zh-CN" altLang="en-US" sz="3200" dirty="0"/>
              <a:t>若</a:t>
            </a:r>
            <a:r>
              <a:rPr lang="zh-CN" altLang="en-US" sz="3200" dirty="0" smtClean="0"/>
              <a:t>只考虑</a:t>
            </a:r>
            <a:r>
              <a:rPr lang="en-US" altLang="zh-CN" sz="3200" dirty="0" smtClean="0"/>
              <a:t>ATLAS</a:t>
            </a:r>
            <a:r>
              <a:rPr lang="zh-CN" altLang="en-US" sz="3200" dirty="0" smtClean="0"/>
              <a:t>限制，当</a:t>
            </a:r>
            <a:r>
              <a:rPr lang="en-US" altLang="zh-CN" sz="3200" dirty="0" err="1" smtClean="0"/>
              <a:t>Squark</a:t>
            </a:r>
            <a:r>
              <a:rPr lang="zh-CN" altLang="en-US" sz="3200" dirty="0" smtClean="0"/>
              <a:t>轻于</a:t>
            </a:r>
            <a:r>
              <a:rPr lang="en-US" altLang="zh-CN" sz="3200" dirty="0" smtClean="0"/>
              <a:t>800GeV</a:t>
            </a:r>
            <a:r>
              <a:rPr lang="zh-CN" altLang="en-US" sz="3200" dirty="0" smtClean="0"/>
              <a:t>时，可重复 </a:t>
            </a:r>
            <a:endParaRPr lang="en-US" altLang="zh-CN" sz="3200" dirty="0" smtClean="0"/>
          </a:p>
          <a:p>
            <a:pPr marL="0" indent="0" algn="just">
              <a:lnSpc>
                <a:spcPts val="3600"/>
              </a:lnSpc>
              <a:buClr>
                <a:srgbClr val="C00000"/>
              </a:buClr>
              <a:buNone/>
            </a:pPr>
            <a:r>
              <a:rPr lang="en-US" altLang="zh-CN" sz="3200" dirty="0" smtClean="0"/>
              <a:t>    </a:t>
            </a:r>
            <a:r>
              <a:rPr lang="zh-CN" altLang="en-US" sz="3200" dirty="0" smtClean="0"/>
              <a:t>出</a:t>
            </a:r>
            <a:r>
              <a:rPr lang="en-US" altLang="zh-CN" sz="3200" dirty="0" smtClean="0"/>
              <a:t>ATLAS</a:t>
            </a:r>
            <a:r>
              <a:rPr lang="zh-CN" altLang="en-US" sz="3200" dirty="0" smtClean="0"/>
              <a:t>实验中心值；</a:t>
            </a:r>
            <a:endParaRPr lang="en-US" altLang="zh-CN" sz="3200" dirty="0" smtClean="0"/>
          </a:p>
          <a:p>
            <a:pPr algn="just">
              <a:lnSpc>
                <a:spcPts val="36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zh-CN" altLang="en-US" sz="3200" dirty="0" smtClean="0"/>
              <a:t>进一步考虑</a:t>
            </a:r>
            <a:r>
              <a:rPr lang="en-US" altLang="zh-CN" sz="3200" dirty="0" smtClean="0"/>
              <a:t>CMS</a:t>
            </a:r>
            <a:r>
              <a:rPr lang="zh-CN" altLang="en-US" sz="3200" dirty="0" smtClean="0"/>
              <a:t>限制后，当</a:t>
            </a:r>
            <a:r>
              <a:rPr lang="en-US" altLang="zh-CN" sz="3200" dirty="0" err="1" smtClean="0"/>
              <a:t>Squark</a:t>
            </a:r>
            <a:r>
              <a:rPr lang="zh-CN" altLang="en-US" sz="3200" dirty="0" smtClean="0"/>
              <a:t>轻于</a:t>
            </a:r>
            <a:r>
              <a:rPr lang="en-US" altLang="zh-CN" sz="3200" dirty="0" smtClean="0"/>
              <a:t>750GeV</a:t>
            </a:r>
            <a:r>
              <a:rPr lang="zh-CN" altLang="en-US" sz="3200" dirty="0" smtClean="0"/>
              <a:t>时，可对  </a:t>
            </a:r>
            <a:endParaRPr lang="en-US" altLang="zh-CN" sz="3200" dirty="0" smtClean="0"/>
          </a:p>
          <a:p>
            <a:pPr marL="0" indent="0" algn="just">
              <a:lnSpc>
                <a:spcPts val="3600"/>
              </a:lnSpc>
              <a:buClr>
                <a:srgbClr val="C00000"/>
              </a:buClr>
              <a:buNone/>
            </a:pPr>
            <a:r>
              <a:rPr lang="en-US" altLang="zh-CN" sz="3200" dirty="0"/>
              <a:t> </a:t>
            </a:r>
            <a:r>
              <a:rPr lang="en-US" altLang="zh-CN" sz="3200" dirty="0" smtClean="0"/>
              <a:t>   ATLAS</a:t>
            </a:r>
            <a:r>
              <a:rPr lang="zh-CN" altLang="en-US" sz="3200" dirty="0" smtClean="0"/>
              <a:t>实验贡献</a:t>
            </a:r>
            <a:r>
              <a:rPr lang="en-US" altLang="zh-CN" sz="3200" dirty="0" smtClean="0"/>
              <a:t>10</a:t>
            </a:r>
            <a:r>
              <a:rPr lang="zh-CN" altLang="en-US" sz="3200" dirty="0" smtClean="0"/>
              <a:t>个以上事例；</a:t>
            </a:r>
            <a:endParaRPr lang="en-US" altLang="zh-CN" sz="3200" dirty="0" smtClean="0"/>
          </a:p>
          <a:p>
            <a:pPr algn="just">
              <a:lnSpc>
                <a:spcPts val="36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zh-CN" altLang="en-US" sz="3200" dirty="0" smtClean="0"/>
              <a:t>当</a:t>
            </a:r>
            <a:r>
              <a:rPr lang="en-US" altLang="zh-CN" sz="3200" dirty="0" err="1" smtClean="0"/>
              <a:t>Squark</a:t>
            </a:r>
            <a:r>
              <a:rPr lang="zh-CN" altLang="en-US" sz="3200" dirty="0" smtClean="0"/>
              <a:t>轻于</a:t>
            </a:r>
            <a:r>
              <a:rPr lang="en-US" altLang="zh-CN" sz="3200" dirty="0" smtClean="0"/>
              <a:t>1.3TeV</a:t>
            </a:r>
            <a:r>
              <a:rPr lang="zh-CN" altLang="en-US" sz="3200" dirty="0" smtClean="0"/>
              <a:t>时，对</a:t>
            </a:r>
            <a:r>
              <a:rPr lang="en-US" altLang="zh-CN" sz="3200" dirty="0" smtClean="0"/>
              <a:t>ATLAS</a:t>
            </a:r>
            <a:r>
              <a:rPr lang="zh-CN" altLang="en-US" sz="3200" dirty="0" smtClean="0"/>
              <a:t>实验可贡献</a:t>
            </a:r>
            <a:r>
              <a:rPr lang="en-US" altLang="zh-CN" sz="3200" dirty="0" smtClean="0"/>
              <a:t>6</a:t>
            </a:r>
            <a:r>
              <a:rPr lang="zh-CN" altLang="en-US" sz="3200" dirty="0" smtClean="0"/>
              <a:t>个以上事例；</a:t>
            </a:r>
            <a:endParaRPr lang="en-US" altLang="zh-CN" sz="3200" dirty="0" smtClean="0"/>
          </a:p>
          <a:p>
            <a:pPr algn="just">
              <a:lnSpc>
                <a:spcPts val="36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zh-CN" altLang="en-US" sz="3200" dirty="0" smtClean="0"/>
              <a:t>产生的各种分布与实验数据较好地吻合；</a:t>
            </a:r>
            <a:endParaRPr lang="en-US" altLang="zh-CN" sz="3200" dirty="0" smtClean="0"/>
          </a:p>
          <a:p>
            <a:pPr algn="just">
              <a:lnSpc>
                <a:spcPts val="36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zh-CN" altLang="en-US" sz="3200" b="1" dirty="0" smtClean="0">
                <a:solidFill>
                  <a:srgbClr val="3333CC"/>
                </a:solidFill>
              </a:rPr>
              <a:t>与</a:t>
            </a:r>
            <a:r>
              <a:rPr lang="en-US" altLang="zh-CN" sz="3200" b="1" dirty="0" err="1" smtClean="0">
                <a:solidFill>
                  <a:srgbClr val="3333CC"/>
                </a:solidFill>
              </a:rPr>
              <a:t>Gluino</a:t>
            </a:r>
            <a:r>
              <a:rPr lang="zh-CN" altLang="en-US" sz="3200" b="1" dirty="0" smtClean="0">
                <a:solidFill>
                  <a:srgbClr val="3333CC"/>
                </a:solidFill>
              </a:rPr>
              <a:t>对产生过程相比，</a:t>
            </a:r>
            <a:r>
              <a:rPr lang="en-US" altLang="zh-CN" sz="3200" b="1" dirty="0" err="1" smtClean="0">
                <a:solidFill>
                  <a:srgbClr val="3333CC"/>
                </a:solidFill>
              </a:rPr>
              <a:t>Squark</a:t>
            </a:r>
            <a:r>
              <a:rPr lang="zh-CN" altLang="en-US" sz="3200" b="1" dirty="0" smtClean="0">
                <a:solidFill>
                  <a:srgbClr val="3333CC"/>
                </a:solidFill>
              </a:rPr>
              <a:t>质量有更大的取值范围来 </a:t>
            </a:r>
            <a:endParaRPr lang="en-US" altLang="zh-CN" sz="3200" b="1" dirty="0" smtClean="0">
              <a:solidFill>
                <a:srgbClr val="3333CC"/>
              </a:solidFill>
            </a:endParaRPr>
          </a:p>
          <a:p>
            <a:pPr marL="0" indent="0" algn="just">
              <a:lnSpc>
                <a:spcPts val="3600"/>
              </a:lnSpc>
              <a:buClr>
                <a:srgbClr val="C00000"/>
              </a:buClr>
              <a:buNone/>
            </a:pPr>
            <a:r>
              <a:rPr lang="en-US" altLang="zh-CN" sz="3200" b="1" dirty="0">
                <a:solidFill>
                  <a:srgbClr val="3333CC"/>
                </a:solidFill>
              </a:rPr>
              <a:t> </a:t>
            </a:r>
            <a:r>
              <a:rPr lang="en-US" altLang="zh-CN" sz="3200" b="1" dirty="0" smtClean="0">
                <a:solidFill>
                  <a:srgbClr val="3333CC"/>
                </a:solidFill>
              </a:rPr>
              <a:t>   </a:t>
            </a:r>
            <a:r>
              <a:rPr lang="zh-CN" altLang="en-US" sz="3200" b="1" dirty="0" smtClean="0">
                <a:solidFill>
                  <a:srgbClr val="3333CC"/>
                </a:solidFill>
              </a:rPr>
              <a:t>解释</a:t>
            </a:r>
            <a:r>
              <a:rPr lang="en-US" altLang="zh-CN" sz="3200" b="1" dirty="0" smtClean="0">
                <a:solidFill>
                  <a:srgbClr val="3333CC"/>
                </a:solidFill>
              </a:rPr>
              <a:t>ATLAS</a:t>
            </a:r>
            <a:r>
              <a:rPr lang="zh-CN" altLang="en-US" sz="3200" b="1" dirty="0" smtClean="0">
                <a:solidFill>
                  <a:srgbClr val="3333CC"/>
                </a:solidFill>
              </a:rPr>
              <a:t>实验，</a:t>
            </a:r>
            <a:r>
              <a:rPr lang="zh-CN" altLang="en-US" sz="3200" b="1" dirty="0">
                <a:solidFill>
                  <a:srgbClr val="3333CC"/>
                </a:solidFill>
              </a:rPr>
              <a:t>同时</a:t>
            </a:r>
            <a:r>
              <a:rPr lang="zh-CN" altLang="en-US" sz="3200" b="1" dirty="0" smtClean="0">
                <a:solidFill>
                  <a:srgbClr val="3333CC"/>
                </a:solidFill>
              </a:rPr>
              <a:t>超粒子谱可以有较大的质量劈裂。</a:t>
            </a:r>
            <a:endParaRPr lang="en-US" altLang="zh-CN" sz="3200" b="1" dirty="0" smtClean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86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8494878" y="1323833"/>
            <a:ext cx="256748" cy="11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80988" y="0"/>
            <a:ext cx="106362" cy="720725"/>
            <a:chOff x="0" y="0"/>
            <a:chExt cx="105725" cy="721610"/>
          </a:xfrm>
          <a:solidFill>
            <a:srgbClr val="3333CC"/>
          </a:solidFill>
        </p:grpSpPr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20698" y="681039"/>
            <a:ext cx="11239705" cy="0"/>
          </a:xfrm>
          <a:prstGeom prst="line">
            <a:avLst/>
          </a:prstGeom>
          <a:noFill/>
          <a:ln w="9525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807390" y="6588795"/>
            <a:ext cx="400446" cy="346317"/>
          </a:xfrm>
        </p:spPr>
        <p:txBody>
          <a:bodyPr/>
          <a:lstStyle/>
          <a:p>
            <a:pPr>
              <a:defRPr/>
            </a:pPr>
            <a:fld id="{AA3EC94F-E511-4B0C-AFC8-44C6AEFB2776}" type="slidenum">
              <a:rPr lang="en-US" altLang="zh-CN" smtClean="0"/>
              <a:pPr>
                <a:defRPr/>
              </a:pPr>
              <a:t>72</a:t>
            </a:fld>
            <a:endParaRPr lang="en-US" altLang="zh-CN" dirty="0" smtClean="0"/>
          </a:p>
        </p:txBody>
      </p:sp>
      <p:grpSp>
        <p:nvGrpSpPr>
          <p:cNvPr id="11" name="组合 6"/>
          <p:cNvGrpSpPr>
            <a:grpSpLocks/>
          </p:cNvGrpSpPr>
          <p:nvPr/>
        </p:nvGrpSpPr>
        <p:grpSpPr bwMode="auto">
          <a:xfrm rot="10800000">
            <a:off x="11760403" y="6671012"/>
            <a:ext cx="106363" cy="180975"/>
            <a:chOff x="0" y="0"/>
            <a:chExt cx="105725" cy="721610"/>
          </a:xfrm>
          <a:solidFill>
            <a:srgbClr val="3333CC"/>
          </a:solidFill>
        </p:grpSpPr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0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3" name="矩形 10"/>
            <p:cNvSpPr>
              <a:spLocks noChangeArrowheads="1"/>
            </p:cNvSpPr>
            <p:nvPr/>
          </p:nvSpPr>
          <p:spPr bwMode="auto">
            <a:xfrm>
              <a:off x="60006" y="0"/>
              <a:ext cx="45719" cy="72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5" name="标题 1"/>
          <p:cNvSpPr txBox="1">
            <a:spLocks/>
          </p:cNvSpPr>
          <p:nvPr/>
        </p:nvSpPr>
        <p:spPr>
          <a:xfrm>
            <a:off x="577607" y="-150116"/>
            <a:ext cx="7392686" cy="114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Explanation II in SUSY :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Discussion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内容占位符 2"/>
              <p:cNvSpPr txBox="1">
                <a:spLocks/>
              </p:cNvSpPr>
              <p:nvPr/>
            </p:nvSpPr>
            <p:spPr>
              <a:xfrm>
                <a:off x="520699" y="992926"/>
                <a:ext cx="10820592" cy="54078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6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lnSpc>
                    <a:spcPts val="4000"/>
                  </a:lnSpc>
                  <a:spcBef>
                    <a:spcPts val="1800"/>
                  </a:spcBef>
                  <a:spcAft>
                    <a:spcPts val="1200"/>
                  </a:spcAft>
                  <a:buNone/>
                </a:pPr>
                <a:r>
                  <a:rPr lang="zh-CN" altLang="en-US" sz="5100" dirty="0" smtClean="0"/>
                  <a:t>现有研究表明</a:t>
                </a:r>
                <a:r>
                  <a:rPr lang="zh-CN" altLang="en-US" sz="5100" dirty="0"/>
                  <a:t>，</a:t>
                </a:r>
                <a:r>
                  <a:rPr lang="zh-CN" altLang="en-US" sz="5100" dirty="0" smtClean="0"/>
                  <a:t>在简单情形下</a:t>
                </a:r>
                <a:r>
                  <a:rPr lang="zh-CN" altLang="en-US" sz="5100" dirty="0"/>
                  <a:t>会</a:t>
                </a:r>
                <a:r>
                  <a:rPr lang="zh-CN" altLang="en-US" sz="5100" dirty="0" smtClean="0"/>
                  <a:t>存在很小的参数空间，</a:t>
                </a:r>
                <a:r>
                  <a:rPr lang="en-US" altLang="zh-CN" sz="5100" dirty="0" smtClean="0"/>
                  <a:t>SUSY</a:t>
                </a:r>
                <a:r>
                  <a:rPr lang="zh-CN" altLang="en-US" sz="5100" dirty="0" smtClean="0"/>
                  <a:t>可在</a:t>
                </a:r>
                <a:r>
                  <a:rPr lang="en-US" altLang="zh-CN" sz="5100" dirty="0" smtClean="0"/>
                  <a:t>1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5100" b="0" i="1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zh-CN" altLang="en-US" sz="5100" b="0" dirty="0" smtClean="0"/>
                  <a:t>范围解释</a:t>
                </a:r>
                <a:r>
                  <a:rPr lang="en-US" altLang="zh-CN" sz="5100" b="0" dirty="0" smtClean="0"/>
                  <a:t>ATLAS</a:t>
                </a:r>
                <a:r>
                  <a:rPr lang="zh-CN" altLang="en-US" sz="5100" b="0" dirty="0" smtClean="0"/>
                  <a:t>实验；</a:t>
                </a:r>
                <a:r>
                  <a:rPr lang="zh-CN" altLang="en-US" sz="5100" b="0" dirty="0" smtClean="0">
                    <a:solidFill>
                      <a:srgbClr val="3333CC"/>
                    </a:solidFill>
                  </a:rPr>
                  <a:t>而我们只能在</a:t>
                </a:r>
                <a:r>
                  <a:rPr lang="en-US" altLang="zh-CN" sz="5100" b="0" dirty="0" smtClean="0">
                    <a:solidFill>
                      <a:srgbClr val="3333CC"/>
                    </a:solidFill>
                  </a:rPr>
                  <a:t>1.2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5100" i="1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zh-CN" altLang="en-US" sz="5100" b="0" dirty="0" smtClean="0">
                    <a:solidFill>
                      <a:srgbClr val="3333CC"/>
                    </a:solidFill>
                  </a:rPr>
                  <a:t>层次解释</a:t>
                </a:r>
                <a:r>
                  <a:rPr lang="zh-CN" altLang="en-US" sz="5100" b="0" dirty="0" smtClean="0"/>
                  <a:t>。</a:t>
                </a:r>
                <a:r>
                  <a:rPr lang="zh-CN" altLang="en-US" sz="5100" b="1" dirty="0" smtClean="0">
                    <a:solidFill>
                      <a:srgbClr val="FF0000"/>
                    </a:solidFill>
                  </a:rPr>
                  <a:t>原因何在？</a:t>
                </a:r>
                <a:endParaRPr lang="en-US" altLang="zh-CN" sz="5100" b="1" dirty="0" smtClean="0">
                  <a:solidFill>
                    <a:srgbClr val="FF0000"/>
                  </a:solidFill>
                </a:endParaRPr>
              </a:p>
              <a:p>
                <a:pPr lvl="2" algn="just">
                  <a:lnSpc>
                    <a:spcPts val="4000"/>
                  </a:lnSpc>
                  <a:buClr>
                    <a:srgbClr val="FF3399"/>
                  </a:buClr>
                  <a:buFont typeface="Wingdings" panose="05000000000000000000" pitchFamily="2" charset="2"/>
                  <a:buChar char="u"/>
                </a:pPr>
                <a:r>
                  <a:rPr lang="zh-CN" altLang="en-US" sz="4600" dirty="0" smtClean="0"/>
                  <a:t>选取的超对称参数空间不同，这会影响动力学分布；</a:t>
                </a:r>
                <a:endParaRPr lang="en-US" altLang="zh-CN" sz="4600" dirty="0" smtClean="0"/>
              </a:p>
              <a:p>
                <a:pPr lvl="2" algn="just">
                  <a:lnSpc>
                    <a:spcPts val="4000"/>
                  </a:lnSpc>
                  <a:buClr>
                    <a:srgbClr val="FF3399"/>
                  </a:buClr>
                  <a:buFont typeface="Wingdings" panose="05000000000000000000" pitchFamily="2" charset="2"/>
                  <a:buChar char="u"/>
                </a:pPr>
                <a:r>
                  <a:rPr lang="zh-CN" altLang="en-US" sz="4600" dirty="0" smtClean="0"/>
                  <a:t>涉及到蒙卡模拟，通常会有</a:t>
                </a:r>
                <a:r>
                  <a:rPr lang="en-US" altLang="zh-CN" sz="4600" dirty="0" smtClean="0"/>
                  <a:t>20%</a:t>
                </a:r>
                <a:r>
                  <a:rPr lang="zh-CN" altLang="en-US" sz="4600" dirty="0" smtClean="0"/>
                  <a:t>左右的误差；</a:t>
                </a:r>
                <a:endParaRPr lang="en-US" altLang="zh-CN" sz="4600" dirty="0" smtClean="0"/>
              </a:p>
              <a:p>
                <a:pPr lvl="2" algn="just">
                  <a:lnSpc>
                    <a:spcPts val="4000"/>
                  </a:lnSpc>
                  <a:buClr>
                    <a:srgbClr val="FF3399"/>
                  </a:buClr>
                  <a:buFont typeface="Wingdings" panose="05000000000000000000" pitchFamily="2" charset="2"/>
                  <a:buChar char="u"/>
                </a:pPr>
                <a:r>
                  <a:rPr lang="zh-CN" altLang="en-US" sz="4600" dirty="0" smtClean="0"/>
                  <a:t>对</a:t>
                </a:r>
                <a:r>
                  <a:rPr lang="en-US" altLang="zh-CN" sz="4600" dirty="0" smtClean="0"/>
                  <a:t>CMS</a:t>
                </a:r>
                <a:r>
                  <a:rPr lang="zh-CN" altLang="en-US" sz="4600" dirty="0" smtClean="0"/>
                  <a:t>实验限制处理不同，我们考虑</a:t>
                </a:r>
                <a:r>
                  <a:rPr lang="en-US" altLang="zh-CN" sz="4600" dirty="0" smtClean="0"/>
                  <a:t>6</a:t>
                </a:r>
                <a:r>
                  <a:rPr lang="zh-CN" altLang="en-US" sz="4600" dirty="0" smtClean="0"/>
                  <a:t>个</a:t>
                </a:r>
                <a:r>
                  <a:rPr lang="en-US" altLang="zh-CN" sz="4600" dirty="0" smtClean="0"/>
                  <a:t>Signal region</a:t>
                </a:r>
                <a:r>
                  <a:rPr lang="zh-CN" altLang="en-US" sz="4600" dirty="0" smtClean="0"/>
                  <a:t>；</a:t>
                </a:r>
                <a:endParaRPr lang="en-US" altLang="zh-CN" sz="4600" dirty="0" smtClean="0"/>
              </a:p>
              <a:p>
                <a:pPr marL="0" indent="0" algn="just">
                  <a:lnSpc>
                    <a:spcPts val="4000"/>
                  </a:lnSpc>
                  <a:buNone/>
                </a:pPr>
                <a:r>
                  <a:rPr lang="zh-CN" altLang="en-US" sz="5400" dirty="0" smtClean="0">
                    <a:solidFill>
                      <a:srgbClr val="C00000"/>
                    </a:solidFill>
                  </a:rPr>
                  <a:t>强调</a:t>
                </a:r>
                <a:r>
                  <a:rPr lang="zh-CN" altLang="en-US" sz="5400" dirty="0" smtClean="0"/>
                  <a:t>：更复杂的</a:t>
                </a:r>
                <a:r>
                  <a:rPr lang="en-US" altLang="zh-CN" sz="5400" dirty="0" smtClean="0"/>
                  <a:t>SUSY</a:t>
                </a:r>
                <a:r>
                  <a:rPr lang="zh-CN" altLang="en-US" sz="5400" dirty="0" smtClean="0"/>
                  <a:t>情形，可能会有效避开</a:t>
                </a:r>
                <a:r>
                  <a:rPr lang="en-US" altLang="zh-CN" sz="5400" dirty="0" smtClean="0"/>
                  <a:t>CMS</a:t>
                </a:r>
                <a:r>
                  <a:rPr lang="zh-CN" altLang="en-US" sz="5400" dirty="0" smtClean="0"/>
                  <a:t>限制，更好的解释</a:t>
                </a:r>
                <a:r>
                  <a:rPr lang="en-US" altLang="zh-CN" sz="5400" dirty="0" smtClean="0"/>
                  <a:t>ATLAS</a:t>
                </a:r>
                <a:r>
                  <a:rPr lang="zh-CN" altLang="en-US" sz="5400" dirty="0" smtClean="0"/>
                  <a:t>实验。</a:t>
                </a:r>
                <a:endParaRPr lang="en-US" altLang="zh-CN" sz="5400" dirty="0" smtClean="0"/>
              </a:p>
              <a:p>
                <a:pPr marL="0" indent="0" algn="just">
                  <a:lnSpc>
                    <a:spcPts val="4000"/>
                  </a:lnSpc>
                  <a:buNone/>
                </a:pPr>
                <a:r>
                  <a:rPr lang="zh-CN" altLang="en-US" sz="5400" dirty="0" smtClean="0">
                    <a:solidFill>
                      <a:srgbClr val="C00000"/>
                    </a:solidFill>
                  </a:rPr>
                  <a:t>             寻找这样参数空间对计算条件有很高的要求！</a:t>
                </a:r>
                <a:endParaRPr lang="en-US" altLang="zh-CN" b="0" dirty="0" smtClean="0"/>
              </a:p>
            </p:txBody>
          </p:sp>
        </mc:Choice>
        <mc:Fallback xmlns="">
          <p:sp>
            <p:nvSpPr>
              <p:cNvPr id="17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699" y="992926"/>
                <a:ext cx="10820592" cy="5407874"/>
              </a:xfrm>
              <a:prstGeom prst="rect">
                <a:avLst/>
              </a:prstGeom>
              <a:blipFill rotWithShape="0">
                <a:blip r:embed="rId2"/>
                <a:stretch>
                  <a:fillRect l="-1577" t="-2142" r="-1577" b="-6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640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7559" y="1159945"/>
            <a:ext cx="2038095" cy="28380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90919" y="1352283"/>
            <a:ext cx="9002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WE ARE JUST </a:t>
            </a:r>
            <a:r>
              <a:rPr lang="en-US" altLang="zh-CN" sz="5400" b="1" dirty="0" smtClean="0">
                <a:solidFill>
                  <a:schemeClr val="bg1"/>
                </a:solidFill>
                <a:latin typeface="+mn-ea"/>
              </a:rPr>
              <a:t>ON</a:t>
            </a:r>
            <a:r>
              <a:rPr lang="en-US" altLang="zh-CN" sz="54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 THE WAY</a:t>
            </a:r>
          </a:p>
          <a:p>
            <a:r>
              <a:rPr lang="en-US" altLang="zh-CN" sz="54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Thank you.</a:t>
            </a:r>
            <a:endParaRPr lang="zh-CN" altLang="en-US" sz="54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905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蓝色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9612</TotalTime>
  <Words>1587</Words>
  <Application>Microsoft Office PowerPoint</Application>
  <PresentationFormat>宽屏</PresentationFormat>
  <Paragraphs>492</Paragraphs>
  <Slides>73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73</vt:i4>
      </vt:variant>
    </vt:vector>
  </HeadingPairs>
  <TitlesOfParts>
    <vt:vector size="83" baseType="lpstr">
      <vt:lpstr>DFPNewChuan-B5</vt:lpstr>
      <vt:lpstr>华文中宋</vt:lpstr>
      <vt:lpstr>宋体</vt:lpstr>
      <vt:lpstr>Arial</vt:lpstr>
      <vt:lpstr>Calibri</vt:lpstr>
      <vt:lpstr>Calibri Light</vt:lpstr>
      <vt:lpstr>Cambria Math</vt:lpstr>
      <vt:lpstr>Times New Roman</vt:lpstr>
      <vt:lpstr>Wingdings</vt:lpstr>
      <vt:lpstr>Office 主题</vt:lpstr>
      <vt:lpstr>PowerPoint 演示文稿</vt:lpstr>
      <vt:lpstr>前言</vt:lpstr>
      <vt:lpstr>一、NMSSM模型简介</vt:lpstr>
      <vt:lpstr>一、NMSSM模型简介</vt:lpstr>
      <vt:lpstr>一、NMSSM模型简介</vt:lpstr>
      <vt:lpstr>一、NMSSM模型简介</vt:lpstr>
      <vt:lpstr>一、NMSSM模型简介</vt:lpstr>
      <vt:lpstr>一、NMSSM模型简介</vt:lpstr>
      <vt:lpstr>一、NMSSM模型简介</vt:lpstr>
      <vt:lpstr>NMSSM对银心宇宙线超出的解释</vt:lpstr>
      <vt:lpstr>PowerPoint 演示文稿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     DM annihilation (Simplified model)</vt:lpstr>
      <vt:lpstr>Introduction</vt:lpstr>
      <vt:lpstr>Introduction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重要特点:</vt:lpstr>
      <vt:lpstr>PowerPoint 演示文稿</vt:lpstr>
      <vt:lpstr>GCE solutions with H_2 being the SM-like Higgs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NMSSM对ATLAS所观测Z事例超出的解释</vt:lpstr>
      <vt:lpstr>PowerPoint 演示文稿</vt:lpstr>
      <vt:lpstr>Introduction :  ATLAS Z EXCESS</vt:lpstr>
      <vt:lpstr>Introduction :  ATLAS Z EXCESS</vt:lpstr>
      <vt:lpstr>Introduction :  ATLAS Z EXCESS</vt:lpstr>
      <vt:lpstr>Introduction :  ATLAS Z EXCESS</vt:lpstr>
      <vt:lpstr>Introduction :  ATLAS Z EXCESS</vt:lpstr>
      <vt:lpstr>Introduction :  CMS Result</vt:lpstr>
      <vt:lpstr>Introduction :  CMS Result</vt:lpstr>
      <vt:lpstr>Introduction : Constraints</vt:lpstr>
      <vt:lpstr>Introduction: Constraints</vt:lpstr>
      <vt:lpstr>Introduction : Constraints</vt:lpstr>
      <vt:lpstr>Introduction : Constraints</vt:lpstr>
      <vt:lpstr>PowerPoint 演示文稿</vt:lpstr>
      <vt:lpstr>Explanation I in SUSY :  Our Scenario</vt:lpstr>
      <vt:lpstr>PowerPoint 演示文稿</vt:lpstr>
      <vt:lpstr>Explanation I in SUSY :  MC Tools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Explanation of the ATLAS  Z-peaked excess in the NMSSM</dc:title>
  <dc:creator>phyzhangyang@gmail.com</dc:creator>
  <cp:lastModifiedBy>user</cp:lastModifiedBy>
  <cp:revision>434</cp:revision>
  <cp:lastPrinted>2015-07-14T02:19:30Z</cp:lastPrinted>
  <dcterms:created xsi:type="dcterms:W3CDTF">2015-05-04T02:03:22Z</dcterms:created>
  <dcterms:modified xsi:type="dcterms:W3CDTF">2015-09-03T22:58:13Z</dcterms:modified>
</cp:coreProperties>
</file>