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49"/>
  </p:notesMasterIdLst>
  <p:handoutMasterIdLst>
    <p:handoutMasterId r:id="rId50"/>
  </p:handoutMasterIdLst>
  <p:sldIdLst>
    <p:sldId id="1145" r:id="rId2"/>
    <p:sldId id="1806" r:id="rId3"/>
    <p:sldId id="1863" r:id="rId4"/>
    <p:sldId id="1926" r:id="rId5"/>
    <p:sldId id="1925" r:id="rId6"/>
    <p:sldId id="1882" r:id="rId7"/>
    <p:sldId id="1885" r:id="rId8"/>
    <p:sldId id="1916" r:id="rId9"/>
    <p:sldId id="1919" r:id="rId10"/>
    <p:sldId id="1920" r:id="rId11"/>
    <p:sldId id="1918" r:id="rId12"/>
    <p:sldId id="1924" r:id="rId13"/>
    <p:sldId id="1948" r:id="rId14"/>
    <p:sldId id="1900" r:id="rId15"/>
    <p:sldId id="1902" r:id="rId16"/>
    <p:sldId id="1904" r:id="rId17"/>
    <p:sldId id="1836" r:id="rId18"/>
    <p:sldId id="1831" r:id="rId19"/>
    <p:sldId id="1909" r:id="rId20"/>
    <p:sldId id="1908" r:id="rId21"/>
    <p:sldId id="1838" r:id="rId22"/>
    <p:sldId id="1826" r:id="rId23"/>
    <p:sldId id="1817" r:id="rId24"/>
    <p:sldId id="1841" r:id="rId25"/>
    <p:sldId id="1947" r:id="rId26"/>
    <p:sldId id="1845" r:id="rId27"/>
    <p:sldId id="1907" r:id="rId28"/>
    <p:sldId id="1944" r:id="rId29"/>
    <p:sldId id="1946" r:id="rId30"/>
    <p:sldId id="1942" r:id="rId31"/>
    <p:sldId id="1949" r:id="rId32"/>
    <p:sldId id="1906" r:id="rId33"/>
    <p:sldId id="1915" r:id="rId34"/>
    <p:sldId id="1911" r:id="rId35"/>
    <p:sldId id="1912" r:id="rId36"/>
    <p:sldId id="1913" r:id="rId37"/>
    <p:sldId id="1914" r:id="rId38"/>
    <p:sldId id="1928" r:id="rId39"/>
    <p:sldId id="1933" r:id="rId40"/>
    <p:sldId id="1929" r:id="rId41"/>
    <p:sldId id="1930" r:id="rId42"/>
    <p:sldId id="1935" r:id="rId43"/>
    <p:sldId id="1938" r:id="rId44"/>
    <p:sldId id="1940" r:id="rId45"/>
    <p:sldId id="1939" r:id="rId46"/>
    <p:sldId id="1867" r:id="rId47"/>
    <p:sldId id="1814" r:id="rId48"/>
  </p:sldIdLst>
  <p:sldSz cx="9144000" cy="6858000" type="screen4x3"/>
  <p:notesSz cx="6834188" cy="9979025"/>
  <p:defaultTextStyle>
    <a:defPPr>
      <a:defRPr lang="zh-CN"/>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66"/>
    <p:restoredTop sz="84687"/>
  </p:normalViewPr>
  <p:slideViewPr>
    <p:cSldViewPr>
      <p:cViewPr varScale="1">
        <p:scale>
          <a:sx n="110" d="100"/>
          <a:sy n="110" d="100"/>
        </p:scale>
        <p:origin x="2512"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522A55-9717-46BB-80FD-56D3E7513CEC}"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zh-CN" altLang="en-US"/>
        </a:p>
      </dgm:t>
    </dgm:pt>
    <dgm:pt modelId="{FBA8064F-31E6-44B5-8DD9-FF6DD205B369}">
      <dgm:prSet phldrT="[文本]"/>
      <dgm:spPr/>
      <dgm:t>
        <a:bodyPr/>
        <a:lstStyle/>
        <a:p>
          <a:r>
            <a:rPr lang="en-US" altLang="zh-CN" dirty="0">
              <a:latin typeface="Times New Roman" panose="02020603050405020304" pitchFamily="18" charset="0"/>
              <a:cs typeface="Times New Roman" panose="02020603050405020304" pitchFamily="18" charset="0"/>
            </a:rPr>
            <a:t>Hairs</a:t>
          </a:r>
          <a:endParaRPr lang="zh-CN" altLang="en-US" dirty="0">
            <a:latin typeface="Times New Roman" panose="02020603050405020304" pitchFamily="18" charset="0"/>
            <a:cs typeface="Times New Roman" panose="02020603050405020304" pitchFamily="18" charset="0"/>
          </a:endParaRPr>
        </a:p>
      </dgm:t>
    </dgm:pt>
    <dgm:pt modelId="{C28CC7AC-FFF3-4F5A-AD6B-348AA184C3B0}" type="parTrans" cxnId="{7A2355B5-4955-4F48-8AA0-2B4FA6251BFE}">
      <dgm:prSet/>
      <dgm:spPr/>
      <dgm:t>
        <a:bodyPr/>
        <a:lstStyle/>
        <a:p>
          <a:endParaRPr lang="zh-CN" altLang="en-US">
            <a:latin typeface="Times New Roman" panose="02020603050405020304" pitchFamily="18" charset="0"/>
            <a:cs typeface="Times New Roman" panose="02020603050405020304" pitchFamily="18" charset="0"/>
          </a:endParaRPr>
        </a:p>
      </dgm:t>
    </dgm:pt>
    <dgm:pt modelId="{5E8535AB-BB69-4814-B2FB-033C20214863}" type="sibTrans" cxnId="{7A2355B5-4955-4F48-8AA0-2B4FA6251BFE}">
      <dgm:prSet/>
      <dgm:spPr/>
      <dgm:t>
        <a:bodyPr/>
        <a:lstStyle/>
        <a:p>
          <a:endParaRPr lang="zh-CN" altLang="en-US">
            <a:latin typeface="Times New Roman" panose="02020603050405020304" pitchFamily="18" charset="0"/>
            <a:cs typeface="Times New Roman" panose="02020603050405020304" pitchFamily="18" charset="0"/>
          </a:endParaRPr>
        </a:p>
      </dgm:t>
    </dgm:pt>
    <dgm:pt modelId="{4185D1E0-B590-4C79-8BA3-BF47FB208442}">
      <dgm:prSet phldrT="[文本]"/>
      <dgm:spPr/>
      <dgm:t>
        <a:bodyPr/>
        <a:lstStyle/>
        <a:p>
          <a:r>
            <a:rPr lang="en-US" altLang="zh-CN" dirty="0">
              <a:latin typeface="Times New Roman" panose="02020603050405020304" pitchFamily="18" charset="0"/>
              <a:cs typeface="Times New Roman" panose="02020603050405020304" pitchFamily="18" charset="0"/>
            </a:rPr>
            <a:t>M</a:t>
          </a:r>
          <a:endParaRPr lang="zh-CN" altLang="en-US" dirty="0">
            <a:latin typeface="Times New Roman" panose="02020603050405020304" pitchFamily="18" charset="0"/>
            <a:cs typeface="Times New Roman" panose="02020603050405020304" pitchFamily="18" charset="0"/>
          </a:endParaRPr>
        </a:p>
      </dgm:t>
    </dgm:pt>
    <dgm:pt modelId="{82C3F458-45D2-4221-A62A-A69D6875D858}" type="parTrans" cxnId="{17EABF3D-A312-4F3D-9508-D6F39E535A92}">
      <dgm:prSet/>
      <dgm:spPr/>
      <dgm:t>
        <a:bodyPr/>
        <a:lstStyle/>
        <a:p>
          <a:endParaRPr lang="zh-CN" altLang="en-US">
            <a:latin typeface="Times New Roman" panose="02020603050405020304" pitchFamily="18" charset="0"/>
            <a:cs typeface="Times New Roman" panose="02020603050405020304" pitchFamily="18" charset="0"/>
          </a:endParaRPr>
        </a:p>
      </dgm:t>
    </dgm:pt>
    <dgm:pt modelId="{8FDC2607-7E3A-410D-A8F5-0B128AE37AE1}" type="sibTrans" cxnId="{17EABF3D-A312-4F3D-9508-D6F39E535A92}">
      <dgm:prSet/>
      <dgm:spPr/>
      <dgm:t>
        <a:bodyPr/>
        <a:lstStyle/>
        <a:p>
          <a:endParaRPr lang="zh-CN" altLang="en-US">
            <a:latin typeface="Times New Roman" panose="02020603050405020304" pitchFamily="18" charset="0"/>
            <a:cs typeface="Times New Roman" panose="02020603050405020304" pitchFamily="18" charset="0"/>
          </a:endParaRPr>
        </a:p>
      </dgm:t>
    </dgm:pt>
    <dgm:pt modelId="{ACAFB403-7DD2-4EB6-8B0E-A9FFE0AA5C50}">
      <dgm:prSet phldrT="[文本]"/>
      <dgm:spPr/>
      <dgm:t>
        <a:bodyPr/>
        <a:lstStyle/>
        <a:p>
          <a:r>
            <a:rPr lang="en-US" altLang="zh-CN" dirty="0">
              <a:latin typeface="Times New Roman" panose="02020603050405020304" pitchFamily="18" charset="0"/>
              <a:cs typeface="Times New Roman" panose="02020603050405020304" pitchFamily="18" charset="0"/>
            </a:rPr>
            <a:t>J</a:t>
          </a:r>
          <a:endParaRPr lang="zh-CN" altLang="en-US" dirty="0">
            <a:latin typeface="Times New Roman" panose="02020603050405020304" pitchFamily="18" charset="0"/>
            <a:cs typeface="Times New Roman" panose="02020603050405020304" pitchFamily="18" charset="0"/>
          </a:endParaRPr>
        </a:p>
      </dgm:t>
    </dgm:pt>
    <dgm:pt modelId="{2283335F-6160-4212-9B25-6C1E4902145A}" type="parTrans" cxnId="{7FDD026B-E6D1-4719-BBF1-8F63F64D40FC}">
      <dgm:prSet/>
      <dgm:spPr/>
      <dgm:t>
        <a:bodyPr/>
        <a:lstStyle/>
        <a:p>
          <a:endParaRPr lang="zh-CN" altLang="en-US">
            <a:latin typeface="Times New Roman" panose="02020603050405020304" pitchFamily="18" charset="0"/>
            <a:cs typeface="Times New Roman" panose="02020603050405020304" pitchFamily="18" charset="0"/>
          </a:endParaRPr>
        </a:p>
      </dgm:t>
    </dgm:pt>
    <dgm:pt modelId="{26B72229-DBDA-45C4-A027-2D549C1CBF7B}" type="sibTrans" cxnId="{7FDD026B-E6D1-4719-BBF1-8F63F64D40FC}">
      <dgm:prSet/>
      <dgm:spPr/>
      <dgm:t>
        <a:bodyPr/>
        <a:lstStyle/>
        <a:p>
          <a:endParaRPr lang="zh-CN" altLang="en-US">
            <a:latin typeface="Times New Roman" panose="02020603050405020304" pitchFamily="18" charset="0"/>
            <a:cs typeface="Times New Roman" panose="02020603050405020304" pitchFamily="18" charset="0"/>
          </a:endParaRPr>
        </a:p>
      </dgm:t>
    </dgm:pt>
    <dgm:pt modelId="{BE5C91CD-5842-4138-8773-AF3D11189104}">
      <dgm:prSet phldrT="[文本]"/>
      <dgm:spPr/>
      <dgm:t>
        <a:bodyPr/>
        <a:lstStyle/>
        <a:p>
          <a:r>
            <a:rPr lang="en-US" altLang="zh-CN" dirty="0">
              <a:latin typeface="Times New Roman" panose="02020603050405020304" pitchFamily="18" charset="0"/>
              <a:cs typeface="Times New Roman" panose="02020603050405020304" pitchFamily="18" charset="0"/>
            </a:rPr>
            <a:t>Q</a:t>
          </a:r>
          <a:endParaRPr lang="zh-CN" altLang="en-US" dirty="0">
            <a:latin typeface="Times New Roman" panose="02020603050405020304" pitchFamily="18" charset="0"/>
            <a:cs typeface="Times New Roman" panose="02020603050405020304" pitchFamily="18" charset="0"/>
          </a:endParaRPr>
        </a:p>
      </dgm:t>
    </dgm:pt>
    <dgm:pt modelId="{217241A0-CC11-4615-97F5-3A54714552DE}" type="parTrans" cxnId="{1E7DAF6A-D195-49E7-863B-30A45D2DAF93}">
      <dgm:prSet/>
      <dgm:spPr/>
      <dgm:t>
        <a:bodyPr/>
        <a:lstStyle/>
        <a:p>
          <a:endParaRPr lang="zh-CN" altLang="en-US">
            <a:latin typeface="Times New Roman" panose="02020603050405020304" pitchFamily="18" charset="0"/>
            <a:cs typeface="Times New Roman" panose="02020603050405020304" pitchFamily="18" charset="0"/>
          </a:endParaRPr>
        </a:p>
      </dgm:t>
    </dgm:pt>
    <dgm:pt modelId="{553291CB-7353-4F03-8145-2A786AA9D2C7}" type="sibTrans" cxnId="{1E7DAF6A-D195-49E7-863B-30A45D2DAF93}">
      <dgm:prSet/>
      <dgm:spPr/>
      <dgm:t>
        <a:bodyPr/>
        <a:lstStyle/>
        <a:p>
          <a:endParaRPr lang="zh-CN" altLang="en-US">
            <a:latin typeface="Times New Roman" panose="02020603050405020304" pitchFamily="18" charset="0"/>
            <a:cs typeface="Times New Roman" panose="02020603050405020304" pitchFamily="18" charset="0"/>
          </a:endParaRPr>
        </a:p>
      </dgm:t>
    </dgm:pt>
    <dgm:pt modelId="{6E25BB09-5513-496C-8EA9-592798AB5BFB}" type="pres">
      <dgm:prSet presAssocID="{77522A55-9717-46BB-80FD-56D3E7513CEC}" presName="Name0" presStyleCnt="0">
        <dgm:presLayoutVars>
          <dgm:chMax val="1"/>
          <dgm:chPref val="1"/>
          <dgm:dir/>
          <dgm:animOne val="branch"/>
          <dgm:animLvl val="lvl"/>
        </dgm:presLayoutVars>
      </dgm:prSet>
      <dgm:spPr/>
    </dgm:pt>
    <dgm:pt modelId="{969DD3C9-3F7F-445D-AF67-018344105E2C}" type="pres">
      <dgm:prSet presAssocID="{FBA8064F-31E6-44B5-8DD9-FF6DD205B369}" presName="singleCycle" presStyleCnt="0"/>
      <dgm:spPr/>
    </dgm:pt>
    <dgm:pt modelId="{BE4D73B8-959B-4B24-A48D-2F672E068EF0}" type="pres">
      <dgm:prSet presAssocID="{FBA8064F-31E6-44B5-8DD9-FF6DD205B369}" presName="singleCenter" presStyleLbl="node1" presStyleIdx="0" presStyleCnt="4">
        <dgm:presLayoutVars>
          <dgm:chMax val="7"/>
          <dgm:chPref val="7"/>
        </dgm:presLayoutVars>
      </dgm:prSet>
      <dgm:spPr/>
    </dgm:pt>
    <dgm:pt modelId="{4975505E-7D44-4554-992C-DF83810D4F32}" type="pres">
      <dgm:prSet presAssocID="{82C3F458-45D2-4221-A62A-A69D6875D858}" presName="Name56" presStyleLbl="parChTrans1D2" presStyleIdx="0" presStyleCnt="3"/>
      <dgm:spPr/>
    </dgm:pt>
    <dgm:pt modelId="{F9D00558-418E-44D8-90A4-BD8C10E613C6}" type="pres">
      <dgm:prSet presAssocID="{4185D1E0-B590-4C79-8BA3-BF47FB208442}" presName="text0" presStyleLbl="node1" presStyleIdx="1" presStyleCnt="4">
        <dgm:presLayoutVars>
          <dgm:bulletEnabled val="1"/>
        </dgm:presLayoutVars>
      </dgm:prSet>
      <dgm:spPr/>
    </dgm:pt>
    <dgm:pt modelId="{D13403D5-8DA6-4C9C-AEA3-E18A65FC3FFE}" type="pres">
      <dgm:prSet presAssocID="{2283335F-6160-4212-9B25-6C1E4902145A}" presName="Name56" presStyleLbl="parChTrans1D2" presStyleIdx="1" presStyleCnt="3"/>
      <dgm:spPr/>
    </dgm:pt>
    <dgm:pt modelId="{50774D03-95E5-499D-AE89-773CEA7A8F68}" type="pres">
      <dgm:prSet presAssocID="{ACAFB403-7DD2-4EB6-8B0E-A9FFE0AA5C50}" presName="text0" presStyleLbl="node1" presStyleIdx="2" presStyleCnt="4">
        <dgm:presLayoutVars>
          <dgm:bulletEnabled val="1"/>
        </dgm:presLayoutVars>
      </dgm:prSet>
      <dgm:spPr/>
    </dgm:pt>
    <dgm:pt modelId="{D0EEC1EE-08D9-4DA4-A3D9-5F4913130CA7}" type="pres">
      <dgm:prSet presAssocID="{217241A0-CC11-4615-97F5-3A54714552DE}" presName="Name56" presStyleLbl="parChTrans1D2" presStyleIdx="2" presStyleCnt="3"/>
      <dgm:spPr/>
    </dgm:pt>
    <dgm:pt modelId="{E3E2EF61-9F75-40EF-A64A-40EB93421D5F}" type="pres">
      <dgm:prSet presAssocID="{BE5C91CD-5842-4138-8773-AF3D11189104}" presName="text0" presStyleLbl="node1" presStyleIdx="3" presStyleCnt="4">
        <dgm:presLayoutVars>
          <dgm:bulletEnabled val="1"/>
        </dgm:presLayoutVars>
      </dgm:prSet>
      <dgm:spPr/>
    </dgm:pt>
  </dgm:ptLst>
  <dgm:cxnLst>
    <dgm:cxn modelId="{17EABF3D-A312-4F3D-9508-D6F39E535A92}" srcId="{FBA8064F-31E6-44B5-8DD9-FF6DD205B369}" destId="{4185D1E0-B590-4C79-8BA3-BF47FB208442}" srcOrd="0" destOrd="0" parTransId="{82C3F458-45D2-4221-A62A-A69D6875D858}" sibTransId="{8FDC2607-7E3A-410D-A8F5-0B128AE37AE1}"/>
    <dgm:cxn modelId="{388C5048-8486-4A48-A5F7-B62FBB667992}" type="presOf" srcId="{2283335F-6160-4212-9B25-6C1E4902145A}" destId="{D13403D5-8DA6-4C9C-AEA3-E18A65FC3FFE}" srcOrd="0" destOrd="0" presId="urn:microsoft.com/office/officeart/2008/layout/RadialCluster"/>
    <dgm:cxn modelId="{7EA42757-8D00-E844-9D89-B829D6AB0F22}" type="presOf" srcId="{217241A0-CC11-4615-97F5-3A54714552DE}" destId="{D0EEC1EE-08D9-4DA4-A3D9-5F4913130CA7}" srcOrd="0" destOrd="0" presId="urn:microsoft.com/office/officeart/2008/layout/RadialCluster"/>
    <dgm:cxn modelId="{1E7DAF6A-D195-49E7-863B-30A45D2DAF93}" srcId="{FBA8064F-31E6-44B5-8DD9-FF6DD205B369}" destId="{BE5C91CD-5842-4138-8773-AF3D11189104}" srcOrd="2" destOrd="0" parTransId="{217241A0-CC11-4615-97F5-3A54714552DE}" sibTransId="{553291CB-7353-4F03-8145-2A786AA9D2C7}"/>
    <dgm:cxn modelId="{7FDD026B-E6D1-4719-BBF1-8F63F64D40FC}" srcId="{FBA8064F-31E6-44B5-8DD9-FF6DD205B369}" destId="{ACAFB403-7DD2-4EB6-8B0E-A9FFE0AA5C50}" srcOrd="1" destOrd="0" parTransId="{2283335F-6160-4212-9B25-6C1E4902145A}" sibTransId="{26B72229-DBDA-45C4-A027-2D549C1CBF7B}"/>
    <dgm:cxn modelId="{59AFD871-E8CF-C845-B347-95E07A356B59}" type="presOf" srcId="{FBA8064F-31E6-44B5-8DD9-FF6DD205B369}" destId="{BE4D73B8-959B-4B24-A48D-2F672E068EF0}" srcOrd="0" destOrd="0" presId="urn:microsoft.com/office/officeart/2008/layout/RadialCluster"/>
    <dgm:cxn modelId="{73F1547A-582D-9848-907D-22D863196069}" type="presOf" srcId="{BE5C91CD-5842-4138-8773-AF3D11189104}" destId="{E3E2EF61-9F75-40EF-A64A-40EB93421D5F}" srcOrd="0" destOrd="0" presId="urn:microsoft.com/office/officeart/2008/layout/RadialCluster"/>
    <dgm:cxn modelId="{2F639788-3490-9A40-A60E-A62D5CB66F97}" type="presOf" srcId="{4185D1E0-B590-4C79-8BA3-BF47FB208442}" destId="{F9D00558-418E-44D8-90A4-BD8C10E613C6}" srcOrd="0" destOrd="0" presId="urn:microsoft.com/office/officeart/2008/layout/RadialCluster"/>
    <dgm:cxn modelId="{632E259B-4881-9144-A243-7E69C2456AB5}" type="presOf" srcId="{82C3F458-45D2-4221-A62A-A69D6875D858}" destId="{4975505E-7D44-4554-992C-DF83810D4F32}" srcOrd="0" destOrd="0" presId="urn:microsoft.com/office/officeart/2008/layout/RadialCluster"/>
    <dgm:cxn modelId="{7A2355B5-4955-4F48-8AA0-2B4FA6251BFE}" srcId="{77522A55-9717-46BB-80FD-56D3E7513CEC}" destId="{FBA8064F-31E6-44B5-8DD9-FF6DD205B369}" srcOrd="0" destOrd="0" parTransId="{C28CC7AC-FFF3-4F5A-AD6B-348AA184C3B0}" sibTransId="{5E8535AB-BB69-4814-B2FB-033C20214863}"/>
    <dgm:cxn modelId="{93B860E5-D38D-A746-B2D1-0B6797304EAA}" type="presOf" srcId="{ACAFB403-7DD2-4EB6-8B0E-A9FFE0AA5C50}" destId="{50774D03-95E5-499D-AE89-773CEA7A8F68}" srcOrd="0" destOrd="0" presId="urn:microsoft.com/office/officeart/2008/layout/RadialCluster"/>
    <dgm:cxn modelId="{24BDB2EA-3193-0A4E-AECC-BA85D7F4620C}" type="presOf" srcId="{77522A55-9717-46BB-80FD-56D3E7513CEC}" destId="{6E25BB09-5513-496C-8EA9-592798AB5BFB}" srcOrd="0" destOrd="0" presId="urn:microsoft.com/office/officeart/2008/layout/RadialCluster"/>
    <dgm:cxn modelId="{168942A7-CDE9-DA41-BED2-DD63541B1AAB}" type="presParOf" srcId="{6E25BB09-5513-496C-8EA9-592798AB5BFB}" destId="{969DD3C9-3F7F-445D-AF67-018344105E2C}" srcOrd="0" destOrd="0" presId="urn:microsoft.com/office/officeart/2008/layout/RadialCluster"/>
    <dgm:cxn modelId="{5EA1413C-565A-0442-BDB4-612D60308471}" type="presParOf" srcId="{969DD3C9-3F7F-445D-AF67-018344105E2C}" destId="{BE4D73B8-959B-4B24-A48D-2F672E068EF0}" srcOrd="0" destOrd="0" presId="urn:microsoft.com/office/officeart/2008/layout/RadialCluster"/>
    <dgm:cxn modelId="{FE959679-B345-D64E-B5D5-5C68C3CB947D}" type="presParOf" srcId="{969DD3C9-3F7F-445D-AF67-018344105E2C}" destId="{4975505E-7D44-4554-992C-DF83810D4F32}" srcOrd="1" destOrd="0" presId="urn:microsoft.com/office/officeart/2008/layout/RadialCluster"/>
    <dgm:cxn modelId="{17461E95-03D3-1F4D-9519-41EBF22E75F7}" type="presParOf" srcId="{969DD3C9-3F7F-445D-AF67-018344105E2C}" destId="{F9D00558-418E-44D8-90A4-BD8C10E613C6}" srcOrd="2" destOrd="0" presId="urn:microsoft.com/office/officeart/2008/layout/RadialCluster"/>
    <dgm:cxn modelId="{41BE3B58-BEE3-9C48-A172-26F0B80D42C7}" type="presParOf" srcId="{969DD3C9-3F7F-445D-AF67-018344105E2C}" destId="{D13403D5-8DA6-4C9C-AEA3-E18A65FC3FFE}" srcOrd="3" destOrd="0" presId="urn:microsoft.com/office/officeart/2008/layout/RadialCluster"/>
    <dgm:cxn modelId="{A1A8E5D7-4173-7C4A-870F-ECF88873CFA8}" type="presParOf" srcId="{969DD3C9-3F7F-445D-AF67-018344105E2C}" destId="{50774D03-95E5-499D-AE89-773CEA7A8F68}" srcOrd="4" destOrd="0" presId="urn:microsoft.com/office/officeart/2008/layout/RadialCluster"/>
    <dgm:cxn modelId="{E265FA43-82F4-574D-990C-467246C96C31}" type="presParOf" srcId="{969DD3C9-3F7F-445D-AF67-018344105E2C}" destId="{D0EEC1EE-08D9-4DA4-A3D9-5F4913130CA7}" srcOrd="5" destOrd="0" presId="urn:microsoft.com/office/officeart/2008/layout/RadialCluster"/>
    <dgm:cxn modelId="{CF2DE6A2-3D21-4E4B-8583-8C373684480A}" type="presParOf" srcId="{969DD3C9-3F7F-445D-AF67-018344105E2C}" destId="{E3E2EF61-9F75-40EF-A64A-40EB93421D5F}" srcOrd="6" destOrd="0" presId="urn:microsoft.com/office/officeart/2008/layout/RadialCluster"/>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4D73B8-959B-4B24-A48D-2F672E068EF0}">
      <dsp:nvSpPr>
        <dsp:cNvPr id="0" name=""/>
        <dsp:cNvSpPr/>
      </dsp:nvSpPr>
      <dsp:spPr>
        <a:xfrm>
          <a:off x="1020357" y="940280"/>
          <a:ext cx="606327" cy="606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altLang="zh-CN" sz="1600" kern="1200" dirty="0">
              <a:latin typeface="Times New Roman" panose="02020603050405020304" pitchFamily="18" charset="0"/>
              <a:cs typeface="Times New Roman" panose="02020603050405020304" pitchFamily="18" charset="0"/>
            </a:rPr>
            <a:t>Hairs</a:t>
          </a:r>
          <a:endParaRPr lang="zh-CN" altLang="en-US" sz="1600" kern="1200" dirty="0">
            <a:latin typeface="Times New Roman" panose="02020603050405020304" pitchFamily="18" charset="0"/>
            <a:cs typeface="Times New Roman" panose="02020603050405020304" pitchFamily="18" charset="0"/>
          </a:endParaRPr>
        </a:p>
      </dsp:txBody>
      <dsp:txXfrm>
        <a:off x="1049955" y="969878"/>
        <a:ext cx="547131" cy="547131"/>
      </dsp:txXfrm>
    </dsp:sp>
    <dsp:sp modelId="{4975505E-7D44-4554-992C-DF83810D4F32}">
      <dsp:nvSpPr>
        <dsp:cNvPr id="0" name=""/>
        <dsp:cNvSpPr/>
      </dsp:nvSpPr>
      <dsp:spPr>
        <a:xfrm rot="16200000">
          <a:off x="1110864" y="727623"/>
          <a:ext cx="425313" cy="0"/>
        </a:xfrm>
        <a:custGeom>
          <a:avLst/>
          <a:gdLst/>
          <a:ahLst/>
          <a:cxnLst/>
          <a:rect l="0" t="0" r="0" b="0"/>
          <a:pathLst>
            <a:path>
              <a:moveTo>
                <a:pt x="0" y="0"/>
              </a:moveTo>
              <a:lnTo>
                <a:pt x="425313" y="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D00558-418E-44D8-90A4-BD8C10E613C6}">
      <dsp:nvSpPr>
        <dsp:cNvPr id="0" name=""/>
        <dsp:cNvSpPr/>
      </dsp:nvSpPr>
      <dsp:spPr>
        <a:xfrm>
          <a:off x="1120401" y="108728"/>
          <a:ext cx="406239" cy="4062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altLang="zh-CN" sz="2000" kern="1200" dirty="0">
              <a:latin typeface="Times New Roman" panose="02020603050405020304" pitchFamily="18" charset="0"/>
              <a:cs typeface="Times New Roman" panose="02020603050405020304" pitchFamily="18" charset="0"/>
            </a:rPr>
            <a:t>M</a:t>
          </a:r>
          <a:endParaRPr lang="zh-CN" altLang="en-US" sz="2000" kern="1200" dirty="0">
            <a:latin typeface="Times New Roman" panose="02020603050405020304" pitchFamily="18" charset="0"/>
            <a:cs typeface="Times New Roman" panose="02020603050405020304" pitchFamily="18" charset="0"/>
          </a:endParaRPr>
        </a:p>
      </dsp:txBody>
      <dsp:txXfrm>
        <a:off x="1140232" y="128559"/>
        <a:ext cx="366577" cy="366577"/>
      </dsp:txXfrm>
    </dsp:sp>
    <dsp:sp modelId="{D13403D5-8DA6-4C9C-AEA3-E18A65FC3FFE}">
      <dsp:nvSpPr>
        <dsp:cNvPr id="0" name=""/>
        <dsp:cNvSpPr/>
      </dsp:nvSpPr>
      <dsp:spPr>
        <a:xfrm rot="1800000">
          <a:off x="1603441" y="1505223"/>
          <a:ext cx="346990" cy="0"/>
        </a:xfrm>
        <a:custGeom>
          <a:avLst/>
          <a:gdLst/>
          <a:ahLst/>
          <a:cxnLst/>
          <a:rect l="0" t="0" r="0" b="0"/>
          <a:pathLst>
            <a:path>
              <a:moveTo>
                <a:pt x="0" y="0"/>
              </a:moveTo>
              <a:lnTo>
                <a:pt x="346990" y="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774D03-95E5-499D-AE89-773CEA7A8F68}">
      <dsp:nvSpPr>
        <dsp:cNvPr id="0" name=""/>
        <dsp:cNvSpPr/>
      </dsp:nvSpPr>
      <dsp:spPr>
        <a:xfrm>
          <a:off x="1927187" y="1506122"/>
          <a:ext cx="406239" cy="4062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altLang="zh-CN" sz="2000" kern="1200" dirty="0">
              <a:latin typeface="Times New Roman" panose="02020603050405020304" pitchFamily="18" charset="0"/>
              <a:cs typeface="Times New Roman" panose="02020603050405020304" pitchFamily="18" charset="0"/>
            </a:rPr>
            <a:t>J</a:t>
          </a:r>
          <a:endParaRPr lang="zh-CN" altLang="en-US" sz="2000" kern="1200" dirty="0">
            <a:latin typeface="Times New Roman" panose="02020603050405020304" pitchFamily="18" charset="0"/>
            <a:cs typeface="Times New Roman" panose="02020603050405020304" pitchFamily="18" charset="0"/>
          </a:endParaRPr>
        </a:p>
      </dsp:txBody>
      <dsp:txXfrm>
        <a:off x="1947018" y="1525953"/>
        <a:ext cx="366577" cy="366577"/>
      </dsp:txXfrm>
    </dsp:sp>
    <dsp:sp modelId="{D0EEC1EE-08D9-4DA4-A3D9-5F4913130CA7}">
      <dsp:nvSpPr>
        <dsp:cNvPr id="0" name=""/>
        <dsp:cNvSpPr/>
      </dsp:nvSpPr>
      <dsp:spPr>
        <a:xfrm rot="9000000">
          <a:off x="696611" y="1505223"/>
          <a:ext cx="346990" cy="0"/>
        </a:xfrm>
        <a:custGeom>
          <a:avLst/>
          <a:gdLst/>
          <a:ahLst/>
          <a:cxnLst/>
          <a:rect l="0" t="0" r="0" b="0"/>
          <a:pathLst>
            <a:path>
              <a:moveTo>
                <a:pt x="0" y="0"/>
              </a:moveTo>
              <a:lnTo>
                <a:pt x="346990" y="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E2EF61-9F75-40EF-A64A-40EB93421D5F}">
      <dsp:nvSpPr>
        <dsp:cNvPr id="0" name=""/>
        <dsp:cNvSpPr/>
      </dsp:nvSpPr>
      <dsp:spPr>
        <a:xfrm>
          <a:off x="313616" y="1506122"/>
          <a:ext cx="406239" cy="4062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altLang="zh-CN" sz="2000" kern="1200" dirty="0">
              <a:latin typeface="Times New Roman" panose="02020603050405020304" pitchFamily="18" charset="0"/>
              <a:cs typeface="Times New Roman" panose="02020603050405020304" pitchFamily="18" charset="0"/>
            </a:rPr>
            <a:t>Q</a:t>
          </a:r>
          <a:endParaRPr lang="zh-CN" altLang="en-US" sz="2000" kern="1200" dirty="0">
            <a:latin typeface="Times New Roman" panose="02020603050405020304" pitchFamily="18" charset="0"/>
            <a:cs typeface="Times New Roman" panose="02020603050405020304" pitchFamily="18" charset="0"/>
          </a:endParaRPr>
        </a:p>
      </dsp:txBody>
      <dsp:txXfrm>
        <a:off x="333447" y="1525953"/>
        <a:ext cx="366577" cy="366577"/>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 Id="rId5" Type="http://schemas.openxmlformats.org/officeDocument/2006/relationships/image" Target="../media/image15.emf"/><Relationship Id="rId4"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 Id="rId4"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40.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image" Target="../media/image47.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image" Target="../media/image5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image" Target="../media/image62.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image" Target="../media/image74.emf"/><Relationship Id="rId7" Type="http://schemas.openxmlformats.org/officeDocument/2006/relationships/image" Target="../media/image78.emf"/><Relationship Id="rId12" Type="http://schemas.openxmlformats.org/officeDocument/2006/relationships/image" Target="../media/image83.emf"/><Relationship Id="rId2" Type="http://schemas.openxmlformats.org/officeDocument/2006/relationships/image" Target="../media/image73.emf"/><Relationship Id="rId1" Type="http://schemas.openxmlformats.org/officeDocument/2006/relationships/image" Target="../media/image72.emf"/><Relationship Id="rId6" Type="http://schemas.openxmlformats.org/officeDocument/2006/relationships/image" Target="../media/image77.emf"/><Relationship Id="rId11" Type="http://schemas.openxmlformats.org/officeDocument/2006/relationships/image" Target="../media/image82.emf"/><Relationship Id="rId5" Type="http://schemas.openxmlformats.org/officeDocument/2006/relationships/image" Target="../media/image76.emf"/><Relationship Id="rId10" Type="http://schemas.openxmlformats.org/officeDocument/2006/relationships/image" Target="../media/image81.emf"/><Relationship Id="rId4" Type="http://schemas.openxmlformats.org/officeDocument/2006/relationships/image" Target="../media/image75.emf"/><Relationship Id="rId9" Type="http://schemas.openxmlformats.org/officeDocument/2006/relationships/image" Target="../media/image80.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image" Target="../media/image84.emf"/><Relationship Id="rId5" Type="http://schemas.openxmlformats.org/officeDocument/2006/relationships/image" Target="../media/image88.emf"/><Relationship Id="rId4" Type="http://schemas.openxmlformats.org/officeDocument/2006/relationships/image" Target="../media/image87.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image" Target="../media/image89.e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image" Target="../media/image93.emf"/><Relationship Id="rId1" Type="http://schemas.openxmlformats.org/officeDocument/2006/relationships/image" Target="../media/image92.emf"/><Relationship Id="rId6" Type="http://schemas.openxmlformats.org/officeDocument/2006/relationships/image" Target="../media/image97.emf"/><Relationship Id="rId5" Type="http://schemas.openxmlformats.org/officeDocument/2006/relationships/image" Target="../media/image96.emf"/><Relationship Id="rId4" Type="http://schemas.openxmlformats.org/officeDocument/2006/relationships/image" Target="../media/image95.emf"/><Relationship Id="rId9" Type="http://schemas.openxmlformats.org/officeDocument/2006/relationships/image" Target="../media/image100.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image" Target="../media/image102.emf"/><Relationship Id="rId1" Type="http://schemas.openxmlformats.org/officeDocument/2006/relationships/image" Target="../media/image101.emf"/><Relationship Id="rId6" Type="http://schemas.openxmlformats.org/officeDocument/2006/relationships/image" Target="../media/image106.emf"/><Relationship Id="rId5" Type="http://schemas.openxmlformats.org/officeDocument/2006/relationships/image" Target="../media/image105.emf"/><Relationship Id="rId4" Type="http://schemas.openxmlformats.org/officeDocument/2006/relationships/image" Target="../media/image104.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image" Target="../media/image109.emf"/><Relationship Id="rId1" Type="http://schemas.openxmlformats.org/officeDocument/2006/relationships/image" Target="../media/image108.emf"/><Relationship Id="rId5" Type="http://schemas.openxmlformats.org/officeDocument/2006/relationships/image" Target="../media/image112.emf"/><Relationship Id="rId4" Type="http://schemas.openxmlformats.org/officeDocument/2006/relationships/image" Target="../media/image111.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15.emf"/><Relationship Id="rId7" Type="http://schemas.openxmlformats.org/officeDocument/2006/relationships/image" Target="../media/image119.emf"/><Relationship Id="rId2" Type="http://schemas.openxmlformats.org/officeDocument/2006/relationships/image" Target="../media/image114.emf"/><Relationship Id="rId1" Type="http://schemas.openxmlformats.org/officeDocument/2006/relationships/image" Target="../media/image113.emf"/><Relationship Id="rId6" Type="http://schemas.openxmlformats.org/officeDocument/2006/relationships/image" Target="../media/image118.emf"/><Relationship Id="rId5" Type="http://schemas.openxmlformats.org/officeDocument/2006/relationships/image" Target="../media/image117.emf"/><Relationship Id="rId4" Type="http://schemas.openxmlformats.org/officeDocument/2006/relationships/image" Target="../media/image116.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image" Target="../media/image121.emf"/><Relationship Id="rId1" Type="http://schemas.openxmlformats.org/officeDocument/2006/relationships/image" Target="../media/image120.emf"/><Relationship Id="rId4" Type="http://schemas.openxmlformats.org/officeDocument/2006/relationships/image" Target="../media/image123.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image" Target="../media/image123.emf"/><Relationship Id="rId1" Type="http://schemas.openxmlformats.org/officeDocument/2006/relationships/image" Target="../media/image125.emf"/><Relationship Id="rId5" Type="http://schemas.openxmlformats.org/officeDocument/2006/relationships/image" Target="../media/image128.emf"/><Relationship Id="rId4" Type="http://schemas.openxmlformats.org/officeDocument/2006/relationships/image" Target="../media/image127.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image" Target="../media/image131.wmf"/><Relationship Id="rId1" Type="http://schemas.openxmlformats.org/officeDocument/2006/relationships/image" Target="../media/image130.emf"/><Relationship Id="rId4" Type="http://schemas.openxmlformats.org/officeDocument/2006/relationships/image" Target="../media/image13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69.emf"/><Relationship Id="rId2" Type="http://schemas.openxmlformats.org/officeDocument/2006/relationships/image" Target="../media/image168.emf"/><Relationship Id="rId1" Type="http://schemas.openxmlformats.org/officeDocument/2006/relationships/image" Target="../media/image167.emf"/><Relationship Id="rId4" Type="http://schemas.openxmlformats.org/officeDocument/2006/relationships/image" Target="../media/image170.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73.emf"/><Relationship Id="rId2" Type="http://schemas.openxmlformats.org/officeDocument/2006/relationships/image" Target="../media/image172.emf"/><Relationship Id="rId1" Type="http://schemas.openxmlformats.org/officeDocument/2006/relationships/image" Target="../media/image171.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79.emf"/><Relationship Id="rId2" Type="http://schemas.openxmlformats.org/officeDocument/2006/relationships/image" Target="../media/image178.emf"/><Relationship Id="rId1" Type="http://schemas.openxmlformats.org/officeDocument/2006/relationships/image" Target="../media/image177.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82.emf"/><Relationship Id="rId2" Type="http://schemas.openxmlformats.org/officeDocument/2006/relationships/image" Target="../media/image181.emf"/><Relationship Id="rId1" Type="http://schemas.openxmlformats.org/officeDocument/2006/relationships/image" Target="../media/image180.emf"/><Relationship Id="rId4" Type="http://schemas.openxmlformats.org/officeDocument/2006/relationships/image" Target="../media/image18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CA7E7BA-2E25-024D-A886-881F023DE507}"/>
              </a:ext>
            </a:extLst>
          </p:cNvPr>
          <p:cNvSpPr>
            <a:spLocks noGrp="1" noChangeArrowheads="1"/>
          </p:cNvSpPr>
          <p:nvPr>
            <p:ph type="hdr" sz="quarter"/>
          </p:nvPr>
        </p:nvSpPr>
        <p:spPr bwMode="auto">
          <a:xfrm>
            <a:off x="0" y="0"/>
            <a:ext cx="2962275" cy="49847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宋体" charset="0"/>
                <a:cs typeface="宋体" charset="0"/>
              </a:defRPr>
            </a:lvl1pPr>
          </a:lstStyle>
          <a:p>
            <a:pPr>
              <a:defRPr/>
            </a:pPr>
            <a:endParaRPr lang="zh-CN" altLang="en-US"/>
          </a:p>
        </p:txBody>
      </p:sp>
      <p:sp>
        <p:nvSpPr>
          <p:cNvPr id="59395" name="Rectangle 3">
            <a:extLst>
              <a:ext uri="{FF2B5EF4-FFF2-40B4-BE49-F238E27FC236}">
                <a16:creationId xmlns:a16="http://schemas.microsoft.com/office/drawing/2014/main" id="{1B1D66D2-81E8-9B45-9358-60CB03E761B5}"/>
              </a:ext>
            </a:extLst>
          </p:cNvPr>
          <p:cNvSpPr>
            <a:spLocks noGrp="1" noChangeArrowheads="1"/>
          </p:cNvSpPr>
          <p:nvPr>
            <p:ph type="dt" sz="quarter" idx="1"/>
          </p:nvPr>
        </p:nvSpPr>
        <p:spPr bwMode="auto">
          <a:xfrm>
            <a:off x="3871913" y="0"/>
            <a:ext cx="2960687" cy="49847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lvl1pPr>
          </a:lstStyle>
          <a:p>
            <a:fld id="{53192B88-6EA7-2A40-BD0F-BEEE9A6F6800}" type="datetime1">
              <a:rPr lang="zh-CN" altLang="en-US"/>
              <a:pPr/>
              <a:t>2019/4/17</a:t>
            </a:fld>
            <a:endParaRPr lang="en-US" altLang="zh-CN"/>
          </a:p>
        </p:txBody>
      </p:sp>
      <p:sp>
        <p:nvSpPr>
          <p:cNvPr id="59396" name="Rectangle 4">
            <a:extLst>
              <a:ext uri="{FF2B5EF4-FFF2-40B4-BE49-F238E27FC236}">
                <a16:creationId xmlns:a16="http://schemas.microsoft.com/office/drawing/2014/main" id="{6B7B7004-CA88-8B4D-B59D-E4ADB87C1D8F}"/>
              </a:ext>
            </a:extLst>
          </p:cNvPr>
          <p:cNvSpPr>
            <a:spLocks noGrp="1" noChangeArrowheads="1"/>
          </p:cNvSpPr>
          <p:nvPr>
            <p:ph type="ftr" sz="quarter" idx="2"/>
          </p:nvPr>
        </p:nvSpPr>
        <p:spPr bwMode="auto">
          <a:xfrm>
            <a:off x="0" y="9478963"/>
            <a:ext cx="2962275" cy="498475"/>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宋体" charset="0"/>
                <a:cs typeface="宋体" charset="0"/>
              </a:defRPr>
            </a:lvl1pPr>
          </a:lstStyle>
          <a:p>
            <a:pPr>
              <a:defRPr/>
            </a:pPr>
            <a:endParaRPr lang="en-US" altLang="zh-CN"/>
          </a:p>
        </p:txBody>
      </p:sp>
      <p:sp>
        <p:nvSpPr>
          <p:cNvPr id="59397" name="Rectangle 5">
            <a:extLst>
              <a:ext uri="{FF2B5EF4-FFF2-40B4-BE49-F238E27FC236}">
                <a16:creationId xmlns:a16="http://schemas.microsoft.com/office/drawing/2014/main" id="{046748F1-C403-8044-8B12-66AF82381A96}"/>
              </a:ext>
            </a:extLst>
          </p:cNvPr>
          <p:cNvSpPr>
            <a:spLocks noGrp="1" noChangeArrowheads="1"/>
          </p:cNvSpPr>
          <p:nvPr>
            <p:ph type="sldNum" sz="quarter" idx="3"/>
          </p:nvPr>
        </p:nvSpPr>
        <p:spPr bwMode="auto">
          <a:xfrm>
            <a:off x="3871913" y="9478963"/>
            <a:ext cx="2960687" cy="498475"/>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9F269BE-8C0D-2446-9764-A6A7AD2CF414}" type="slidenum">
              <a:rPr lang="zh-CN" altLang="en-US"/>
              <a:pPr/>
              <a:t>‹#›</a:t>
            </a:fld>
            <a:endParaRPr lang="en-US" altLang="zh-CN"/>
          </a:p>
        </p:txBody>
      </p:sp>
    </p:spTree>
    <p:extLst>
      <p:ext uri="{BB962C8B-B14F-4D97-AF65-F5344CB8AC3E}">
        <p14:creationId xmlns:p14="http://schemas.microsoft.com/office/powerpoint/2010/main" val="336503055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5">
            <a:extLst>
              <a:ext uri="{FF2B5EF4-FFF2-40B4-BE49-F238E27FC236}">
                <a16:creationId xmlns:a16="http://schemas.microsoft.com/office/drawing/2014/main" id="{893AB04F-2795-674E-915C-35534536D63C}"/>
              </a:ext>
            </a:extLst>
          </p:cNvPr>
          <p:cNvSpPr>
            <a:spLocks noGrp="1" noChangeArrowheads="1"/>
          </p:cNvSpPr>
          <p:nvPr>
            <p:ph type="body" sz="quarter" idx="3"/>
          </p:nvPr>
        </p:nvSpPr>
        <p:spPr bwMode="auto">
          <a:xfrm>
            <a:off x="911225" y="4775200"/>
            <a:ext cx="5016500" cy="4468813"/>
          </a:xfrm>
          <a:prstGeom prst="rect">
            <a:avLst/>
          </a:prstGeom>
          <a:noFill/>
          <a:ln>
            <a:noFill/>
          </a:ln>
          <a:extLst/>
        </p:spPr>
        <p:txBody>
          <a:bodyPr vert="horz" wrap="square" lIns="92629" tIns="46314" rIns="92629" bIns="46314"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3"/>
            <a:r>
              <a:rPr lang="zh-CN" altLang="en-US" noProof="0"/>
              <a:t>第四级</a:t>
            </a:r>
          </a:p>
          <a:p>
            <a:pPr lvl="4"/>
            <a:r>
              <a:rPr lang="zh-CN" altLang="en-US" noProof="0"/>
              <a:t>第五级</a:t>
            </a:r>
          </a:p>
        </p:txBody>
      </p:sp>
      <p:sp>
        <p:nvSpPr>
          <p:cNvPr id="2051" name="Rectangle 6">
            <a:extLst>
              <a:ext uri="{FF2B5EF4-FFF2-40B4-BE49-F238E27FC236}">
                <a16:creationId xmlns:a16="http://schemas.microsoft.com/office/drawing/2014/main" id="{496DED1D-31EE-A54C-ADF3-5ADEE4A6B5BB}"/>
              </a:ext>
            </a:extLst>
          </p:cNvPr>
          <p:cNvSpPr>
            <a:spLocks noGrp="1" noChangeArrowheads="1"/>
          </p:cNvSpPr>
          <p:nvPr>
            <p:ph type="ftr" sz="quarter" idx="4"/>
          </p:nvPr>
        </p:nvSpPr>
        <p:spPr bwMode="auto">
          <a:xfrm>
            <a:off x="0" y="9474200"/>
            <a:ext cx="2963863" cy="539750"/>
          </a:xfrm>
          <a:prstGeom prst="rect">
            <a:avLst/>
          </a:prstGeom>
          <a:noFill/>
          <a:ln>
            <a:noFill/>
          </a:ln>
          <a:extLst/>
        </p:spPr>
        <p:txBody>
          <a:bodyPr vert="horz" wrap="square" lIns="92629" tIns="46314" rIns="92629" bIns="46314" numCol="1" anchor="b" anchorCtr="0" compatLnSpc="1">
            <a:prstTxWarp prst="textNoShape">
              <a:avLst/>
            </a:prstTxWarp>
          </a:bodyPr>
          <a:lstStyle>
            <a:lvl1pPr defTabSz="925513" eaLnBrk="1" hangingPunct="1">
              <a:spcBef>
                <a:spcPct val="20000"/>
              </a:spcBef>
              <a:buClr>
                <a:schemeClr val="folHlink"/>
              </a:buClr>
              <a:buSzPct val="60000"/>
              <a:buFont typeface="Wingdings" charset="0"/>
              <a:buNone/>
              <a:defRPr sz="1200" b="1">
                <a:solidFill>
                  <a:srgbClr val="003300"/>
                </a:solidFill>
                <a:latin typeface="Tahoma" charset="0"/>
                <a:ea typeface="黑体" charset="0"/>
                <a:cs typeface="黑体" charset="0"/>
              </a:defRPr>
            </a:lvl1pPr>
          </a:lstStyle>
          <a:p>
            <a:pPr>
              <a:defRPr/>
            </a:pPr>
            <a:endParaRPr lang="en-US"/>
          </a:p>
        </p:txBody>
      </p:sp>
      <p:sp>
        <p:nvSpPr>
          <p:cNvPr id="2052" name="Rectangle 7">
            <a:extLst>
              <a:ext uri="{FF2B5EF4-FFF2-40B4-BE49-F238E27FC236}">
                <a16:creationId xmlns:a16="http://schemas.microsoft.com/office/drawing/2014/main" id="{77E2AC0F-F192-AF49-9F6A-AE261B24EC58}"/>
              </a:ext>
            </a:extLst>
          </p:cNvPr>
          <p:cNvSpPr>
            <a:spLocks noGrp="1" noChangeArrowheads="1"/>
          </p:cNvSpPr>
          <p:nvPr>
            <p:ph type="sldNum" sz="quarter" idx="5"/>
          </p:nvPr>
        </p:nvSpPr>
        <p:spPr bwMode="auto">
          <a:xfrm>
            <a:off x="3875088" y="9474200"/>
            <a:ext cx="2963862" cy="539750"/>
          </a:xfrm>
          <a:prstGeom prst="rect">
            <a:avLst/>
          </a:prstGeom>
          <a:noFill/>
          <a:ln>
            <a:noFill/>
          </a:ln>
          <a:extLst/>
        </p:spPr>
        <p:txBody>
          <a:bodyPr vert="horz" wrap="square" lIns="92629" tIns="46314" rIns="92629" bIns="46314" numCol="1" anchor="b" anchorCtr="0" compatLnSpc="1">
            <a:prstTxWarp prst="textNoShape">
              <a:avLst/>
            </a:prstTxWarp>
          </a:bodyPr>
          <a:lstStyle>
            <a:lvl1pPr algn="r" defTabSz="925513" eaLnBrk="1" hangingPunct="1">
              <a:spcBef>
                <a:spcPct val="20000"/>
              </a:spcBef>
              <a:buClr>
                <a:schemeClr val="folHlink"/>
              </a:buClr>
              <a:buSzPct val="60000"/>
              <a:buFont typeface="Wingdings" pitchFamily="2" charset="2"/>
              <a:buNone/>
              <a:defRPr sz="1200" b="1">
                <a:solidFill>
                  <a:srgbClr val="003300"/>
                </a:solidFill>
                <a:latin typeface="Tahoma" panose="020B0604030504040204" pitchFamily="34" charset="0"/>
                <a:ea typeface="黑体" panose="02010609060101010101" pitchFamily="49" charset="-122"/>
              </a:defRPr>
            </a:lvl1pPr>
          </a:lstStyle>
          <a:p>
            <a:fld id="{26D8B396-A7C2-6947-A6D4-4698A8591EC9}" type="slidenum">
              <a:rPr lang="en-US" altLang="zh-CN"/>
              <a:pPr/>
              <a:t>‹#›</a:t>
            </a:fld>
            <a:endParaRPr lang="en-US" altLang="zh-CN"/>
          </a:p>
        </p:txBody>
      </p:sp>
    </p:spTree>
    <p:extLst>
      <p:ext uri="{BB962C8B-B14F-4D97-AF65-F5344CB8AC3E}">
        <p14:creationId xmlns:p14="http://schemas.microsoft.com/office/powerpoint/2010/main" val="375589039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New Roman" charset="0"/>
        <a:ea typeface="宋体" charset="0"/>
        <a:cs typeface="宋体" charset="0"/>
      </a:defRPr>
    </a:lvl1pPr>
    <a:lvl2pPr marL="4572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2pPr>
    <a:lvl3pPr marL="1143000" indent="-2286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a:extLst>
              <a:ext uri="{FF2B5EF4-FFF2-40B4-BE49-F238E27FC236}">
                <a16:creationId xmlns:a16="http://schemas.microsoft.com/office/drawing/2014/main" id="{CF03970C-6396-3B45-B1CB-9856FC4193D6}"/>
              </a:ext>
            </a:extLst>
          </p:cNvPr>
          <p:cNvSpPr>
            <a:spLocks noGrp="1" noRot="1" noChangeAspect="1"/>
          </p:cNvSpPr>
          <p:nvPr>
            <p:ph type="sldImg"/>
          </p:nvPr>
        </p:nvSpPr>
        <p:spPr bwMode="auto">
          <a:xfrm>
            <a:off x="922338" y="747713"/>
            <a:ext cx="4991100" cy="3743325"/>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4" name="备注占位符 2">
            <a:extLst>
              <a:ext uri="{FF2B5EF4-FFF2-40B4-BE49-F238E27FC236}">
                <a16:creationId xmlns:a16="http://schemas.microsoft.com/office/drawing/2014/main" id="{C4F78BB1-1538-574E-ACC3-B54FD499D9C4}"/>
              </a:ext>
            </a:extLst>
          </p:cNvPr>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zh-CN" altLang="en-US">
              <a:latin typeface="Times New Roman" panose="02020603050405020304" pitchFamily="18"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a:extLst>
              <a:ext uri="{FF2B5EF4-FFF2-40B4-BE49-F238E27FC236}">
                <a16:creationId xmlns:a16="http://schemas.microsoft.com/office/drawing/2014/main" id="{006DC7A0-6F06-DB4F-876B-B4367E256316}"/>
              </a:ext>
            </a:extLst>
          </p:cNvPr>
          <p:cNvSpPr>
            <a:spLocks noGrp="1" noRot="1" noChangeAspect="1"/>
          </p:cNvSpPr>
          <p:nvPr>
            <p:ph type="sldImg"/>
          </p:nvPr>
        </p:nvSpPr>
        <p:spPr bwMode="auto">
          <a:xfrm>
            <a:off x="922338" y="747713"/>
            <a:ext cx="4991100" cy="3743325"/>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0242" name="备注占位符 2">
            <a:extLst>
              <a:ext uri="{FF2B5EF4-FFF2-40B4-BE49-F238E27FC236}">
                <a16:creationId xmlns:a16="http://schemas.microsoft.com/office/drawing/2014/main" id="{881826E2-D866-FF46-9530-11D13E384F91}"/>
              </a:ext>
            </a:extLst>
          </p:cNvPr>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zh-CN" altLang="en-US">
              <a:latin typeface="Times New Roman" panose="02020603050405020304" pitchFamily="18"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BE229698-1D8C-DA4F-AEE5-29EB9BABA673}"/>
              </a:ext>
            </a:extLst>
          </p:cNvPr>
          <p:cNvSpPr>
            <a:spLocks noGrp="1" noRot="1" noChangeAspect="1" noChangeArrowheads="1" noTextEdit="1"/>
          </p:cNvSpPr>
          <p:nvPr>
            <p:ph type="sldImg"/>
          </p:nvPr>
        </p:nvSpPr>
        <p:spPr bwMode="auto">
          <a:xfrm>
            <a:off x="922338" y="747713"/>
            <a:ext cx="4991100" cy="374332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p>
      <p:sp>
        <p:nvSpPr>
          <p:cNvPr id="12290" name="Rectangle 3">
            <a:extLst>
              <a:ext uri="{FF2B5EF4-FFF2-40B4-BE49-F238E27FC236}">
                <a16:creationId xmlns:a16="http://schemas.microsoft.com/office/drawing/2014/main" id="{9D836CF0-FA68-4347-AD42-FB32802426DD}"/>
              </a:ext>
            </a:extLst>
          </p:cNvPr>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kumimoji="0" lang="zh-CN" altLang="en-US">
              <a:latin typeface="Times New Roman" panose="02020603050405020304" pitchFamily="18"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5A367F0-F798-8F40-8B3F-4E576952D596}"/>
              </a:ext>
            </a:extLst>
          </p:cNvPr>
          <p:cNvSpPr>
            <a:spLocks noGrp="1" noRot="1" noChangeAspect="1" noChangeArrowheads="1" noTextEdit="1"/>
          </p:cNvSpPr>
          <p:nvPr>
            <p:ph type="sldImg"/>
          </p:nvPr>
        </p:nvSpPr>
        <p:spPr bwMode="auto">
          <a:xfrm>
            <a:off x="922338" y="747713"/>
            <a:ext cx="4991100" cy="374332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p>
      <p:sp>
        <p:nvSpPr>
          <p:cNvPr id="15362" name="Rectangle 3">
            <a:extLst>
              <a:ext uri="{FF2B5EF4-FFF2-40B4-BE49-F238E27FC236}">
                <a16:creationId xmlns:a16="http://schemas.microsoft.com/office/drawing/2014/main" id="{6013DB77-23D5-D440-ADC6-9E6909F81F2E}"/>
              </a:ext>
            </a:extLst>
          </p:cNvPr>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kumimoji="0" lang="en-US" altLang="zh-CN">
                <a:latin typeface="Times New Roman" panose="02020603050405020304" pitchFamily="18" charset="0"/>
                <a:ea typeface="宋体" panose="02010600030101010101" pitchFamily="2" charset="-122"/>
              </a:rPr>
              <a:t>Information loss conflicts with the basic principle of quantum mechanics.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73163" y="1247775"/>
            <a:ext cx="4489450" cy="3367088"/>
          </a:xfrm>
          <a:prstGeom prst="rect">
            <a:avLst/>
          </a:prstGeom>
          <a:noFill/>
          <a:ln w="12700">
            <a:solidFill>
              <a:prstClr val="black"/>
            </a:solidFill>
          </a:ln>
        </p:spPr>
      </p:sp>
      <p:sp>
        <p:nvSpPr>
          <p:cNvPr id="3" name="备注占位符 2"/>
          <p:cNvSpPr>
            <a:spLocks noGrp="1"/>
          </p:cNvSpPr>
          <p:nvPr>
            <p:ph type="body" idx="1"/>
          </p:nvPr>
        </p:nvSpPr>
        <p:spPr/>
        <p:txBody>
          <a:bodyPr/>
          <a:lstStyle/>
          <a:p>
            <a:r>
              <a:rPr kumimoji="1" lang="zh-CN" altLang="en-US" sz="1200" b="0" i="0" u="none" strike="noStrike" kern="1200" dirty="0">
                <a:solidFill>
                  <a:schemeClr val="tx1"/>
                </a:solidFill>
                <a:effectLst/>
                <a:latin typeface="Times New Roman" charset="0"/>
                <a:ea typeface="宋体" charset="0"/>
                <a:cs typeface="宋体" charset="0"/>
              </a:rPr>
              <a:t>此时视界如果要求是光滑的，那么视界内外的</a:t>
            </a:r>
            <a:r>
              <a:rPr kumimoji="1" lang="en-US" altLang="zh-CN" sz="1200" b="0" i="0" u="none" strike="noStrike" kern="1200" dirty="0">
                <a:solidFill>
                  <a:schemeClr val="tx1"/>
                </a:solidFill>
                <a:effectLst/>
                <a:latin typeface="Times New Roman" charset="0"/>
                <a:ea typeface="宋体" charset="0"/>
                <a:cs typeface="宋体" charset="0"/>
              </a:rPr>
              <a:t>A</a:t>
            </a:r>
            <a:r>
              <a:rPr kumimoji="1" lang="zh-CN" altLang="en-US" sz="1200" b="0" i="0" u="none" strike="noStrike" kern="1200" dirty="0">
                <a:solidFill>
                  <a:schemeClr val="tx1"/>
                </a:solidFill>
                <a:effectLst/>
                <a:latin typeface="Times New Roman" charset="0"/>
                <a:ea typeface="宋体" charset="0"/>
                <a:cs typeface="宋体" charset="0"/>
              </a:rPr>
              <a:t>和</a:t>
            </a:r>
            <a:r>
              <a:rPr kumimoji="1" lang="en-US" altLang="zh-CN" sz="1200" b="0" i="0" u="none" strike="noStrike" kern="1200" dirty="0">
                <a:solidFill>
                  <a:schemeClr val="tx1"/>
                </a:solidFill>
                <a:effectLst/>
                <a:latin typeface="Times New Roman" charset="0"/>
                <a:ea typeface="宋体" charset="0"/>
                <a:cs typeface="宋体" charset="0"/>
              </a:rPr>
              <a:t>B</a:t>
            </a:r>
            <a:r>
              <a:rPr kumimoji="1" lang="zh-CN" altLang="en-US" sz="1200" b="0" i="0" u="none" strike="noStrike" kern="1200" dirty="0">
                <a:solidFill>
                  <a:schemeClr val="tx1"/>
                </a:solidFill>
                <a:effectLst/>
                <a:latin typeface="Times New Roman" charset="0"/>
                <a:ea typeface="宋体" charset="0"/>
                <a:cs typeface="宋体" charset="0"/>
              </a:rPr>
              <a:t>模式将会相互纠缠。而根据量子力学的基本原理，纠缠具有唯一性（量子态是很专一的），一个粒子不能同时与两个粒子相互纠缠。所以必须要破坏其中一对的纠缠。如果破坏</a:t>
            </a:r>
            <a:r>
              <a:rPr kumimoji="1" lang="en-US" altLang="zh-CN" sz="1200" b="0" i="0" u="none" strike="noStrike" kern="1200" dirty="0">
                <a:solidFill>
                  <a:schemeClr val="tx1"/>
                </a:solidFill>
                <a:effectLst/>
                <a:latin typeface="Times New Roman" charset="0"/>
                <a:ea typeface="宋体" charset="0"/>
                <a:cs typeface="宋体" charset="0"/>
              </a:rPr>
              <a:t>B</a:t>
            </a:r>
            <a:r>
              <a:rPr kumimoji="1" lang="zh-CN" altLang="en-US" sz="1200" b="0" i="0" u="none" strike="noStrike" kern="1200" dirty="0">
                <a:solidFill>
                  <a:schemeClr val="tx1"/>
                </a:solidFill>
                <a:effectLst/>
                <a:latin typeface="Times New Roman" charset="0"/>
                <a:ea typeface="宋体" charset="0"/>
                <a:cs typeface="宋体" charset="0"/>
              </a:rPr>
              <a:t>和</a:t>
            </a:r>
            <a:r>
              <a:rPr kumimoji="1" lang="en-US" altLang="zh-CN" sz="1200" b="0" i="0" u="none" strike="noStrike" kern="1200" dirty="0">
                <a:solidFill>
                  <a:schemeClr val="tx1"/>
                </a:solidFill>
                <a:effectLst/>
                <a:latin typeface="Times New Roman" charset="0"/>
                <a:ea typeface="宋体" charset="0"/>
                <a:cs typeface="宋体" charset="0"/>
              </a:rPr>
              <a:t>A</a:t>
            </a:r>
            <a:r>
              <a:rPr kumimoji="1" lang="zh-CN" altLang="en-US" sz="1200" b="0" i="0" u="none" strike="noStrike" kern="1200" dirty="0">
                <a:solidFill>
                  <a:schemeClr val="tx1"/>
                </a:solidFill>
                <a:effectLst/>
                <a:latin typeface="Times New Roman" charset="0"/>
                <a:ea typeface="宋体" charset="0"/>
                <a:cs typeface="宋体" charset="0"/>
              </a:rPr>
              <a:t>的纠缠，那么就像断开化学键会释放能量一样，此时黑洞视界将不再是光滑的，而是一堵具有巨大能量的墙。</a:t>
            </a:r>
            <a:endParaRPr kumimoji="1" lang="zh-CN" altLang="en-US" dirty="0"/>
          </a:p>
        </p:txBody>
      </p:sp>
    </p:spTree>
    <p:extLst>
      <p:ext uri="{BB962C8B-B14F-4D97-AF65-F5344CB8AC3E}">
        <p14:creationId xmlns:p14="http://schemas.microsoft.com/office/powerpoint/2010/main" val="2235473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A2321907-475F-544C-A690-A7506BF00A28}"/>
              </a:ext>
            </a:extLst>
          </p:cNvPr>
          <p:cNvSpPr>
            <a:spLocks noGrp="1" noRot="1" noChangeAspect="1" noChangeArrowheads="1" noTextEdit="1"/>
          </p:cNvSpPr>
          <p:nvPr>
            <p:ph type="sldImg"/>
          </p:nvPr>
        </p:nvSpPr>
        <p:spPr bwMode="auto">
          <a:xfrm>
            <a:off x="922338" y="747713"/>
            <a:ext cx="4991100" cy="374332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p>
      <p:sp>
        <p:nvSpPr>
          <p:cNvPr id="22530" name="Rectangle 3">
            <a:extLst>
              <a:ext uri="{FF2B5EF4-FFF2-40B4-BE49-F238E27FC236}">
                <a16:creationId xmlns:a16="http://schemas.microsoft.com/office/drawing/2014/main" id="{2C660680-C693-274B-82DF-579230D59953}"/>
              </a:ext>
            </a:extLst>
          </p:cNvPr>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kumimoji="0" lang="en-US" altLang="zh-CN">
                <a:latin typeface="Times New Roman" panose="02020603050405020304" pitchFamily="18" charset="0"/>
                <a:ea typeface="宋体" panose="02010600030101010101" pitchFamily="2" charset="-122"/>
              </a:rPr>
              <a:t>They use the line element xxx instead of this one. The imaginary unit of action can be obtained with WKB approximation method. The tunneling rate for a particle with energy E can be obtained as XXX. This spectrum is nonthermal.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19F8BA2B-4A49-9C45-83AF-E9F2186BC360}"/>
              </a:ext>
            </a:extLst>
          </p:cNvPr>
          <p:cNvSpPr>
            <a:spLocks noGrp="1" noRot="1" noChangeAspect="1" noChangeArrowheads="1" noTextEdit="1"/>
          </p:cNvSpPr>
          <p:nvPr>
            <p:ph type="sldImg"/>
          </p:nvPr>
        </p:nvSpPr>
        <p:spPr bwMode="auto">
          <a:xfrm>
            <a:off x="922338" y="747713"/>
            <a:ext cx="4991100" cy="374332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p>
      <p:sp>
        <p:nvSpPr>
          <p:cNvPr id="52226" name="Rectangle 3">
            <a:extLst>
              <a:ext uri="{FF2B5EF4-FFF2-40B4-BE49-F238E27FC236}">
                <a16:creationId xmlns:a16="http://schemas.microsoft.com/office/drawing/2014/main" id="{324DEFF6-0D32-744B-8A2D-0CC1168E78EB}"/>
              </a:ext>
            </a:extLst>
          </p:cNvPr>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kumimoji="0" lang="en-US" altLang="zh-CN">
                <a:latin typeface="Times New Roman" panose="02020603050405020304" pitchFamily="18" charset="0"/>
                <a:ea typeface="宋体" panose="02010600030101010101" pitchFamily="2" charset="-122"/>
              </a:rPr>
              <a:t>Some other attempts can be found in the review paper  by Preskill. Preskill himself gave a proposal with the idea of entanglement. For example, the black hole emits particles. Each particle is entangled with the hole and so the emitted particles are in the mixed state, which is equal to the thermal states.  But, when the black hole exhausted, there is nothing to be entangled with particles. The paradox then come back.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628800"/>
            <a:ext cx="7772400" cy="1470025"/>
          </a:xfrm>
          <a:prstGeom prst="rect">
            <a:avLst/>
          </a:prstGeom>
        </p:spPr>
        <p:txBody>
          <a:bodyPr vert="horz"/>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234113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818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567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6BAB702-9D37-044D-BAD7-225379895CA1}"/>
              </a:ext>
            </a:extLst>
          </p:cNvPr>
          <p:cNvSpPr txBox="1"/>
          <p:nvPr userDrawn="1"/>
        </p:nvSpPr>
        <p:spPr>
          <a:xfrm>
            <a:off x="1571625" y="6615113"/>
            <a:ext cx="184731" cy="461665"/>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494270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742475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竖排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833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竖排标题和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075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一项大型内容和两项小型内容">
    <p:spTree>
      <p:nvGrpSpPr>
        <p:cNvPr id="1" name=""/>
        <p:cNvGrpSpPr/>
        <p:nvPr/>
      </p:nvGrpSpPr>
      <p:grpSpPr>
        <a:xfrm>
          <a:off x="0" y="0"/>
          <a:ext cx="0" cy="0"/>
          <a:chOff x="0" y="0"/>
          <a:chExt cx="0" cy="0"/>
        </a:xfrm>
      </p:grpSpPr>
      <p:sp>
        <p:nvSpPr>
          <p:cNvPr id="5" name="内容占位符 4"/>
          <p:cNvSpPr>
            <a:spLocks noGrp="1"/>
          </p:cNvSpPr>
          <p:nvPr>
            <p:ph sz="quarter" idx="3"/>
          </p:nvPr>
        </p:nvSpPr>
        <p:spPr>
          <a:xfrm>
            <a:off x="4648200" y="3938588"/>
            <a:ext cx="4038600" cy="21875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64605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25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16">
            <a:extLst>
              <a:ext uri="{FF2B5EF4-FFF2-40B4-BE49-F238E27FC236}">
                <a16:creationId xmlns:a16="http://schemas.microsoft.com/office/drawing/2014/main" id="{4D6F09D0-34CB-3545-A556-E2C7EB67C4D0}"/>
              </a:ext>
            </a:extLst>
          </p:cNvPr>
          <p:cNvSpPr>
            <a:spLocks noChangeArrowheads="1"/>
          </p:cNvSpPr>
          <p:nvPr/>
        </p:nvSpPr>
        <p:spPr bwMode="auto">
          <a:xfrm rot="10800000">
            <a:off x="0" y="6654006"/>
            <a:ext cx="8085137" cy="71438"/>
          </a:xfrm>
          <a:prstGeom prst="rect">
            <a:avLst/>
          </a:prstGeom>
          <a:gradFill rotWithShape="1">
            <a:gsLst>
              <a:gs pos="0">
                <a:srgbClr val="0000FF"/>
              </a:gs>
              <a:gs pos="100000">
                <a:srgbClr val="99FF33"/>
              </a:gs>
            </a:gsLst>
            <a:lin ang="0" scaled="1"/>
          </a:gradFill>
          <a:ln>
            <a:noFill/>
          </a:ln>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defRPr/>
            </a:pPr>
            <a:endParaRPr kumimoji="0" lang="zh-CN" altLang="en-US" sz="2000">
              <a:solidFill>
                <a:schemeClr val="folHlink"/>
              </a:solidFill>
            </a:endParaRPr>
          </a:p>
        </p:txBody>
      </p:sp>
      <p:sp>
        <p:nvSpPr>
          <p:cNvPr id="1027" name="图片 3" descr="logo.png">
            <a:extLst>
              <a:ext uri="{FF2B5EF4-FFF2-40B4-BE49-F238E27FC236}">
                <a16:creationId xmlns:a16="http://schemas.microsoft.com/office/drawing/2014/main" id="{BFD065F7-6F34-304F-9812-5F14A12CB626}"/>
              </a:ext>
            </a:extLst>
          </p:cNvPr>
          <p:cNvSpPr>
            <a:spLocks noChangeAspect="1" noChangeArrowheads="1"/>
          </p:cNvSpPr>
          <p:nvPr/>
        </p:nvSpPr>
        <p:spPr bwMode="auto">
          <a:xfrm>
            <a:off x="107950" y="5949950"/>
            <a:ext cx="900113" cy="785813"/>
          </a:xfrm>
          <a:prstGeom prst="rect">
            <a:avLst/>
          </a:prstGeom>
          <a:noFill/>
          <a:ln>
            <a:noFill/>
          </a:ln>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defRPr/>
            </a:pPr>
            <a:endParaRPr kumimoji="0" lang="zh-CN" altLang="en-US"/>
          </a:p>
        </p:txBody>
      </p:sp>
      <p:sp>
        <p:nvSpPr>
          <p:cNvPr id="1028" name="Rectangle 15">
            <a:extLst>
              <a:ext uri="{FF2B5EF4-FFF2-40B4-BE49-F238E27FC236}">
                <a16:creationId xmlns:a16="http://schemas.microsoft.com/office/drawing/2014/main" id="{299A93D1-3102-9D4F-BFAB-EC3C7FA5FE85}"/>
              </a:ext>
            </a:extLst>
          </p:cNvPr>
          <p:cNvSpPr>
            <a:spLocks noChangeArrowheads="1"/>
          </p:cNvSpPr>
          <p:nvPr/>
        </p:nvSpPr>
        <p:spPr bwMode="auto">
          <a:xfrm flipV="1">
            <a:off x="0" y="790893"/>
            <a:ext cx="9144000" cy="45719"/>
          </a:xfrm>
          <a:prstGeom prst="rect">
            <a:avLst/>
          </a:prstGeom>
          <a:gradFill rotWithShape="1">
            <a:gsLst>
              <a:gs pos="23000">
                <a:srgbClr val="9DBFEE"/>
              </a:gs>
              <a:gs pos="31000">
                <a:srgbClr val="9DBFEE"/>
              </a:gs>
              <a:gs pos="20000">
                <a:srgbClr val="9AC8FA"/>
              </a:gs>
              <a:gs pos="0">
                <a:schemeClr val="tx2"/>
              </a:gs>
              <a:gs pos="100000">
                <a:schemeClr val="accent2"/>
              </a:gs>
            </a:gsLst>
            <a:lin ang="0" scaled="1"/>
          </a:gradFill>
          <a:ln>
            <a:noFill/>
          </a:ln>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defRPr/>
            </a:pPr>
            <a:endParaRPr kumimoji="0" lang="zh-CN" altLang="en-US" sz="2000">
              <a:solidFill>
                <a:schemeClr val="folHlink"/>
              </a:solidFill>
            </a:endParaRPr>
          </a:p>
        </p:txBody>
      </p:sp>
      <p:pic>
        <p:nvPicPr>
          <p:cNvPr id="1029" name="图片 3" descr="logo.png">
            <a:extLst>
              <a:ext uri="{FF2B5EF4-FFF2-40B4-BE49-F238E27FC236}">
                <a16:creationId xmlns:a16="http://schemas.microsoft.com/office/drawing/2014/main" id="{E096A6FE-A77C-9344-A36F-C0B80F2AFD2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85137" y="6021288"/>
            <a:ext cx="900112" cy="785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图片 2">
            <a:extLst>
              <a:ext uri="{FF2B5EF4-FFF2-40B4-BE49-F238E27FC236}">
                <a16:creationId xmlns:a16="http://schemas.microsoft.com/office/drawing/2014/main" id="{7A22BB61-3BE4-0F49-96F3-00667CA8963E}"/>
              </a:ext>
            </a:extLst>
          </p:cNvPr>
          <p:cNvPicPr>
            <a:picLocks noChangeAspect="1"/>
          </p:cNvPicPr>
          <p:nvPr userDrawn="1"/>
        </p:nvPicPr>
        <p:blipFill>
          <a:blip r:embed="rId12"/>
          <a:stretch>
            <a:fillRect/>
          </a:stretch>
        </p:blipFill>
        <p:spPr>
          <a:xfrm>
            <a:off x="0" y="440854"/>
            <a:ext cx="720080" cy="720080"/>
          </a:xfrm>
          <a:prstGeom prst="rect">
            <a:avLst/>
          </a:prstGeom>
        </p:spPr>
      </p:pic>
    </p:spTree>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6" r:id="rId4"/>
    <p:sldLayoutId id="2147483698" r:id="rId5"/>
    <p:sldLayoutId id="2147483699" r:id="rId6"/>
    <p:sldLayoutId id="2147483700" r:id="rId7"/>
    <p:sldLayoutId id="2147483701" r:id="rId8"/>
    <p:sldLayoutId id="2147483702" r:id="rId9"/>
  </p:sldLayoutIdLst>
  <p:hf sldNum="0"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charset="0"/>
          <a:ea typeface="宋体" charset="0"/>
          <a:cs typeface="宋体" charset="0"/>
        </a:defRPr>
      </a:lvl2pPr>
      <a:lvl3pPr algn="l" rtl="0" eaLnBrk="0" fontAlgn="base" hangingPunct="0">
        <a:spcBef>
          <a:spcPct val="0"/>
        </a:spcBef>
        <a:spcAft>
          <a:spcPct val="0"/>
        </a:spcAft>
        <a:defRPr kumimoji="1" sz="4400">
          <a:solidFill>
            <a:schemeClr val="tx2"/>
          </a:solidFill>
          <a:latin typeface="Tahoma" charset="0"/>
          <a:ea typeface="宋体" charset="0"/>
          <a:cs typeface="宋体" charset="0"/>
        </a:defRPr>
      </a:lvl3pPr>
      <a:lvl4pPr algn="l" rtl="0" eaLnBrk="0" fontAlgn="base" hangingPunct="0">
        <a:spcBef>
          <a:spcPct val="0"/>
        </a:spcBef>
        <a:spcAft>
          <a:spcPct val="0"/>
        </a:spcAft>
        <a:defRPr kumimoji="1" sz="4400">
          <a:solidFill>
            <a:schemeClr val="tx2"/>
          </a:solidFill>
          <a:latin typeface="Tahoma" charset="0"/>
          <a:ea typeface="宋体" charset="0"/>
          <a:cs typeface="宋体" charset="0"/>
        </a:defRPr>
      </a:lvl4pPr>
      <a:lvl5pPr algn="l" rtl="0" eaLnBrk="0" fontAlgn="base" hangingPunct="0">
        <a:spcBef>
          <a:spcPct val="0"/>
        </a:spcBef>
        <a:spcAft>
          <a:spcPct val="0"/>
        </a:spcAft>
        <a:defRPr kumimoji="1" sz="4400">
          <a:solidFill>
            <a:schemeClr val="tx2"/>
          </a:solidFill>
          <a:latin typeface="Tahoma" charset="0"/>
          <a:ea typeface="宋体" charset="0"/>
          <a:cs typeface="宋体" charset="0"/>
        </a:defRPr>
      </a:lvl5pPr>
      <a:lvl6pPr marL="457200" algn="l" rtl="0" eaLnBrk="0" fontAlgn="base" hangingPunct="0">
        <a:spcBef>
          <a:spcPct val="0"/>
        </a:spcBef>
        <a:spcAft>
          <a:spcPct val="0"/>
        </a:spcAft>
        <a:defRPr sz="4400">
          <a:solidFill>
            <a:schemeClr val="tx2"/>
          </a:solidFill>
          <a:latin typeface="Tahoma" charset="0"/>
          <a:ea typeface="宋体" charset="0"/>
          <a:cs typeface="宋体" charset="0"/>
        </a:defRPr>
      </a:lvl6pPr>
      <a:lvl7pPr marL="914400" algn="l" rtl="0" eaLnBrk="0" fontAlgn="base" hangingPunct="0">
        <a:spcBef>
          <a:spcPct val="0"/>
        </a:spcBef>
        <a:spcAft>
          <a:spcPct val="0"/>
        </a:spcAft>
        <a:defRPr sz="4400">
          <a:solidFill>
            <a:schemeClr val="tx2"/>
          </a:solidFill>
          <a:latin typeface="Tahoma" charset="0"/>
          <a:ea typeface="宋体" charset="0"/>
          <a:cs typeface="宋体" charset="0"/>
        </a:defRPr>
      </a:lvl7pPr>
      <a:lvl8pPr marL="1371600" algn="l" rtl="0" eaLnBrk="0" fontAlgn="base" hangingPunct="0">
        <a:spcBef>
          <a:spcPct val="0"/>
        </a:spcBef>
        <a:spcAft>
          <a:spcPct val="0"/>
        </a:spcAft>
        <a:defRPr sz="4400">
          <a:solidFill>
            <a:schemeClr val="tx2"/>
          </a:solidFill>
          <a:latin typeface="Tahoma" charset="0"/>
          <a:ea typeface="宋体" charset="0"/>
          <a:cs typeface="宋体" charset="0"/>
        </a:defRPr>
      </a:lvl8pPr>
      <a:lvl9pPr marL="1828800" algn="l" rtl="0" eaLnBrk="0" fontAlgn="base" hangingPunct="0">
        <a:spcBef>
          <a:spcPct val="0"/>
        </a:spcBef>
        <a:spcAft>
          <a:spcPct val="0"/>
        </a:spcAft>
        <a:defRPr sz="4400">
          <a:solidFill>
            <a:schemeClr val="tx2"/>
          </a:solidFill>
          <a:latin typeface="Tahoma" charset="0"/>
          <a:ea typeface="宋体" charset="0"/>
          <a:cs typeface="宋体"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5pPr>
      <a:lvl6pPr marL="25146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var/folders/3t/hqyt6sx14yq033l608_r96zm0000gp/T/com.microsoft.Powerpoint/converted_emf.emf" TargetMode="External"/><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5.emf"/><Relationship Id="rId18" Type="http://schemas.microsoft.com/office/2007/relationships/diagramDrawing" Target="../diagrams/drawing1.xml"/><Relationship Id="rId3" Type="http://schemas.openxmlformats.org/officeDocument/2006/relationships/notesSlide" Target="../notesSlides/notesSlide1.xml"/><Relationship Id="rId7" Type="http://schemas.openxmlformats.org/officeDocument/2006/relationships/image" Target="../media/image12.emf"/><Relationship Id="rId12" Type="http://schemas.openxmlformats.org/officeDocument/2006/relationships/oleObject" Target="../embeddings/oleObject5.bin"/><Relationship Id="rId17" Type="http://schemas.openxmlformats.org/officeDocument/2006/relationships/diagramColors" Target="../diagrams/colors1.xml"/><Relationship Id="rId2" Type="http://schemas.openxmlformats.org/officeDocument/2006/relationships/slideLayout" Target="../slideLayouts/slideLayout2.xml"/><Relationship Id="rId16" Type="http://schemas.openxmlformats.org/officeDocument/2006/relationships/diagramQuickStyle" Target="../diagrams/quickStyle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4.emf"/><Relationship Id="rId5" Type="http://schemas.openxmlformats.org/officeDocument/2006/relationships/image" Target="../media/image11.emf"/><Relationship Id="rId15" Type="http://schemas.openxmlformats.org/officeDocument/2006/relationships/diagramLayout" Target="../diagrams/layout1.xml"/><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3.emf"/><Relationship Id="rId1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9.emf"/><Relationship Id="rId3" Type="http://schemas.openxmlformats.org/officeDocument/2006/relationships/notesSlide" Target="../notesSlides/notesSlide2.xml"/><Relationship Id="rId7" Type="http://schemas.openxmlformats.org/officeDocument/2006/relationships/image" Target="../media/image17.emf"/><Relationship Id="rId12"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21.emf"/><Relationship Id="rId5" Type="http://schemas.openxmlformats.org/officeDocument/2006/relationships/image" Target="../media/image16.emf"/><Relationship Id="rId10" Type="http://schemas.openxmlformats.org/officeDocument/2006/relationships/image" Target="../media/image20.emf"/><Relationship Id="rId4" Type="http://schemas.openxmlformats.org/officeDocument/2006/relationships/oleObject" Target="../embeddings/oleObject6.bin"/><Relationship Id="rId9" Type="http://schemas.openxmlformats.org/officeDocument/2006/relationships/image" Target="../media/image18.e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notesSlide" Target="../notesSlides/notesSlide3.xml"/><Relationship Id="rId9" Type="http://schemas.openxmlformats.org/officeDocument/2006/relationships/image" Target="../media/image22.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22.emf"/><Relationship Id="rId5" Type="http://schemas.openxmlformats.org/officeDocument/2006/relationships/oleObject" Target="../embeddings/oleObject11.bin"/><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slideLayout" Target="../slideLayouts/slideLayout2.xml"/><Relationship Id="rId7" Type="http://schemas.openxmlformats.org/officeDocument/2006/relationships/image" Target="../media/image44.png"/><Relationship Id="rId2" Type="http://schemas.openxmlformats.org/officeDocument/2006/relationships/tags" Target="../tags/tag3.xml"/><Relationship Id="rId1" Type="http://schemas.openxmlformats.org/officeDocument/2006/relationships/vmlDrawing" Target="../drawings/vmlDrawing5.vml"/><Relationship Id="rId6" Type="http://schemas.openxmlformats.org/officeDocument/2006/relationships/image" Target="../media/image43.emf"/><Relationship Id="rId11" Type="http://schemas.openxmlformats.org/officeDocument/2006/relationships/image" Target="../media/image41.emf"/><Relationship Id="rId5" Type="http://schemas.openxmlformats.org/officeDocument/2006/relationships/image" Target="../media/image42.emf"/><Relationship Id="rId10" Type="http://schemas.openxmlformats.org/officeDocument/2006/relationships/oleObject" Target="../embeddings/oleObject13.bin"/><Relationship Id="rId4" Type="http://schemas.openxmlformats.org/officeDocument/2006/relationships/notesSlide" Target="../notesSlides/notesSlide6.xml"/><Relationship Id="rId9" Type="http://schemas.openxmlformats.org/officeDocument/2006/relationships/image" Target="../media/image40.emf"/></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slideLayout" Target="../slideLayouts/slideLayout2.xml"/><Relationship Id="rId7" Type="http://schemas.openxmlformats.org/officeDocument/2006/relationships/oleObject" Target="../embeddings/oleObject14.bin"/><Relationship Id="rId2" Type="http://schemas.openxmlformats.org/officeDocument/2006/relationships/tags" Target="../tags/tag5.xml"/><Relationship Id="rId1" Type="http://schemas.openxmlformats.org/officeDocument/2006/relationships/vmlDrawing" Target="../drawings/vmlDrawing6.v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48.emf"/><Relationship Id="rId4" Type="http://schemas.openxmlformats.org/officeDocument/2006/relationships/image" Target="../media/image49.png"/><Relationship Id="rId9"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oleObject" Target="../embeddings/oleObject16.bin"/><Relationship Id="rId7" Type="http://schemas.openxmlformats.org/officeDocument/2006/relationships/oleObject" Target="../embeddings/oleObject17.bin"/><Relationship Id="rId12" Type="http://schemas.openxmlformats.org/officeDocument/2006/relationships/image" Target="../media/image54.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56.png"/><Relationship Id="rId11" Type="http://schemas.openxmlformats.org/officeDocument/2006/relationships/oleObject" Target="../embeddings/oleObject18.bin"/><Relationship Id="rId5" Type="http://schemas.openxmlformats.org/officeDocument/2006/relationships/image" Target="../media/image55.png"/><Relationship Id="rId10" Type="http://schemas.openxmlformats.org/officeDocument/2006/relationships/image" Target="../media/image58.png"/><Relationship Id="rId4" Type="http://schemas.openxmlformats.org/officeDocument/2006/relationships/image" Target="../media/image52.emf"/><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9.emf"/><Relationship Id="rId2" Type="http://schemas.openxmlformats.org/officeDocument/2006/relationships/tags" Target="../tags/tag6.xml"/><Relationship Id="rId1" Type="http://schemas.openxmlformats.org/officeDocument/2006/relationships/vmlDrawing" Target="../drawings/vmlDrawing8.vml"/><Relationship Id="rId6" Type="http://schemas.openxmlformats.org/officeDocument/2006/relationships/oleObject" Target="../embeddings/oleObject19.bin"/><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image" Target="../media/image65.emf"/><Relationship Id="rId7" Type="http://schemas.openxmlformats.org/officeDocument/2006/relationships/image" Target="../media/image63.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1.bin"/><Relationship Id="rId11" Type="http://schemas.openxmlformats.org/officeDocument/2006/relationships/image" Target="../media/image67.png"/><Relationship Id="rId5" Type="http://schemas.openxmlformats.org/officeDocument/2006/relationships/image" Target="../media/image62.emf"/><Relationship Id="rId10" Type="http://schemas.openxmlformats.org/officeDocument/2006/relationships/image" Target="../media/image66.png"/><Relationship Id="rId4" Type="http://schemas.openxmlformats.org/officeDocument/2006/relationships/oleObject" Target="../embeddings/oleObject20.bin"/><Relationship Id="rId9" Type="http://schemas.openxmlformats.org/officeDocument/2006/relationships/image" Target="../media/image64.emf"/></Relationships>
</file>

<file path=ppt/slides/_rels/slide2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2.xml"/><Relationship Id="rId5" Type="http://schemas.openxmlformats.org/officeDocument/2006/relationships/image" Target="../media/image71.emf"/><Relationship Id="rId4" Type="http://schemas.openxmlformats.org/officeDocument/2006/relationships/image" Target="../media/image70.emf"/></Relationships>
</file>

<file path=ppt/slides/_rels/slide23.xml.rels><?xml version="1.0" encoding="UTF-8" standalone="yes"?>
<Relationships xmlns="http://schemas.openxmlformats.org/package/2006/relationships"><Relationship Id="rId13" Type="http://schemas.openxmlformats.org/officeDocument/2006/relationships/oleObject" Target="../embeddings/oleObject28.bin"/><Relationship Id="rId18" Type="http://schemas.openxmlformats.org/officeDocument/2006/relationships/image" Target="../media/image79.emf"/><Relationship Id="rId26" Type="http://schemas.openxmlformats.org/officeDocument/2006/relationships/oleObject" Target="../embeddings/oleObject36.bin"/><Relationship Id="rId3" Type="http://schemas.openxmlformats.org/officeDocument/2006/relationships/oleObject" Target="../embeddings/oleObject23.bin"/><Relationship Id="rId21" Type="http://schemas.openxmlformats.org/officeDocument/2006/relationships/oleObject" Target="../embeddings/oleObject32.bin"/><Relationship Id="rId34" Type="http://schemas.openxmlformats.org/officeDocument/2006/relationships/oleObject" Target="../embeddings/oleObject43.bin"/><Relationship Id="rId7" Type="http://schemas.openxmlformats.org/officeDocument/2006/relationships/oleObject" Target="../embeddings/oleObject25.bin"/><Relationship Id="rId12" Type="http://schemas.openxmlformats.org/officeDocument/2006/relationships/image" Target="../media/image76.emf"/><Relationship Id="rId17" Type="http://schemas.openxmlformats.org/officeDocument/2006/relationships/oleObject" Target="../embeddings/oleObject30.bin"/><Relationship Id="rId25" Type="http://schemas.openxmlformats.org/officeDocument/2006/relationships/oleObject" Target="../embeddings/oleObject35.bin"/><Relationship Id="rId33" Type="http://schemas.openxmlformats.org/officeDocument/2006/relationships/image" Target="../media/image82.emf"/><Relationship Id="rId2" Type="http://schemas.openxmlformats.org/officeDocument/2006/relationships/slideLayout" Target="../slideLayouts/slideLayout2.xml"/><Relationship Id="rId16" Type="http://schemas.openxmlformats.org/officeDocument/2006/relationships/image" Target="../media/image78.emf"/><Relationship Id="rId20" Type="http://schemas.openxmlformats.org/officeDocument/2006/relationships/image" Target="../media/image80.emf"/><Relationship Id="rId29" Type="http://schemas.openxmlformats.org/officeDocument/2006/relationships/oleObject" Target="../embeddings/oleObject39.bin"/><Relationship Id="rId1" Type="http://schemas.openxmlformats.org/officeDocument/2006/relationships/vmlDrawing" Target="../drawings/vmlDrawing10.vml"/><Relationship Id="rId6" Type="http://schemas.openxmlformats.org/officeDocument/2006/relationships/image" Target="../media/image73.emf"/><Relationship Id="rId11" Type="http://schemas.openxmlformats.org/officeDocument/2006/relationships/oleObject" Target="../embeddings/oleObject27.bin"/><Relationship Id="rId24" Type="http://schemas.openxmlformats.org/officeDocument/2006/relationships/oleObject" Target="../embeddings/oleObject34.bin"/><Relationship Id="rId32" Type="http://schemas.openxmlformats.org/officeDocument/2006/relationships/oleObject" Target="../embeddings/oleObject42.bin"/><Relationship Id="rId5" Type="http://schemas.openxmlformats.org/officeDocument/2006/relationships/oleObject" Target="../embeddings/oleObject24.bin"/><Relationship Id="rId15" Type="http://schemas.openxmlformats.org/officeDocument/2006/relationships/oleObject" Target="../embeddings/oleObject29.bin"/><Relationship Id="rId23" Type="http://schemas.openxmlformats.org/officeDocument/2006/relationships/oleObject" Target="../embeddings/oleObject33.bin"/><Relationship Id="rId28" Type="http://schemas.openxmlformats.org/officeDocument/2006/relationships/oleObject" Target="../embeddings/oleObject38.bin"/><Relationship Id="rId10" Type="http://schemas.openxmlformats.org/officeDocument/2006/relationships/image" Target="../media/image75.emf"/><Relationship Id="rId19" Type="http://schemas.openxmlformats.org/officeDocument/2006/relationships/oleObject" Target="../embeddings/oleObject31.bin"/><Relationship Id="rId31" Type="http://schemas.openxmlformats.org/officeDocument/2006/relationships/oleObject" Target="../embeddings/oleObject41.bin"/><Relationship Id="rId4" Type="http://schemas.openxmlformats.org/officeDocument/2006/relationships/image" Target="../media/image72.emf"/><Relationship Id="rId9" Type="http://schemas.openxmlformats.org/officeDocument/2006/relationships/oleObject" Target="../embeddings/oleObject26.bin"/><Relationship Id="rId14" Type="http://schemas.openxmlformats.org/officeDocument/2006/relationships/image" Target="../media/image77.emf"/><Relationship Id="rId22" Type="http://schemas.openxmlformats.org/officeDocument/2006/relationships/image" Target="../media/image81.emf"/><Relationship Id="rId27" Type="http://schemas.openxmlformats.org/officeDocument/2006/relationships/oleObject" Target="../embeddings/oleObject37.bin"/><Relationship Id="rId30" Type="http://schemas.openxmlformats.org/officeDocument/2006/relationships/oleObject" Target="../embeddings/oleObject40.bin"/><Relationship Id="rId35" Type="http://schemas.openxmlformats.org/officeDocument/2006/relationships/image" Target="../media/image83.emf"/><Relationship Id="rId8" Type="http://schemas.openxmlformats.org/officeDocument/2006/relationships/image" Target="../media/image74.emf"/></Relationships>
</file>

<file path=ppt/slides/_rels/slide24.xml.rels><?xml version="1.0" encoding="UTF-8" standalone="yes"?>
<Relationships xmlns="http://schemas.openxmlformats.org/package/2006/relationships"><Relationship Id="rId8" Type="http://schemas.openxmlformats.org/officeDocument/2006/relationships/image" Target="../media/image86.emf"/><Relationship Id="rId3" Type="http://schemas.openxmlformats.org/officeDocument/2006/relationships/oleObject" Target="../embeddings/oleObject44.bin"/><Relationship Id="rId7" Type="http://schemas.openxmlformats.org/officeDocument/2006/relationships/oleObject" Target="../embeddings/oleObject46.bin"/><Relationship Id="rId12" Type="http://schemas.openxmlformats.org/officeDocument/2006/relationships/image" Target="../media/image88.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85.emf"/><Relationship Id="rId11" Type="http://schemas.openxmlformats.org/officeDocument/2006/relationships/oleObject" Target="../embeddings/oleObject48.bin"/><Relationship Id="rId5" Type="http://schemas.openxmlformats.org/officeDocument/2006/relationships/oleObject" Target="../embeddings/oleObject45.bin"/><Relationship Id="rId10" Type="http://schemas.openxmlformats.org/officeDocument/2006/relationships/image" Target="../media/image87.emf"/><Relationship Id="rId4" Type="http://schemas.openxmlformats.org/officeDocument/2006/relationships/image" Target="../media/image84.emf"/><Relationship Id="rId9" Type="http://schemas.openxmlformats.org/officeDocument/2006/relationships/oleObject" Target="../embeddings/oleObject47.bin"/></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0.emf"/><Relationship Id="rId2" Type="http://schemas.openxmlformats.org/officeDocument/2006/relationships/slideLayout" Target="../slideLayouts/slideLayout3.xml"/><Relationship Id="rId1" Type="http://schemas.openxmlformats.org/officeDocument/2006/relationships/vmlDrawing" Target="../drawings/vmlDrawing12.vml"/><Relationship Id="rId6" Type="http://schemas.openxmlformats.org/officeDocument/2006/relationships/oleObject" Target="../embeddings/oleObject50.bin"/><Relationship Id="rId5" Type="http://schemas.openxmlformats.org/officeDocument/2006/relationships/image" Target="../media/image89.emf"/><Relationship Id="rId4" Type="http://schemas.openxmlformats.org/officeDocument/2006/relationships/oleObject" Target="../embeddings/oleObject49.bin"/></Relationships>
</file>

<file path=ppt/slides/_rels/slide26.xml.rels><?xml version="1.0" encoding="UTF-8" standalone="yes"?>
<Relationships xmlns="http://schemas.openxmlformats.org/package/2006/relationships"><Relationship Id="rId8" Type="http://schemas.openxmlformats.org/officeDocument/2006/relationships/image" Target="../media/image94.emf"/><Relationship Id="rId13" Type="http://schemas.openxmlformats.org/officeDocument/2006/relationships/oleObject" Target="../embeddings/oleObject56.bin"/><Relationship Id="rId18" Type="http://schemas.openxmlformats.org/officeDocument/2006/relationships/image" Target="../media/image99.emf"/><Relationship Id="rId3" Type="http://schemas.openxmlformats.org/officeDocument/2006/relationships/oleObject" Target="../embeddings/oleObject51.bin"/><Relationship Id="rId7" Type="http://schemas.openxmlformats.org/officeDocument/2006/relationships/oleObject" Target="../embeddings/oleObject53.bin"/><Relationship Id="rId12" Type="http://schemas.openxmlformats.org/officeDocument/2006/relationships/image" Target="../media/image96.emf"/><Relationship Id="rId17" Type="http://schemas.openxmlformats.org/officeDocument/2006/relationships/oleObject" Target="../embeddings/oleObject58.bin"/><Relationship Id="rId2" Type="http://schemas.openxmlformats.org/officeDocument/2006/relationships/slideLayout" Target="../slideLayouts/slideLayout8.xml"/><Relationship Id="rId16" Type="http://schemas.openxmlformats.org/officeDocument/2006/relationships/image" Target="../media/image98.emf"/><Relationship Id="rId20" Type="http://schemas.openxmlformats.org/officeDocument/2006/relationships/image" Target="../media/image100.emf"/><Relationship Id="rId1" Type="http://schemas.openxmlformats.org/officeDocument/2006/relationships/vmlDrawing" Target="../drawings/vmlDrawing13.vml"/><Relationship Id="rId6" Type="http://schemas.openxmlformats.org/officeDocument/2006/relationships/image" Target="../media/image93.emf"/><Relationship Id="rId11" Type="http://schemas.openxmlformats.org/officeDocument/2006/relationships/oleObject" Target="../embeddings/oleObject55.bin"/><Relationship Id="rId5" Type="http://schemas.openxmlformats.org/officeDocument/2006/relationships/oleObject" Target="../embeddings/oleObject52.bin"/><Relationship Id="rId15" Type="http://schemas.openxmlformats.org/officeDocument/2006/relationships/oleObject" Target="../embeddings/oleObject57.bin"/><Relationship Id="rId10" Type="http://schemas.openxmlformats.org/officeDocument/2006/relationships/image" Target="../media/image95.emf"/><Relationship Id="rId19" Type="http://schemas.openxmlformats.org/officeDocument/2006/relationships/oleObject" Target="../embeddings/oleObject59.bin"/><Relationship Id="rId4" Type="http://schemas.openxmlformats.org/officeDocument/2006/relationships/image" Target="../media/image92.emf"/><Relationship Id="rId9" Type="http://schemas.openxmlformats.org/officeDocument/2006/relationships/oleObject" Target="../embeddings/oleObject54.bin"/><Relationship Id="rId14" Type="http://schemas.openxmlformats.org/officeDocument/2006/relationships/image" Target="../media/image97.emf"/></Relationships>
</file>

<file path=ppt/slides/_rels/slide27.xml.rels><?xml version="1.0" encoding="UTF-8" standalone="yes"?>
<Relationships xmlns="http://schemas.openxmlformats.org/package/2006/relationships"><Relationship Id="rId8" Type="http://schemas.openxmlformats.org/officeDocument/2006/relationships/image" Target="../media/image103.emf"/><Relationship Id="rId13" Type="http://schemas.openxmlformats.org/officeDocument/2006/relationships/oleObject" Target="../embeddings/oleObject65.bin"/><Relationship Id="rId3" Type="http://schemas.openxmlformats.org/officeDocument/2006/relationships/oleObject" Target="../embeddings/oleObject60.bin"/><Relationship Id="rId7" Type="http://schemas.openxmlformats.org/officeDocument/2006/relationships/oleObject" Target="../embeddings/oleObject62.bin"/><Relationship Id="rId12" Type="http://schemas.openxmlformats.org/officeDocument/2006/relationships/image" Target="../media/image105.emf"/><Relationship Id="rId2" Type="http://schemas.openxmlformats.org/officeDocument/2006/relationships/slideLayout" Target="../slideLayouts/slideLayout9.xml"/><Relationship Id="rId16" Type="http://schemas.openxmlformats.org/officeDocument/2006/relationships/image" Target="../media/image107.emf"/><Relationship Id="rId1" Type="http://schemas.openxmlformats.org/officeDocument/2006/relationships/vmlDrawing" Target="../drawings/vmlDrawing14.vml"/><Relationship Id="rId6" Type="http://schemas.openxmlformats.org/officeDocument/2006/relationships/image" Target="../media/image102.emf"/><Relationship Id="rId11" Type="http://schemas.openxmlformats.org/officeDocument/2006/relationships/oleObject" Target="../embeddings/oleObject64.bin"/><Relationship Id="rId5" Type="http://schemas.openxmlformats.org/officeDocument/2006/relationships/oleObject" Target="../embeddings/oleObject61.bin"/><Relationship Id="rId15" Type="http://schemas.openxmlformats.org/officeDocument/2006/relationships/oleObject" Target="../embeddings/oleObject66.bin"/><Relationship Id="rId10" Type="http://schemas.openxmlformats.org/officeDocument/2006/relationships/image" Target="../media/image104.emf"/><Relationship Id="rId4" Type="http://schemas.openxmlformats.org/officeDocument/2006/relationships/image" Target="../media/image101.emf"/><Relationship Id="rId9" Type="http://schemas.openxmlformats.org/officeDocument/2006/relationships/oleObject" Target="../embeddings/oleObject63.bin"/><Relationship Id="rId14" Type="http://schemas.openxmlformats.org/officeDocument/2006/relationships/image" Target="../media/image106.emf"/></Relationships>
</file>

<file path=ppt/slides/_rels/slide28.xml.rels><?xml version="1.0" encoding="UTF-8" standalone="yes"?>
<Relationships xmlns="http://schemas.openxmlformats.org/package/2006/relationships"><Relationship Id="rId8" Type="http://schemas.openxmlformats.org/officeDocument/2006/relationships/image" Target="../media/image110.emf"/><Relationship Id="rId3" Type="http://schemas.openxmlformats.org/officeDocument/2006/relationships/oleObject" Target="../embeddings/oleObject67.bin"/><Relationship Id="rId7" Type="http://schemas.openxmlformats.org/officeDocument/2006/relationships/oleObject" Target="../embeddings/oleObject69.bin"/><Relationship Id="rId12" Type="http://schemas.openxmlformats.org/officeDocument/2006/relationships/image" Target="../media/image112.e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109.emf"/><Relationship Id="rId11" Type="http://schemas.openxmlformats.org/officeDocument/2006/relationships/oleObject" Target="../embeddings/oleObject71.bin"/><Relationship Id="rId5" Type="http://schemas.openxmlformats.org/officeDocument/2006/relationships/oleObject" Target="../embeddings/oleObject68.bin"/><Relationship Id="rId10" Type="http://schemas.openxmlformats.org/officeDocument/2006/relationships/image" Target="../media/image111.emf"/><Relationship Id="rId4" Type="http://schemas.openxmlformats.org/officeDocument/2006/relationships/image" Target="../media/image108.emf"/><Relationship Id="rId9" Type="http://schemas.openxmlformats.org/officeDocument/2006/relationships/oleObject" Target="../embeddings/oleObject70.bin"/></Relationships>
</file>

<file path=ppt/slides/_rels/slide29.xml.rels><?xml version="1.0" encoding="UTF-8" standalone="yes"?>
<Relationships xmlns="http://schemas.openxmlformats.org/package/2006/relationships"><Relationship Id="rId8" Type="http://schemas.openxmlformats.org/officeDocument/2006/relationships/image" Target="../media/image115.emf"/><Relationship Id="rId13" Type="http://schemas.openxmlformats.org/officeDocument/2006/relationships/oleObject" Target="../embeddings/oleObject77.bin"/><Relationship Id="rId3" Type="http://schemas.openxmlformats.org/officeDocument/2006/relationships/oleObject" Target="../embeddings/oleObject72.bin"/><Relationship Id="rId7" Type="http://schemas.openxmlformats.org/officeDocument/2006/relationships/oleObject" Target="../embeddings/oleObject74.bin"/><Relationship Id="rId12" Type="http://schemas.openxmlformats.org/officeDocument/2006/relationships/image" Target="../media/image117.emf"/><Relationship Id="rId2" Type="http://schemas.openxmlformats.org/officeDocument/2006/relationships/slideLayout" Target="../slideLayouts/slideLayout2.xml"/><Relationship Id="rId16" Type="http://schemas.openxmlformats.org/officeDocument/2006/relationships/image" Target="../media/image119.emf"/><Relationship Id="rId1" Type="http://schemas.openxmlformats.org/officeDocument/2006/relationships/vmlDrawing" Target="../drawings/vmlDrawing16.vml"/><Relationship Id="rId6" Type="http://schemas.openxmlformats.org/officeDocument/2006/relationships/image" Target="../media/image114.emf"/><Relationship Id="rId11" Type="http://schemas.openxmlformats.org/officeDocument/2006/relationships/oleObject" Target="../embeddings/oleObject76.bin"/><Relationship Id="rId5" Type="http://schemas.openxmlformats.org/officeDocument/2006/relationships/oleObject" Target="../embeddings/oleObject73.bin"/><Relationship Id="rId15" Type="http://schemas.openxmlformats.org/officeDocument/2006/relationships/oleObject" Target="../embeddings/oleObject78.bin"/><Relationship Id="rId10" Type="http://schemas.openxmlformats.org/officeDocument/2006/relationships/image" Target="../media/image116.emf"/><Relationship Id="rId4" Type="http://schemas.openxmlformats.org/officeDocument/2006/relationships/image" Target="../media/image113.emf"/><Relationship Id="rId9" Type="http://schemas.openxmlformats.org/officeDocument/2006/relationships/oleObject" Target="../embeddings/oleObject75.bin"/><Relationship Id="rId14" Type="http://schemas.openxmlformats.org/officeDocument/2006/relationships/image" Target="../media/image118.emf"/></Relationships>
</file>

<file path=ppt/slides/_rels/slide30.xml.rels><?xml version="1.0" encoding="UTF-8" standalone="yes"?>
<Relationships xmlns="http://schemas.openxmlformats.org/package/2006/relationships"><Relationship Id="rId8" Type="http://schemas.openxmlformats.org/officeDocument/2006/relationships/image" Target="../media/image122.emf"/><Relationship Id="rId3" Type="http://schemas.openxmlformats.org/officeDocument/2006/relationships/oleObject" Target="../embeddings/oleObject79.bin"/><Relationship Id="rId7"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121.emf"/><Relationship Id="rId11" Type="http://schemas.openxmlformats.org/officeDocument/2006/relationships/image" Target="../media/image123.emf"/><Relationship Id="rId5" Type="http://schemas.openxmlformats.org/officeDocument/2006/relationships/oleObject" Target="../embeddings/oleObject80.bin"/><Relationship Id="rId10" Type="http://schemas.openxmlformats.org/officeDocument/2006/relationships/oleObject" Target="../embeddings/oleObject82.bin"/><Relationship Id="rId4" Type="http://schemas.openxmlformats.org/officeDocument/2006/relationships/image" Target="../media/image120.emf"/><Relationship Id="rId9" Type="http://schemas.openxmlformats.org/officeDocument/2006/relationships/image" Target="../media/image124.png"/></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84.bin"/><Relationship Id="rId13" Type="http://schemas.openxmlformats.org/officeDocument/2006/relationships/image" Target="../media/image128.emf"/><Relationship Id="rId3" Type="http://schemas.openxmlformats.org/officeDocument/2006/relationships/image" Target="../media/image124.png"/><Relationship Id="rId7" Type="http://schemas.openxmlformats.org/officeDocument/2006/relationships/image" Target="../media/image123.emf"/><Relationship Id="rId12" Type="http://schemas.openxmlformats.org/officeDocument/2006/relationships/oleObject" Target="../embeddings/oleObject86.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82.bin"/><Relationship Id="rId11" Type="http://schemas.openxmlformats.org/officeDocument/2006/relationships/image" Target="../media/image127.emf"/><Relationship Id="rId5" Type="http://schemas.openxmlformats.org/officeDocument/2006/relationships/image" Target="../media/image125.emf"/><Relationship Id="rId10" Type="http://schemas.openxmlformats.org/officeDocument/2006/relationships/oleObject" Target="../embeddings/oleObject85.bin"/><Relationship Id="rId4" Type="http://schemas.openxmlformats.org/officeDocument/2006/relationships/oleObject" Target="../embeddings/oleObject83.bin"/><Relationship Id="rId9" Type="http://schemas.openxmlformats.org/officeDocument/2006/relationships/image" Target="../media/image126.emf"/></Relationships>
</file>

<file path=ppt/slides/_rels/slide32.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89.bin"/><Relationship Id="rId3" Type="http://schemas.openxmlformats.org/officeDocument/2006/relationships/image" Target="../media/image134.png"/><Relationship Id="rId7" Type="http://schemas.openxmlformats.org/officeDocument/2006/relationships/image" Target="../media/image131.w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88.bin"/><Relationship Id="rId11" Type="http://schemas.openxmlformats.org/officeDocument/2006/relationships/image" Target="../media/image133.emf"/><Relationship Id="rId5" Type="http://schemas.openxmlformats.org/officeDocument/2006/relationships/image" Target="../media/image130.emf"/><Relationship Id="rId10" Type="http://schemas.openxmlformats.org/officeDocument/2006/relationships/oleObject" Target="../embeddings/oleObject90.bin"/><Relationship Id="rId4" Type="http://schemas.openxmlformats.org/officeDocument/2006/relationships/oleObject" Target="../embeddings/oleObject87.bin"/><Relationship Id="rId9" Type="http://schemas.openxmlformats.org/officeDocument/2006/relationships/image" Target="../media/image132.wmf"/></Relationships>
</file>

<file path=ppt/slides/_rels/slide3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7.png"/></Relationships>
</file>

<file path=ppt/slides/_rels/slide3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3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5" Type="http://schemas.openxmlformats.org/officeDocument/2006/relationships/image" Target="../media/image147.png"/><Relationship Id="rId4" Type="http://schemas.openxmlformats.org/officeDocument/2006/relationships/image" Target="../media/image146.png"/></Relationships>
</file>

<file path=ppt/slides/_rels/slide3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 Id="rId5" Type="http://schemas.openxmlformats.org/officeDocument/2006/relationships/image" Target="../media/image151.png"/><Relationship Id="rId4" Type="http://schemas.openxmlformats.org/officeDocument/2006/relationships/image" Target="../media/image15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52.png"/></Relationships>
</file>

<file path=ppt/slides/_rels/slide3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153.emf"/><Relationship Id="rId5" Type="http://schemas.openxmlformats.org/officeDocument/2006/relationships/oleObject" Target="../embeddings/oleObject91.bin"/><Relationship Id="rId4" Type="http://schemas.openxmlformats.org/officeDocument/2006/relationships/image" Target="../media/image155.png"/></Relationships>
</file>

<file path=ppt/slides/_rels/slide4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41.xml.rels><?xml version="1.0" encoding="UTF-8" standalone="yes"?>
<Relationships xmlns="http://schemas.openxmlformats.org/package/2006/relationships"><Relationship Id="rId8" Type="http://schemas.openxmlformats.org/officeDocument/2006/relationships/image" Target="../media/image162.jpeg"/><Relationship Id="rId3" Type="http://schemas.openxmlformats.org/officeDocument/2006/relationships/hyperlink" Target="http://www.google.com.hk/url?sa=i&amp;source=images&amp;cd=&amp;cad=rja&amp;docid=EftHR5_MMUL5MM&amp;tbnid=kJ-Crz4Bi16mbM:&amp;ved=0CAgQjRwwAA&amp;url=http://www.hcwreview.com/researchers-find-wii-fit-helps-soldier-recover-from-injury/&amp;ei=EokIUbLrAoSWiQf4zICADQ&amp;psig=AFQjCNH2qdrxHdcwrMePjM8JgJH1lvlrVw&amp;ust=1359600274071764" TargetMode="External"/><Relationship Id="rId7" Type="http://schemas.openxmlformats.org/officeDocument/2006/relationships/hyperlink" Target="http://www.google.com.hk/url?sa=i&amp;source=images&amp;cd=&amp;cad=rja&amp;docid=qGIJf_Q6IX91WM&amp;tbnid=sKFJ48-AyEr_iM:&amp;ved=0CAgQjRwwAA&amp;url=http://jpkc.nwpu.edu.cn/jp2005/15/htzl/am.htm&amp;ei=LooIUYjgGOaZiQfSi4HABg&amp;psig=AFQjCNGkdBlIzWvphZ_XpO04Z-WL6baXmw&amp;ust=1359600558428879" TargetMode="External"/><Relationship Id="rId12" Type="http://schemas.openxmlformats.org/officeDocument/2006/relationships/image" Target="../media/image166.png"/><Relationship Id="rId2" Type="http://schemas.openxmlformats.org/officeDocument/2006/relationships/image" Target="../media/image159.jpeg"/><Relationship Id="rId1" Type="http://schemas.openxmlformats.org/officeDocument/2006/relationships/slideLayout" Target="../slideLayouts/slideLayout2.xml"/><Relationship Id="rId6" Type="http://schemas.openxmlformats.org/officeDocument/2006/relationships/image" Target="../media/image161.jpeg"/><Relationship Id="rId11" Type="http://schemas.openxmlformats.org/officeDocument/2006/relationships/image" Target="../media/image165.png"/><Relationship Id="rId5" Type="http://schemas.openxmlformats.org/officeDocument/2006/relationships/hyperlink" Target="http://www.google.com.hk/url?sa=i&amp;source=images&amp;cd=&amp;cad=rja&amp;docid=Pa0t6WjvyXuw0M&amp;tbnid=zJ_Caf5LGenoVM:&amp;ved=0CAgQjRwwAA&amp;url=http://www.bostonbakesforbreastcancer.org/summer-sun-radiation-and-chemo/&amp;ei=1YkIUfabA4aUiAes34G4Cg&amp;psig=AFQjCNFHvj1sakMdlVbYoHm2RfuL6pFBBQ&amp;ust=1359600469084630" TargetMode="External"/><Relationship Id="rId10" Type="http://schemas.openxmlformats.org/officeDocument/2006/relationships/image" Target="../media/image164.png"/><Relationship Id="rId4" Type="http://schemas.openxmlformats.org/officeDocument/2006/relationships/image" Target="../media/image160.png"/><Relationship Id="rId9" Type="http://schemas.openxmlformats.org/officeDocument/2006/relationships/image" Target="../media/image163.jpeg"/></Relationships>
</file>

<file path=ppt/slides/_rels/slide42.xml.rels><?xml version="1.0" encoding="UTF-8" standalone="yes"?>
<Relationships xmlns="http://schemas.openxmlformats.org/package/2006/relationships"><Relationship Id="rId8" Type="http://schemas.openxmlformats.org/officeDocument/2006/relationships/image" Target="../media/image169.emf"/><Relationship Id="rId3" Type="http://schemas.openxmlformats.org/officeDocument/2006/relationships/oleObject" Target="../embeddings/oleObject92.bin"/><Relationship Id="rId7" Type="http://schemas.openxmlformats.org/officeDocument/2006/relationships/oleObject" Target="../embeddings/oleObject94.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168.emf"/><Relationship Id="rId5" Type="http://schemas.openxmlformats.org/officeDocument/2006/relationships/oleObject" Target="../embeddings/oleObject93.bin"/><Relationship Id="rId10" Type="http://schemas.openxmlformats.org/officeDocument/2006/relationships/image" Target="../media/image170.emf"/><Relationship Id="rId4" Type="http://schemas.openxmlformats.org/officeDocument/2006/relationships/image" Target="../media/image167.emf"/><Relationship Id="rId9" Type="http://schemas.openxmlformats.org/officeDocument/2006/relationships/oleObject" Target="../embeddings/oleObject95.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97.bin"/><Relationship Id="rId3" Type="http://schemas.openxmlformats.org/officeDocument/2006/relationships/image" Target="../media/image174.png"/><Relationship Id="rId7" Type="http://schemas.openxmlformats.org/officeDocument/2006/relationships/image" Target="../media/image171.emf"/><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96.bin"/><Relationship Id="rId11" Type="http://schemas.openxmlformats.org/officeDocument/2006/relationships/image" Target="../media/image173.emf"/><Relationship Id="rId5" Type="http://schemas.openxmlformats.org/officeDocument/2006/relationships/image" Target="../media/image176.png"/><Relationship Id="rId10" Type="http://schemas.openxmlformats.org/officeDocument/2006/relationships/oleObject" Target="../embeddings/oleObject98.bin"/><Relationship Id="rId4" Type="http://schemas.openxmlformats.org/officeDocument/2006/relationships/image" Target="../media/image175.png"/><Relationship Id="rId9" Type="http://schemas.openxmlformats.org/officeDocument/2006/relationships/image" Target="../media/image172.emf"/></Relationships>
</file>

<file path=ppt/slides/_rels/slide44.xml.rels><?xml version="1.0" encoding="UTF-8" standalone="yes"?>
<Relationships xmlns="http://schemas.openxmlformats.org/package/2006/relationships"><Relationship Id="rId8" Type="http://schemas.openxmlformats.org/officeDocument/2006/relationships/image" Target="../media/image179.emf"/><Relationship Id="rId3" Type="http://schemas.openxmlformats.org/officeDocument/2006/relationships/oleObject" Target="../embeddings/oleObject99.bin"/><Relationship Id="rId7" Type="http://schemas.openxmlformats.org/officeDocument/2006/relationships/oleObject" Target="../embeddings/oleObject101.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178.emf"/><Relationship Id="rId5" Type="http://schemas.openxmlformats.org/officeDocument/2006/relationships/oleObject" Target="../embeddings/oleObject100.bin"/><Relationship Id="rId4" Type="http://schemas.openxmlformats.org/officeDocument/2006/relationships/image" Target="../media/image177.emf"/></Relationships>
</file>

<file path=ppt/slides/_rels/slide45.xml.rels><?xml version="1.0" encoding="UTF-8" standalone="yes"?>
<Relationships xmlns="http://schemas.openxmlformats.org/package/2006/relationships"><Relationship Id="rId8" Type="http://schemas.openxmlformats.org/officeDocument/2006/relationships/image" Target="../media/image182.emf"/><Relationship Id="rId3" Type="http://schemas.openxmlformats.org/officeDocument/2006/relationships/oleObject" Target="../embeddings/oleObject102.bin"/><Relationship Id="rId7" Type="http://schemas.openxmlformats.org/officeDocument/2006/relationships/oleObject" Target="../embeddings/oleObject104.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181.emf"/><Relationship Id="rId11" Type="http://schemas.openxmlformats.org/officeDocument/2006/relationships/image" Target="../media/image184.png"/><Relationship Id="rId5" Type="http://schemas.openxmlformats.org/officeDocument/2006/relationships/oleObject" Target="../embeddings/oleObject103.bin"/><Relationship Id="rId10" Type="http://schemas.openxmlformats.org/officeDocument/2006/relationships/image" Target="../media/image183.emf"/><Relationship Id="rId4" Type="http://schemas.openxmlformats.org/officeDocument/2006/relationships/image" Target="../media/image180.emf"/><Relationship Id="rId9" Type="http://schemas.openxmlformats.org/officeDocument/2006/relationships/oleObject" Target="../embeddings/oleObject105.bin"/></Relationships>
</file>

<file path=ppt/slides/_rels/slide46.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55E6F211-FA28-0A49-A97B-32FFF82619E1}"/>
              </a:ext>
            </a:extLst>
          </p:cNvPr>
          <p:cNvSpPr>
            <a:spLocks noChangeArrowheads="1"/>
          </p:cNvSpPr>
          <p:nvPr/>
        </p:nvSpPr>
        <p:spPr bwMode="auto">
          <a:xfrm>
            <a:off x="3735388" y="3059113"/>
            <a:ext cx="1655762"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zh-CN" altLang="en-US" sz="2800">
                <a:latin typeface="黑体" panose="02010609060101010101" pitchFamily="49" charset="-122"/>
                <a:ea typeface="黑体" panose="02010609060101010101" pitchFamily="49" charset="-122"/>
              </a:rPr>
              <a:t>孙 昌 璞</a:t>
            </a:r>
          </a:p>
        </p:txBody>
      </p:sp>
      <p:sp>
        <p:nvSpPr>
          <p:cNvPr id="4098" name="Rectangle 4">
            <a:extLst>
              <a:ext uri="{FF2B5EF4-FFF2-40B4-BE49-F238E27FC236}">
                <a16:creationId xmlns:a16="http://schemas.microsoft.com/office/drawing/2014/main" id="{4FBC30B0-158A-D24A-8681-BDF9C8708BA0}"/>
              </a:ext>
            </a:extLst>
          </p:cNvPr>
          <p:cNvSpPr>
            <a:spLocks noChangeArrowheads="1"/>
          </p:cNvSpPr>
          <p:nvPr/>
        </p:nvSpPr>
        <p:spPr bwMode="auto">
          <a:xfrm>
            <a:off x="1231900" y="1484313"/>
            <a:ext cx="7732713" cy="1368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600" b="1" dirty="0">
                <a:solidFill>
                  <a:srgbClr val="0000FF"/>
                </a:solidFill>
                <a:latin typeface="黑体" panose="02010609060101010101" pitchFamily="49" charset="-122"/>
                <a:ea typeface="黑体" panose="02010609060101010101" pitchFamily="49" charset="-122"/>
              </a:rPr>
              <a:t>黑洞辐射中的暗信息与非正则统计</a:t>
            </a:r>
          </a:p>
        </p:txBody>
      </p:sp>
      <p:pic>
        <p:nvPicPr>
          <p:cNvPr id="4099" name="Picture 6" descr="hbs8">
            <a:extLst>
              <a:ext uri="{FF2B5EF4-FFF2-40B4-BE49-F238E27FC236}">
                <a16:creationId xmlns:a16="http://schemas.microsoft.com/office/drawing/2014/main" id="{51F9F798-8B6E-D74E-A906-9C0327FE2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2876" y="244034"/>
            <a:ext cx="8636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01" name="Text Box 4">
            <a:extLst>
              <a:ext uri="{FF2B5EF4-FFF2-40B4-BE49-F238E27FC236}">
                <a16:creationId xmlns:a16="http://schemas.microsoft.com/office/drawing/2014/main" id="{ACB6EFC2-5DC7-474C-A88B-28623EDF3846}"/>
              </a:ext>
            </a:extLst>
          </p:cNvPr>
          <p:cNvSpPr txBox="1">
            <a:spLocks noChangeArrowheads="1"/>
          </p:cNvSpPr>
          <p:nvPr/>
        </p:nvSpPr>
        <p:spPr bwMode="auto">
          <a:xfrm>
            <a:off x="1650050" y="4501876"/>
            <a:ext cx="7344816" cy="3895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pPr>
            <a:r>
              <a:rPr kumimoji="0" lang="zh-CN" altLang="en-US" sz="2000" dirty="0">
                <a:solidFill>
                  <a:srgbClr val="800000"/>
                </a:solidFill>
                <a:latin typeface="黑体" panose="02010609060101010101" pitchFamily="49" charset="-122"/>
                <a:ea typeface="黑体" panose="02010609060101010101" pitchFamily="49" charset="-122"/>
              </a:rPr>
              <a:t>中国工程物理研究院研究生院</a:t>
            </a:r>
            <a:r>
              <a:rPr kumimoji="0" lang="en-US" altLang="zh-CN" sz="2000" dirty="0">
                <a:solidFill>
                  <a:srgbClr val="800000"/>
                </a:solidFill>
                <a:latin typeface="黑体" panose="02010609060101010101" pitchFamily="49" charset="-122"/>
                <a:ea typeface="黑体" panose="02010609060101010101" pitchFamily="49" charset="-122"/>
              </a:rPr>
              <a:t>,</a:t>
            </a:r>
            <a:r>
              <a:rPr kumimoji="0" lang="zh-CN" altLang="en-US" sz="2000" dirty="0">
                <a:solidFill>
                  <a:srgbClr val="800000"/>
                </a:solidFill>
                <a:latin typeface="黑体" panose="02010609060101010101" pitchFamily="49" charset="-122"/>
                <a:ea typeface="黑体" panose="02010609060101010101" pitchFamily="49" charset="-122"/>
              </a:rPr>
              <a:t>北京计算科学研究中心</a:t>
            </a:r>
            <a:endParaRPr kumimoji="0" lang="en-US" altLang="zh-CN" sz="2000" dirty="0">
              <a:solidFill>
                <a:srgbClr val="800000"/>
              </a:solidFill>
              <a:latin typeface="黑体" panose="02010609060101010101" pitchFamily="49" charset="-122"/>
              <a:ea typeface="黑体" panose="02010609060101010101" pitchFamily="49" charset="-122"/>
            </a:endParaRPr>
          </a:p>
        </p:txBody>
      </p:sp>
      <p:sp>
        <p:nvSpPr>
          <p:cNvPr id="2" name="矩形 1">
            <a:extLst>
              <a:ext uri="{FF2B5EF4-FFF2-40B4-BE49-F238E27FC236}">
                <a16:creationId xmlns:a16="http://schemas.microsoft.com/office/drawing/2014/main" id="{B15DFD75-1996-594F-A370-D9D3E2BCF1EC}"/>
              </a:ext>
            </a:extLst>
          </p:cNvPr>
          <p:cNvSpPr/>
          <p:nvPr/>
        </p:nvSpPr>
        <p:spPr>
          <a:xfrm>
            <a:off x="812751" y="5616720"/>
            <a:ext cx="7143625" cy="923330"/>
          </a:xfrm>
          <a:prstGeom prst="rect">
            <a:avLst/>
          </a:prstGeom>
        </p:spPr>
        <p:txBody>
          <a:bodyPr wrap="square">
            <a:spAutoFit/>
          </a:bodyPr>
          <a:lstStyle/>
          <a:p>
            <a:pPr eaLnBrk="1" hangingPunct="1">
              <a:defRPr/>
            </a:pPr>
            <a:r>
              <a:rPr lang="en-US" altLang="zh-CN" sz="1800" dirty="0">
                <a:latin typeface="Tahoma" charset="0"/>
                <a:ea typeface="黑体" charset="0"/>
                <a:cs typeface="黑体" charset="0"/>
              </a:rPr>
              <a:t>Beijing </a:t>
            </a:r>
            <a:r>
              <a:rPr lang="en-US" altLang="zh-CN" sz="1800" dirty="0">
                <a:solidFill>
                  <a:srgbClr val="0000FF"/>
                </a:solidFill>
                <a:latin typeface="Tahoma" charset="0"/>
                <a:ea typeface="黑体" charset="0"/>
                <a:cs typeface="黑体" charset="0"/>
              </a:rPr>
              <a:t>C</a:t>
            </a:r>
            <a:r>
              <a:rPr lang="en-US" altLang="zh-CN" sz="1800" dirty="0">
                <a:latin typeface="Tahoma" charset="0"/>
                <a:ea typeface="黑体" charset="0"/>
                <a:cs typeface="黑体" charset="0"/>
              </a:rPr>
              <a:t>omputational </a:t>
            </a:r>
            <a:r>
              <a:rPr lang="en-US" altLang="zh-CN" sz="1800" dirty="0">
                <a:solidFill>
                  <a:srgbClr val="800000"/>
                </a:solidFill>
                <a:latin typeface="Tahoma" charset="0"/>
                <a:ea typeface="黑体" charset="0"/>
                <a:cs typeface="黑体" charset="0"/>
              </a:rPr>
              <a:t>S</a:t>
            </a:r>
            <a:r>
              <a:rPr lang="en-US" altLang="zh-CN" sz="1800" dirty="0">
                <a:latin typeface="Tahoma" charset="0"/>
                <a:ea typeface="黑体" charset="0"/>
                <a:cs typeface="黑体" charset="0"/>
              </a:rPr>
              <a:t>cience </a:t>
            </a:r>
            <a:r>
              <a:rPr lang="en-US" altLang="zh-CN" sz="1800" dirty="0">
                <a:solidFill>
                  <a:schemeClr val="accent6">
                    <a:lumMod val="75000"/>
                  </a:schemeClr>
                </a:solidFill>
                <a:latin typeface="Tahoma" charset="0"/>
                <a:ea typeface="黑体" charset="0"/>
                <a:cs typeface="黑体" charset="0"/>
              </a:rPr>
              <a:t>R</a:t>
            </a:r>
            <a:r>
              <a:rPr lang="en-US" altLang="zh-CN" sz="1800" dirty="0">
                <a:latin typeface="Tahoma" charset="0"/>
                <a:ea typeface="黑体" charset="0"/>
                <a:cs typeface="黑体" charset="0"/>
              </a:rPr>
              <a:t>esearch </a:t>
            </a:r>
            <a:r>
              <a:rPr lang="en-US" altLang="zh-CN" sz="1800" dirty="0">
                <a:solidFill>
                  <a:srgbClr val="339966"/>
                </a:solidFill>
                <a:latin typeface="Tahoma" charset="0"/>
                <a:ea typeface="黑体" charset="0"/>
                <a:cs typeface="黑体" charset="0"/>
              </a:rPr>
              <a:t>C</a:t>
            </a:r>
            <a:r>
              <a:rPr lang="en-US" altLang="zh-CN" sz="1800" dirty="0">
                <a:latin typeface="Tahoma" charset="0"/>
                <a:ea typeface="黑体" charset="0"/>
                <a:cs typeface="黑体" charset="0"/>
              </a:rPr>
              <a:t>enter</a:t>
            </a:r>
            <a:r>
              <a:rPr lang="en-US" altLang="zh-CN" sz="1800" b="1" dirty="0">
                <a:latin typeface="黑体" charset="0"/>
                <a:ea typeface="黑体" charset="0"/>
                <a:cs typeface="黑体" charset="0"/>
              </a:rPr>
              <a:t>(</a:t>
            </a:r>
            <a:r>
              <a:rPr lang="en-US" altLang="zh-CN" sz="1800" b="1" dirty="0">
                <a:solidFill>
                  <a:srgbClr val="0000FF"/>
                </a:solidFill>
                <a:latin typeface="黑体" charset="0"/>
                <a:ea typeface="黑体" charset="0"/>
                <a:cs typeface="黑体" charset="0"/>
              </a:rPr>
              <a:t>C</a:t>
            </a:r>
            <a:r>
              <a:rPr lang="en-US" altLang="zh-CN" sz="1800" b="1" dirty="0">
                <a:solidFill>
                  <a:srgbClr val="CC3300"/>
                </a:solidFill>
                <a:latin typeface="黑体" charset="0"/>
                <a:ea typeface="黑体" charset="0"/>
                <a:cs typeface="黑体" charset="0"/>
              </a:rPr>
              <a:t>S</a:t>
            </a:r>
            <a:r>
              <a:rPr lang="en-US" altLang="zh-CN" sz="1800" b="1" dirty="0">
                <a:solidFill>
                  <a:schemeClr val="accent6"/>
                </a:solidFill>
                <a:latin typeface="黑体" charset="0"/>
                <a:ea typeface="黑体" charset="0"/>
                <a:cs typeface="黑体" charset="0"/>
              </a:rPr>
              <a:t>R</a:t>
            </a:r>
            <a:r>
              <a:rPr lang="en-US" altLang="zh-CN" sz="1800" b="1" dirty="0">
                <a:solidFill>
                  <a:schemeClr val="accent5">
                    <a:lumMod val="50000"/>
                  </a:schemeClr>
                </a:solidFill>
                <a:latin typeface="黑体" charset="0"/>
                <a:ea typeface="黑体" charset="0"/>
                <a:cs typeface="黑体" charset="0"/>
              </a:rPr>
              <a:t>C</a:t>
            </a:r>
            <a:r>
              <a:rPr lang="en-US" altLang="zh-CN" sz="1800" b="1" dirty="0">
                <a:latin typeface="黑体" charset="0"/>
                <a:ea typeface="黑体" charset="0"/>
                <a:cs typeface="黑体" charset="0"/>
              </a:rPr>
              <a:t>)&amp;</a:t>
            </a:r>
            <a:r>
              <a:rPr lang="en" altLang="zh-CN" sz="1800" dirty="0">
                <a:solidFill>
                  <a:srgbClr val="FF0000"/>
                </a:solidFill>
                <a:latin typeface="Tahoma" charset="0"/>
                <a:ea typeface="黑体" charset="0"/>
              </a:rPr>
              <a:t> G</a:t>
            </a:r>
            <a:r>
              <a:rPr lang="en" altLang="zh-CN" sz="1800" dirty="0">
                <a:latin typeface="Tahoma" charset="0"/>
                <a:ea typeface="黑体" charset="0"/>
              </a:rPr>
              <a:t>raduate </a:t>
            </a:r>
            <a:r>
              <a:rPr lang="en" altLang="zh-CN" sz="1800" dirty="0">
                <a:solidFill>
                  <a:srgbClr val="FFC000"/>
                </a:solidFill>
                <a:latin typeface="Tahoma" charset="0"/>
                <a:ea typeface="黑体" charset="0"/>
              </a:rPr>
              <a:t>S</a:t>
            </a:r>
            <a:r>
              <a:rPr lang="en" altLang="zh-CN" sz="1800" dirty="0">
                <a:latin typeface="Tahoma" charset="0"/>
                <a:ea typeface="黑体" charset="0"/>
              </a:rPr>
              <a:t>chool </a:t>
            </a:r>
            <a:r>
              <a:rPr lang="en" altLang="zh-CN" sz="1800" dirty="0">
                <a:solidFill>
                  <a:srgbClr val="92D050"/>
                </a:solidFill>
                <a:latin typeface="Tahoma" charset="0"/>
                <a:ea typeface="黑体" charset="0"/>
              </a:rPr>
              <a:t>C</a:t>
            </a:r>
            <a:r>
              <a:rPr lang="en" altLang="zh-CN" sz="1800" dirty="0">
                <a:latin typeface="Tahoma" charset="0"/>
                <a:ea typeface="黑体" charset="0"/>
              </a:rPr>
              <a:t>hina </a:t>
            </a:r>
            <a:r>
              <a:rPr lang="en" altLang="zh-CN" sz="1800" dirty="0">
                <a:solidFill>
                  <a:srgbClr val="00B050"/>
                </a:solidFill>
                <a:latin typeface="Tahoma" charset="0"/>
                <a:ea typeface="黑体" charset="0"/>
              </a:rPr>
              <a:t>A</a:t>
            </a:r>
            <a:r>
              <a:rPr lang="en" altLang="zh-CN" sz="1800" dirty="0">
                <a:latin typeface="Tahoma" charset="0"/>
                <a:ea typeface="黑体" charset="0"/>
              </a:rPr>
              <a:t>cademy of </a:t>
            </a:r>
            <a:r>
              <a:rPr lang="en" altLang="zh-CN" sz="1800" dirty="0">
                <a:solidFill>
                  <a:srgbClr val="00B0F0"/>
                </a:solidFill>
                <a:latin typeface="Tahoma" charset="0"/>
                <a:ea typeface="黑体" charset="0"/>
              </a:rPr>
              <a:t>E</a:t>
            </a:r>
            <a:r>
              <a:rPr lang="en" altLang="zh-CN" sz="1800" dirty="0">
                <a:latin typeface="Tahoma" charset="0"/>
                <a:ea typeface="黑体" charset="0"/>
              </a:rPr>
              <a:t>ngineering </a:t>
            </a:r>
            <a:r>
              <a:rPr lang="en" altLang="zh-CN" sz="1800" dirty="0">
                <a:solidFill>
                  <a:srgbClr val="0070C0"/>
                </a:solidFill>
                <a:latin typeface="Tahoma" charset="0"/>
                <a:ea typeface="黑体" charset="0"/>
              </a:rPr>
              <a:t>P</a:t>
            </a:r>
            <a:r>
              <a:rPr lang="en" altLang="zh-CN" sz="1800" dirty="0">
                <a:latin typeface="Tahoma" charset="0"/>
                <a:ea typeface="黑体" charset="0"/>
              </a:rPr>
              <a:t>hysics (</a:t>
            </a:r>
            <a:r>
              <a:rPr lang="en" altLang="zh-CN" sz="1800" dirty="0">
                <a:solidFill>
                  <a:srgbClr val="C00000"/>
                </a:solidFill>
                <a:latin typeface="Tahoma" charset="0"/>
                <a:ea typeface="黑体" charset="0"/>
              </a:rPr>
              <a:t>G</a:t>
            </a:r>
            <a:r>
              <a:rPr lang="en" altLang="zh-CN" sz="1800" dirty="0">
                <a:solidFill>
                  <a:srgbClr val="FFC000"/>
                </a:solidFill>
                <a:latin typeface="Tahoma" charset="0"/>
                <a:ea typeface="黑体" charset="0"/>
              </a:rPr>
              <a:t>S</a:t>
            </a:r>
            <a:r>
              <a:rPr lang="en" altLang="zh-CN" sz="1800" dirty="0">
                <a:solidFill>
                  <a:srgbClr val="92D050"/>
                </a:solidFill>
                <a:latin typeface="Tahoma" charset="0"/>
                <a:ea typeface="黑体" charset="0"/>
              </a:rPr>
              <a:t>C</a:t>
            </a:r>
            <a:r>
              <a:rPr lang="en" altLang="zh-CN" sz="1800" dirty="0">
                <a:solidFill>
                  <a:srgbClr val="00B050"/>
                </a:solidFill>
                <a:latin typeface="Tahoma" charset="0"/>
                <a:ea typeface="黑体" charset="0"/>
              </a:rPr>
              <a:t>A</a:t>
            </a:r>
            <a:r>
              <a:rPr lang="en" altLang="zh-CN" sz="1800" dirty="0">
                <a:solidFill>
                  <a:srgbClr val="00B0F0"/>
                </a:solidFill>
                <a:latin typeface="Tahoma" charset="0"/>
                <a:ea typeface="黑体" charset="0"/>
              </a:rPr>
              <a:t>E</a:t>
            </a:r>
            <a:r>
              <a:rPr lang="en" altLang="zh-CN" sz="1800" dirty="0">
                <a:solidFill>
                  <a:srgbClr val="0070C0"/>
                </a:solidFill>
                <a:latin typeface="Tahoma" charset="0"/>
                <a:ea typeface="黑体" charset="0"/>
              </a:rPr>
              <a:t>P</a:t>
            </a:r>
            <a:r>
              <a:rPr lang="en" altLang="zh-CN" sz="1800" dirty="0">
                <a:latin typeface="Tahoma" charset="0"/>
                <a:ea typeface="黑体" charset="0"/>
              </a:rPr>
              <a:t>) </a:t>
            </a:r>
            <a:endParaRPr lang="en-US" altLang="zh-CN" sz="1800" dirty="0">
              <a:latin typeface="Tahoma" charset="0"/>
              <a:ea typeface="黑体" charset="0"/>
            </a:endParaRPr>
          </a:p>
          <a:p>
            <a:pPr eaLnBrk="1" hangingPunct="1">
              <a:defRPr/>
            </a:pPr>
            <a:endParaRPr lang="en-US" altLang="zh-CN" sz="1800" b="1" dirty="0">
              <a:latin typeface="黑体" charset="0"/>
              <a:ea typeface="黑体" charset="0"/>
              <a:cs typeface="黑体" charset="0"/>
            </a:endParaRPr>
          </a:p>
        </p:txBody>
      </p:sp>
      <p:pic>
        <p:nvPicPr>
          <p:cNvPr id="4" name="图片 3">
            <a:extLst>
              <a:ext uri="{FF2B5EF4-FFF2-40B4-BE49-F238E27FC236}">
                <a16:creationId xmlns:a16="http://schemas.microsoft.com/office/drawing/2014/main" id="{13F9B94A-2ADC-2B4C-B00D-60B22E95CA68}"/>
              </a:ext>
            </a:extLst>
          </p:cNvPr>
          <p:cNvPicPr>
            <a:picLocks noChangeAspect="1"/>
          </p:cNvPicPr>
          <p:nvPr/>
        </p:nvPicPr>
        <p:blipFill>
          <a:blip r:link="rId3"/>
          <a:stretch>
            <a:fillRect/>
          </a:stretch>
        </p:blipFill>
        <p:spPr>
          <a:xfrm>
            <a:off x="1270000" y="1270000"/>
            <a:ext cx="63500" cy="76200"/>
          </a:xfrm>
          <a:prstGeom prst="rect">
            <a:avLst/>
          </a:prstGeom>
        </p:spPr>
      </p:pic>
      <p:sp>
        <p:nvSpPr>
          <p:cNvPr id="9" name="Text Box 4">
            <a:extLst>
              <a:ext uri="{FF2B5EF4-FFF2-40B4-BE49-F238E27FC236}">
                <a16:creationId xmlns:a16="http://schemas.microsoft.com/office/drawing/2014/main" id="{61C72A9D-CDBC-6E4A-AF35-4E8FF08ED530}"/>
              </a:ext>
            </a:extLst>
          </p:cNvPr>
          <p:cNvSpPr txBox="1">
            <a:spLocks noChangeArrowheads="1"/>
          </p:cNvSpPr>
          <p:nvPr/>
        </p:nvSpPr>
        <p:spPr bwMode="auto">
          <a:xfrm>
            <a:off x="1265659" y="332656"/>
            <a:ext cx="5184775" cy="3895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pPr>
            <a:r>
              <a:rPr kumimoji="0" lang="zh-CN" altLang="en-US" sz="2000" dirty="0">
                <a:solidFill>
                  <a:srgbClr val="C00000"/>
                </a:solidFill>
                <a:latin typeface="黑体" panose="02010609060101010101" pitchFamily="49" charset="-122"/>
                <a:ea typeface="黑体" panose="02010609060101010101" pitchFamily="49" charset="-122"/>
              </a:rPr>
              <a:t>中国科技大学</a:t>
            </a:r>
            <a:r>
              <a:rPr kumimoji="0" lang="en-US" altLang="zh-CN" sz="2000" dirty="0">
                <a:solidFill>
                  <a:srgbClr val="C00000"/>
                </a:solidFill>
                <a:latin typeface="黑体" panose="02010609060101010101" pitchFamily="49" charset="-122"/>
                <a:ea typeface="黑体" panose="02010609060101010101" pitchFamily="49" charset="-122"/>
              </a:rPr>
              <a:t>2019</a:t>
            </a:r>
            <a:r>
              <a:rPr kumimoji="0" lang="zh-CN" altLang="en-US" sz="2000" dirty="0">
                <a:solidFill>
                  <a:srgbClr val="C00000"/>
                </a:solidFill>
                <a:latin typeface="黑体" panose="02010609060101010101" pitchFamily="49" charset="-122"/>
                <a:ea typeface="黑体" panose="02010609060101010101" pitchFamily="49" charset="-122"/>
              </a:rPr>
              <a:t>年</a:t>
            </a:r>
            <a:r>
              <a:rPr kumimoji="0" lang="en-US" altLang="zh-CN" sz="2000" dirty="0">
                <a:solidFill>
                  <a:srgbClr val="C00000"/>
                </a:solidFill>
                <a:latin typeface="黑体" panose="02010609060101010101" pitchFamily="49" charset="-122"/>
                <a:ea typeface="黑体" panose="02010609060101010101" pitchFamily="49" charset="-122"/>
              </a:rPr>
              <a:t>4</a:t>
            </a:r>
            <a:r>
              <a:rPr kumimoji="0" lang="zh-CN" altLang="en-US" sz="2000" dirty="0">
                <a:solidFill>
                  <a:srgbClr val="C00000"/>
                </a:solidFill>
                <a:latin typeface="黑体" panose="02010609060101010101" pitchFamily="49" charset="-122"/>
                <a:ea typeface="黑体" panose="02010609060101010101" pitchFamily="49" charset="-122"/>
              </a:rPr>
              <a:t>月</a:t>
            </a:r>
            <a:endParaRPr kumimoji="0" lang="en-US" altLang="zh-CN" sz="2000" dirty="0">
              <a:solidFill>
                <a:srgbClr val="C00000"/>
              </a:solidFill>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3">
            <a:extLst>
              <a:ext uri="{FF2B5EF4-FFF2-40B4-BE49-F238E27FC236}">
                <a16:creationId xmlns:a16="http://schemas.microsoft.com/office/drawing/2014/main" id="{F1143D2E-CA73-C742-BC32-0568AC388B39}"/>
              </a:ext>
            </a:extLst>
          </p:cNvPr>
          <p:cNvSpPr>
            <a:spLocks noChangeArrowheads="1"/>
          </p:cNvSpPr>
          <p:nvPr/>
        </p:nvSpPr>
        <p:spPr bwMode="auto">
          <a:xfrm>
            <a:off x="2195513" y="115888"/>
            <a:ext cx="4752975"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600">
                <a:solidFill>
                  <a:srgbClr val="0000FF"/>
                </a:solidFill>
                <a:ea typeface="黑体" panose="02010609060101010101" pitchFamily="49" charset="-122"/>
              </a:rPr>
              <a:t>参考文献及合作者</a:t>
            </a:r>
          </a:p>
        </p:txBody>
      </p:sp>
      <p:sp>
        <p:nvSpPr>
          <p:cNvPr id="5122" name="Rectangle 2">
            <a:extLst>
              <a:ext uri="{FF2B5EF4-FFF2-40B4-BE49-F238E27FC236}">
                <a16:creationId xmlns:a16="http://schemas.microsoft.com/office/drawing/2014/main" id="{0F6D3424-029F-C049-96D9-EDC15FA68091}"/>
              </a:ext>
            </a:extLst>
          </p:cNvPr>
          <p:cNvSpPr>
            <a:spLocks noChangeArrowheads="1"/>
          </p:cNvSpPr>
          <p:nvPr/>
        </p:nvSpPr>
        <p:spPr bwMode="auto">
          <a:xfrm>
            <a:off x="2843213" y="2636838"/>
            <a:ext cx="1512887" cy="674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lnSpc>
                <a:spcPct val="120000"/>
              </a:lnSpc>
            </a:pPr>
            <a:r>
              <a:rPr kumimoji="0" lang="zh-CN" altLang="en-US" sz="1600" dirty="0">
                <a:solidFill>
                  <a:srgbClr val="000000"/>
                </a:solidFill>
                <a:latin typeface="黑体" panose="02010609060101010101" pitchFamily="49" charset="-122"/>
                <a:ea typeface="黑体" panose="02010609060101010101" pitchFamily="49" charset="-122"/>
              </a:rPr>
              <a:t>蔡庆宇</a:t>
            </a:r>
            <a:endParaRPr kumimoji="0" lang="en-US" altLang="zh-CN" sz="1600" dirty="0">
              <a:solidFill>
                <a:srgbClr val="000000"/>
              </a:solidFill>
              <a:latin typeface="黑体" panose="02010609060101010101" pitchFamily="49" charset="-122"/>
              <a:ea typeface="黑体" panose="02010609060101010101" pitchFamily="49" charset="-122"/>
            </a:endParaRPr>
          </a:p>
          <a:p>
            <a:pPr algn="ctr">
              <a:lnSpc>
                <a:spcPct val="120000"/>
              </a:lnSpc>
            </a:pPr>
            <a:r>
              <a:rPr kumimoji="0" lang="zh-CN" altLang="en-US" sz="1600" dirty="0">
                <a:solidFill>
                  <a:srgbClr val="000000"/>
                </a:solidFill>
                <a:latin typeface="黑体" panose="02010609060101010101" pitchFamily="49" charset="-122"/>
                <a:ea typeface="黑体" panose="02010609060101010101" pitchFamily="49" charset="-122"/>
              </a:rPr>
              <a:t>武汉物数所</a:t>
            </a:r>
          </a:p>
        </p:txBody>
      </p:sp>
      <p:sp>
        <p:nvSpPr>
          <p:cNvPr id="5123" name="矩形 21">
            <a:extLst>
              <a:ext uri="{FF2B5EF4-FFF2-40B4-BE49-F238E27FC236}">
                <a16:creationId xmlns:a16="http://schemas.microsoft.com/office/drawing/2014/main" id="{9F578A69-C803-674E-AFAE-0094EE728148}"/>
              </a:ext>
            </a:extLst>
          </p:cNvPr>
          <p:cNvSpPr>
            <a:spLocks noChangeArrowheads="1"/>
          </p:cNvSpPr>
          <p:nvPr/>
        </p:nvSpPr>
        <p:spPr bwMode="auto">
          <a:xfrm>
            <a:off x="6732588" y="2636838"/>
            <a:ext cx="2016125" cy="674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lnSpc>
                <a:spcPct val="120000"/>
              </a:lnSpc>
            </a:pPr>
            <a:r>
              <a:rPr kumimoji="0" lang="zh-CN" altLang="en-US" sz="1600">
                <a:latin typeface="黑体" panose="02010609060101010101" pitchFamily="49" charset="-122"/>
                <a:ea typeface="黑体" panose="02010609060101010101" pitchFamily="49" charset="-122"/>
              </a:rPr>
              <a:t>陈劲夫</a:t>
            </a:r>
            <a:endParaRPr kumimoji="0" lang="en-US" altLang="zh-CN" sz="1600">
              <a:latin typeface="黑体" panose="02010609060101010101" pitchFamily="49" charset="-122"/>
              <a:ea typeface="黑体" panose="02010609060101010101" pitchFamily="49" charset="-122"/>
            </a:endParaRPr>
          </a:p>
          <a:p>
            <a:pPr algn="ctr">
              <a:lnSpc>
                <a:spcPct val="120000"/>
              </a:lnSpc>
            </a:pPr>
            <a:r>
              <a:rPr kumimoji="0" lang="zh-CN" altLang="en-US" sz="1600">
                <a:latin typeface="黑体" panose="02010609060101010101" pitchFamily="49" charset="-122"/>
                <a:ea typeface="黑体" panose="02010609060101010101" pitchFamily="49" charset="-122"/>
              </a:rPr>
              <a:t>中物院计科中心</a:t>
            </a:r>
            <a:endParaRPr kumimoji="0" lang="en-US" altLang="zh-CN" sz="1600">
              <a:latin typeface="黑体" panose="02010609060101010101" pitchFamily="49" charset="-122"/>
              <a:ea typeface="黑体" panose="02010609060101010101" pitchFamily="49" charset="-122"/>
            </a:endParaRPr>
          </a:p>
        </p:txBody>
      </p:sp>
      <p:pic>
        <p:nvPicPr>
          <p:cNvPr id="5127" name="图片 1">
            <a:extLst>
              <a:ext uri="{FF2B5EF4-FFF2-40B4-BE49-F238E27FC236}">
                <a16:creationId xmlns:a16="http://schemas.microsoft.com/office/drawing/2014/main" id="{B9BA0280-30DF-9543-9F0E-E3924AE734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980728"/>
            <a:ext cx="1152128" cy="1612980"/>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5" name="矩形 1">
            <a:extLst>
              <a:ext uri="{FF2B5EF4-FFF2-40B4-BE49-F238E27FC236}">
                <a16:creationId xmlns:a16="http://schemas.microsoft.com/office/drawing/2014/main" id="{C6213010-FBF7-0D47-98C1-3AAD66A79272}"/>
              </a:ext>
            </a:extLst>
          </p:cNvPr>
          <p:cNvSpPr>
            <a:spLocks noChangeArrowheads="1"/>
          </p:cNvSpPr>
          <p:nvPr/>
        </p:nvSpPr>
        <p:spPr bwMode="auto">
          <a:xfrm>
            <a:off x="4689475" y="2565400"/>
            <a:ext cx="1622425" cy="674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lnSpc>
                <a:spcPct val="120000"/>
              </a:lnSpc>
            </a:pPr>
            <a:r>
              <a:rPr kumimoji="0" lang="zh-CN" altLang="en-US" sz="1600" dirty="0">
                <a:solidFill>
                  <a:srgbClr val="000000"/>
                </a:solidFill>
                <a:latin typeface="黑体" panose="02010609060101010101" pitchFamily="49" charset="-122"/>
                <a:ea typeface="黑体" panose="02010609060101010101" pitchFamily="49" charset="-122"/>
              </a:rPr>
              <a:t>董 辉</a:t>
            </a:r>
            <a:endParaRPr kumimoji="0" lang="en-US" altLang="zh-CN" sz="1600" dirty="0">
              <a:solidFill>
                <a:srgbClr val="000000"/>
              </a:solidFill>
              <a:latin typeface="黑体" panose="02010609060101010101" pitchFamily="49" charset="-122"/>
              <a:ea typeface="黑体" panose="02010609060101010101" pitchFamily="49" charset="-122"/>
            </a:endParaRPr>
          </a:p>
          <a:p>
            <a:pPr algn="ctr">
              <a:lnSpc>
                <a:spcPct val="120000"/>
              </a:lnSpc>
            </a:pPr>
            <a:r>
              <a:rPr kumimoji="0" lang="zh-CN" altLang="en-US" sz="1600" dirty="0">
                <a:solidFill>
                  <a:srgbClr val="000000"/>
                </a:solidFill>
                <a:latin typeface="黑体" panose="02010609060101010101" pitchFamily="49" charset="-122"/>
                <a:ea typeface="黑体" panose="02010609060101010101" pitchFamily="49" charset="-122"/>
              </a:rPr>
              <a:t>中物院研究生院</a:t>
            </a:r>
            <a:endParaRPr kumimoji="0" lang="zh-CN" altLang="en-US" sz="1600" dirty="0">
              <a:latin typeface="黑体" panose="02010609060101010101" pitchFamily="49" charset="-122"/>
              <a:ea typeface="黑体" panose="02010609060101010101" pitchFamily="49" charset="-122"/>
            </a:endParaRPr>
          </a:p>
        </p:txBody>
      </p:sp>
      <p:pic>
        <p:nvPicPr>
          <p:cNvPr id="2" name="图片 1">
            <a:extLst>
              <a:ext uri="{FF2B5EF4-FFF2-40B4-BE49-F238E27FC236}">
                <a16:creationId xmlns:a16="http://schemas.microsoft.com/office/drawing/2014/main" id="{54F3B60A-9C40-154C-BC04-AF9832B08D55}"/>
              </a:ext>
            </a:extLst>
          </p:cNvPr>
          <p:cNvPicPr>
            <a:picLocks noChangeAspect="1"/>
          </p:cNvPicPr>
          <p:nvPr/>
        </p:nvPicPr>
        <p:blipFill>
          <a:blip r:embed="rId3"/>
          <a:stretch>
            <a:fillRect/>
          </a:stretch>
        </p:blipFill>
        <p:spPr>
          <a:xfrm>
            <a:off x="1115616" y="980728"/>
            <a:ext cx="1224136" cy="1569937"/>
          </a:xfrm>
          <a:prstGeom prst="ellipse">
            <a:avLst/>
          </a:prstGeom>
          <a:ln>
            <a:noFill/>
          </a:ln>
          <a:effectLst>
            <a:softEdge rad="112500"/>
          </a:effectLst>
        </p:spPr>
      </p:pic>
      <p:sp>
        <p:nvSpPr>
          <p:cNvPr id="4" name="矩形 1">
            <a:extLst>
              <a:ext uri="{FF2B5EF4-FFF2-40B4-BE49-F238E27FC236}">
                <a16:creationId xmlns:a16="http://schemas.microsoft.com/office/drawing/2014/main" id="{2D0772AA-966E-B048-B605-E08149FB80B7}"/>
              </a:ext>
            </a:extLst>
          </p:cNvPr>
          <p:cNvSpPr>
            <a:spLocks noChangeArrowheads="1"/>
          </p:cNvSpPr>
          <p:nvPr/>
        </p:nvSpPr>
        <p:spPr bwMode="auto">
          <a:xfrm>
            <a:off x="1012825" y="2636838"/>
            <a:ext cx="1622425" cy="674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lnSpc>
                <a:spcPct val="120000"/>
              </a:lnSpc>
            </a:pPr>
            <a:r>
              <a:rPr kumimoji="0" lang="zh-CN" altLang="en-US" sz="1600">
                <a:solidFill>
                  <a:srgbClr val="000000"/>
                </a:solidFill>
                <a:latin typeface="黑体" panose="02010609060101010101" pitchFamily="49" charset="-122"/>
                <a:ea typeface="黑体" panose="02010609060101010101" pitchFamily="49" charset="-122"/>
              </a:rPr>
              <a:t>马宇翰</a:t>
            </a:r>
            <a:endParaRPr kumimoji="0" lang="en-US" altLang="zh-CN" sz="1600">
              <a:solidFill>
                <a:srgbClr val="000000"/>
              </a:solidFill>
              <a:latin typeface="黑体" panose="02010609060101010101" pitchFamily="49" charset="-122"/>
              <a:ea typeface="黑体" panose="02010609060101010101" pitchFamily="49" charset="-122"/>
            </a:endParaRPr>
          </a:p>
          <a:p>
            <a:pPr algn="ctr">
              <a:lnSpc>
                <a:spcPct val="120000"/>
              </a:lnSpc>
            </a:pPr>
            <a:r>
              <a:rPr kumimoji="0" lang="zh-CN" altLang="en-US" sz="1600">
                <a:solidFill>
                  <a:srgbClr val="000000"/>
                </a:solidFill>
                <a:latin typeface="黑体" panose="02010609060101010101" pitchFamily="49" charset="-122"/>
                <a:ea typeface="黑体" panose="02010609060101010101" pitchFamily="49" charset="-122"/>
              </a:rPr>
              <a:t>中物院计科中心</a:t>
            </a:r>
            <a:endParaRPr kumimoji="0" lang="zh-CN" altLang="en-US" sz="1600">
              <a:latin typeface="黑体" panose="02010609060101010101" pitchFamily="49" charset="-122"/>
              <a:ea typeface="黑体" panose="02010609060101010101" pitchFamily="49" charset="-122"/>
            </a:endParaRPr>
          </a:p>
        </p:txBody>
      </p:sp>
      <p:pic>
        <p:nvPicPr>
          <p:cNvPr id="3" name="图片 2">
            <a:extLst>
              <a:ext uri="{FF2B5EF4-FFF2-40B4-BE49-F238E27FC236}">
                <a16:creationId xmlns:a16="http://schemas.microsoft.com/office/drawing/2014/main" id="{A17CE41E-E385-FB4A-9D04-2DF52944868B}"/>
              </a:ext>
            </a:extLst>
          </p:cNvPr>
          <p:cNvPicPr>
            <a:picLocks noChangeAspect="1"/>
          </p:cNvPicPr>
          <p:nvPr/>
        </p:nvPicPr>
        <p:blipFill>
          <a:blip r:embed="rId4"/>
          <a:stretch>
            <a:fillRect/>
          </a:stretch>
        </p:blipFill>
        <p:spPr>
          <a:xfrm>
            <a:off x="4788024" y="980728"/>
            <a:ext cx="1323129" cy="1484784"/>
          </a:xfrm>
          <a:prstGeom prst="ellipse">
            <a:avLst/>
          </a:prstGeom>
          <a:ln>
            <a:noFill/>
          </a:ln>
          <a:effectLst>
            <a:softEdge rad="112500"/>
          </a:effectLst>
        </p:spPr>
      </p:pic>
      <p:sp>
        <p:nvSpPr>
          <p:cNvPr id="5129" name="矩形 3">
            <a:extLst>
              <a:ext uri="{FF2B5EF4-FFF2-40B4-BE49-F238E27FC236}">
                <a16:creationId xmlns:a16="http://schemas.microsoft.com/office/drawing/2014/main" id="{3CC14FD4-C3C4-A342-898B-4744454CCAFD}"/>
              </a:ext>
            </a:extLst>
          </p:cNvPr>
          <p:cNvSpPr>
            <a:spLocks noChangeArrowheads="1"/>
          </p:cNvSpPr>
          <p:nvPr/>
        </p:nvSpPr>
        <p:spPr bwMode="auto">
          <a:xfrm>
            <a:off x="1885427" y="3801354"/>
            <a:ext cx="71283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600" dirty="0"/>
              <a:t>1.</a:t>
            </a:r>
            <a:r>
              <a:rPr kumimoji="0" lang="zh-CN" altLang="en-US" sz="1600" dirty="0"/>
              <a:t> </a:t>
            </a:r>
            <a:r>
              <a:rPr kumimoji="0" lang="en-US" altLang="zh-CN" sz="1600" dirty="0">
                <a:solidFill>
                  <a:srgbClr val="0000FF"/>
                </a:solidFill>
              </a:rPr>
              <a:t>Ma, Chen, Sun</a:t>
            </a:r>
            <a:r>
              <a:rPr kumimoji="0" lang="zh-CN" altLang="en-US" sz="1600" dirty="0">
                <a:solidFill>
                  <a:srgbClr val="0000FF"/>
                </a:solidFill>
              </a:rPr>
              <a:t>，</a:t>
            </a:r>
            <a:r>
              <a:rPr kumimoji="0" lang="en-US" altLang="zh-CN" sz="1600" dirty="0">
                <a:solidFill>
                  <a:srgbClr val="0000FF"/>
                </a:solidFill>
              </a:rPr>
              <a:t>Dark</a:t>
            </a:r>
            <a:r>
              <a:rPr kumimoji="0" lang="zh-CN" altLang="en-US" sz="1600" dirty="0">
                <a:solidFill>
                  <a:srgbClr val="0000FF"/>
                </a:solidFill>
              </a:rPr>
              <a:t> </a:t>
            </a:r>
            <a:r>
              <a:rPr kumimoji="0" lang="en-US" altLang="zh-CN" sz="1600" dirty="0">
                <a:solidFill>
                  <a:srgbClr val="0000FF"/>
                </a:solidFill>
              </a:rPr>
              <a:t>information of black hole radiation raised by dark energy. arXiv:1802.01118</a:t>
            </a:r>
            <a:r>
              <a:rPr kumimoji="0" lang="zh-CN" altLang="en-US" sz="1600" dirty="0">
                <a:solidFill>
                  <a:srgbClr val="0000FF"/>
                </a:solidFill>
              </a:rPr>
              <a:t> </a:t>
            </a:r>
            <a:r>
              <a:rPr kumimoji="0" lang="en-US" altLang="zh-CN" sz="1600" dirty="0">
                <a:solidFill>
                  <a:srgbClr val="0000FF"/>
                </a:solidFill>
              </a:rPr>
              <a:t>(2018), </a:t>
            </a:r>
            <a:r>
              <a:rPr lang="en-US" altLang="zh-CN" sz="1600" dirty="0"/>
              <a:t>Nuclear Physics B 931 (2018) 418–436 </a:t>
            </a:r>
          </a:p>
          <a:p>
            <a:endParaRPr kumimoji="0" lang="en-US" altLang="zh-CN" sz="1600" dirty="0">
              <a:solidFill>
                <a:srgbClr val="0000FF"/>
              </a:solidFill>
            </a:endParaRPr>
          </a:p>
        </p:txBody>
      </p:sp>
      <p:sp>
        <p:nvSpPr>
          <p:cNvPr id="5130" name="矩形 5">
            <a:extLst>
              <a:ext uri="{FF2B5EF4-FFF2-40B4-BE49-F238E27FC236}">
                <a16:creationId xmlns:a16="http://schemas.microsoft.com/office/drawing/2014/main" id="{DCD4CA4F-F979-5C4C-95E6-F576BE8AFE00}"/>
              </a:ext>
            </a:extLst>
          </p:cNvPr>
          <p:cNvSpPr>
            <a:spLocks noChangeArrowheads="1"/>
          </p:cNvSpPr>
          <p:nvPr/>
        </p:nvSpPr>
        <p:spPr bwMode="auto">
          <a:xfrm>
            <a:off x="1979613" y="4437063"/>
            <a:ext cx="6696843"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600" dirty="0"/>
              <a:t>2.</a:t>
            </a:r>
            <a:r>
              <a:rPr kumimoji="0" lang="zh-CN" altLang="en-US" sz="1600" dirty="0"/>
              <a:t> </a:t>
            </a:r>
            <a:r>
              <a:rPr kumimoji="0" lang="en-US" altLang="zh-CN" sz="1600" dirty="0">
                <a:solidFill>
                  <a:srgbClr val="0000FF"/>
                </a:solidFill>
              </a:rPr>
              <a:t>Ma, Cai</a:t>
            </a:r>
            <a:r>
              <a:rPr kumimoji="0" lang="zh-CN" altLang="en-US" sz="1600" dirty="0">
                <a:solidFill>
                  <a:srgbClr val="0000FF"/>
                </a:solidFill>
              </a:rPr>
              <a:t>, </a:t>
            </a:r>
            <a:r>
              <a:rPr kumimoji="0" lang="en-US" altLang="zh-CN" sz="1600" dirty="0">
                <a:solidFill>
                  <a:srgbClr val="0000FF"/>
                </a:solidFill>
              </a:rPr>
              <a:t>Dong, Sun</a:t>
            </a:r>
            <a:r>
              <a:rPr kumimoji="0" lang="zh-CN" altLang="en-US" sz="1600" dirty="0">
                <a:solidFill>
                  <a:srgbClr val="0000FF"/>
                </a:solidFill>
              </a:rPr>
              <a:t>， </a:t>
            </a:r>
            <a:r>
              <a:rPr kumimoji="0" lang="en-US" altLang="zh-CN" sz="1600" dirty="0">
                <a:solidFill>
                  <a:srgbClr val="0000FF"/>
                </a:solidFill>
              </a:rPr>
              <a:t>Non-thermal radiation of black hole off canonical typicality. arXiv:1711.10704</a:t>
            </a:r>
            <a:r>
              <a:rPr kumimoji="0" lang="zh-CN" altLang="en-US" sz="1600" dirty="0">
                <a:solidFill>
                  <a:srgbClr val="0000FF"/>
                </a:solidFill>
              </a:rPr>
              <a:t>  </a:t>
            </a:r>
            <a:r>
              <a:rPr kumimoji="0" lang="en-US" altLang="zh-CN" sz="1600" dirty="0">
                <a:solidFill>
                  <a:srgbClr val="0000FF"/>
                </a:solidFill>
              </a:rPr>
              <a:t>(2017) ,</a:t>
            </a:r>
            <a:r>
              <a:rPr kumimoji="0" lang="zh-CN" altLang="en-US" sz="1600" dirty="0">
                <a:solidFill>
                  <a:srgbClr val="0000FF"/>
                </a:solidFill>
              </a:rPr>
              <a:t> </a:t>
            </a:r>
            <a:r>
              <a:rPr kumimoji="0" lang="en-US" altLang="zh-CN" sz="1600" dirty="0"/>
              <a:t>Euro.</a:t>
            </a:r>
            <a:r>
              <a:rPr kumimoji="0" lang="zh-CN" altLang="en-US" sz="1600" dirty="0"/>
              <a:t> </a:t>
            </a:r>
            <a:r>
              <a:rPr kumimoji="0" lang="en-US" altLang="zh-CN" sz="1600" dirty="0"/>
              <a:t>Phys.</a:t>
            </a:r>
            <a:r>
              <a:rPr kumimoji="0" lang="zh-CN" altLang="en-US" sz="1600" dirty="0"/>
              <a:t> </a:t>
            </a:r>
            <a:r>
              <a:rPr kumimoji="0" lang="en-US" altLang="zh-CN" sz="1600" dirty="0" err="1"/>
              <a:t>Lett</a:t>
            </a:r>
            <a:r>
              <a:rPr kumimoji="0" lang="zh-CN" altLang="en-US" sz="1600" dirty="0"/>
              <a:t> </a:t>
            </a:r>
            <a:r>
              <a:rPr kumimoji="0" lang="en-US" altLang="zh-CN" sz="1600" dirty="0"/>
              <a:t>,</a:t>
            </a:r>
            <a:r>
              <a:rPr kumimoji="0" lang="zh-CN" altLang="en-US" sz="1600" dirty="0"/>
              <a:t> </a:t>
            </a:r>
            <a:r>
              <a:rPr kumimoji="0" lang="en-US" altLang="zh-CN" sz="1600" dirty="0"/>
              <a:t>2018,</a:t>
            </a:r>
            <a:r>
              <a:rPr kumimoji="0" lang="zh-CN" altLang="en-US" sz="1600" dirty="0"/>
              <a:t>  </a:t>
            </a:r>
            <a:r>
              <a:rPr kumimoji="0" lang="en-US" altLang="zh-CN" sz="1600" dirty="0"/>
              <a:t>in</a:t>
            </a:r>
            <a:r>
              <a:rPr kumimoji="0" lang="zh-CN" altLang="en-US" sz="1600" dirty="0"/>
              <a:t> </a:t>
            </a:r>
            <a:r>
              <a:rPr kumimoji="0" lang="en-US" altLang="zh-CN" sz="1600" dirty="0"/>
              <a:t>press</a:t>
            </a:r>
            <a:r>
              <a:rPr kumimoji="0" lang="zh-CN" altLang="en-US" sz="1600" dirty="0"/>
              <a:t> </a:t>
            </a:r>
            <a:endParaRPr kumimoji="0" lang="en-US" altLang="zh-CN" sz="1600" dirty="0"/>
          </a:p>
        </p:txBody>
      </p:sp>
      <p:sp>
        <p:nvSpPr>
          <p:cNvPr id="5131" name="矩形 6">
            <a:extLst>
              <a:ext uri="{FF2B5EF4-FFF2-40B4-BE49-F238E27FC236}">
                <a16:creationId xmlns:a16="http://schemas.microsoft.com/office/drawing/2014/main" id="{3A0F609C-B022-3343-8643-5960A3B71AAB}"/>
              </a:ext>
            </a:extLst>
          </p:cNvPr>
          <p:cNvSpPr>
            <a:spLocks noChangeArrowheads="1"/>
          </p:cNvSpPr>
          <p:nvPr/>
        </p:nvSpPr>
        <p:spPr bwMode="auto">
          <a:xfrm>
            <a:off x="1979712" y="5013176"/>
            <a:ext cx="6408737"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600" dirty="0"/>
              <a:t>3</a:t>
            </a:r>
            <a:r>
              <a:rPr kumimoji="0" lang="en-US" altLang="zh-CN" sz="1600" dirty="0">
                <a:solidFill>
                  <a:srgbClr val="0000FF"/>
                </a:solidFill>
              </a:rPr>
              <a:t>.</a:t>
            </a:r>
            <a:r>
              <a:rPr kumimoji="0" lang="zh-CN" altLang="en-US" sz="1600" dirty="0">
                <a:solidFill>
                  <a:srgbClr val="0000FF"/>
                </a:solidFill>
              </a:rPr>
              <a:t> </a:t>
            </a:r>
            <a:r>
              <a:rPr kumimoji="0" lang="en-US" altLang="zh-CN" sz="1600" dirty="0">
                <a:solidFill>
                  <a:srgbClr val="0000FF"/>
                </a:solidFill>
              </a:rPr>
              <a:t>Q. Y. </a:t>
            </a:r>
            <a:r>
              <a:rPr kumimoji="0" lang="en-US" altLang="zh-CN" sz="1600" dirty="0" err="1">
                <a:solidFill>
                  <a:srgbClr val="0000FF"/>
                </a:solidFill>
              </a:rPr>
              <a:t>Cai</a:t>
            </a:r>
            <a:r>
              <a:rPr kumimoji="0" lang="en-US" altLang="zh-CN" sz="1600" dirty="0">
                <a:solidFill>
                  <a:srgbClr val="0000FF"/>
                </a:solidFill>
              </a:rPr>
              <a:t>, C. P. Sun, and L. You, </a:t>
            </a:r>
            <a:r>
              <a:rPr kumimoji="0" lang="en-US" altLang="zh-CN" sz="1600" dirty="0" err="1">
                <a:solidFill>
                  <a:srgbClr val="000000"/>
                </a:solidFill>
              </a:rPr>
              <a:t>Nucl</a:t>
            </a:r>
            <a:r>
              <a:rPr kumimoji="0" lang="en-US" altLang="zh-CN" sz="1600" dirty="0">
                <a:solidFill>
                  <a:srgbClr val="000000"/>
                </a:solidFill>
              </a:rPr>
              <a:t>. Phys. B </a:t>
            </a:r>
            <a:r>
              <a:rPr kumimoji="0" lang="en-US" altLang="zh-CN" sz="1600" b="1" dirty="0">
                <a:solidFill>
                  <a:srgbClr val="000000"/>
                </a:solidFill>
              </a:rPr>
              <a:t>905</a:t>
            </a:r>
            <a:r>
              <a:rPr kumimoji="0" lang="en-US" altLang="zh-CN" sz="1600" dirty="0">
                <a:solidFill>
                  <a:srgbClr val="000000"/>
                </a:solidFill>
              </a:rPr>
              <a:t>, 327 (2016</a:t>
            </a:r>
            <a:r>
              <a:rPr kumimoji="0" lang="en-US" altLang="zh-CN" dirty="0">
                <a:solidFill>
                  <a:srgbClr val="000000"/>
                </a:solidFill>
              </a:rPr>
              <a:t>).</a:t>
            </a:r>
            <a:endParaRPr kumimoji="0" lang="zh-CN" altLang="en-US" dirty="0">
              <a:solidFill>
                <a:srgbClr val="000000"/>
              </a:solidFill>
            </a:endParaRPr>
          </a:p>
        </p:txBody>
      </p:sp>
      <p:sp>
        <p:nvSpPr>
          <p:cNvPr id="5132" name="矩形 7">
            <a:extLst>
              <a:ext uri="{FF2B5EF4-FFF2-40B4-BE49-F238E27FC236}">
                <a16:creationId xmlns:a16="http://schemas.microsoft.com/office/drawing/2014/main" id="{EC01D1BA-AB96-7549-99FA-21EA4834650E}"/>
              </a:ext>
            </a:extLst>
          </p:cNvPr>
          <p:cNvSpPr>
            <a:spLocks noChangeArrowheads="1"/>
          </p:cNvSpPr>
          <p:nvPr/>
        </p:nvSpPr>
        <p:spPr bwMode="auto">
          <a:xfrm>
            <a:off x="1979613" y="5539134"/>
            <a:ext cx="5976938"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600" dirty="0"/>
              <a:t>4.</a:t>
            </a:r>
            <a:r>
              <a:rPr kumimoji="0" lang="zh-CN" altLang="en-US" sz="1600" dirty="0"/>
              <a:t> </a:t>
            </a:r>
            <a:r>
              <a:rPr kumimoji="0" lang="en-US" altLang="zh-CN" sz="1600" dirty="0">
                <a:solidFill>
                  <a:srgbClr val="0000FF"/>
                </a:solidFill>
              </a:rPr>
              <a:t>Dong,</a:t>
            </a:r>
            <a:r>
              <a:rPr kumimoji="0" lang="zh-CN" altLang="en-US" sz="1600" dirty="0">
                <a:solidFill>
                  <a:srgbClr val="0000FF"/>
                </a:solidFill>
              </a:rPr>
              <a:t> </a:t>
            </a:r>
            <a:r>
              <a:rPr kumimoji="0" lang="en-US" altLang="zh-CN" sz="1600" dirty="0" err="1">
                <a:solidFill>
                  <a:srgbClr val="0000FF"/>
                </a:solidFill>
              </a:rPr>
              <a:t>Cai</a:t>
            </a:r>
            <a:r>
              <a:rPr kumimoji="0" lang="en-US" altLang="zh-CN" sz="1600" dirty="0">
                <a:solidFill>
                  <a:srgbClr val="0000FF"/>
                </a:solidFill>
              </a:rPr>
              <a:t>.</a:t>
            </a:r>
            <a:r>
              <a:rPr kumimoji="0" lang="zh-CN" altLang="en-US" sz="1600" dirty="0">
                <a:solidFill>
                  <a:srgbClr val="0000FF"/>
                </a:solidFill>
              </a:rPr>
              <a:t>, </a:t>
            </a:r>
            <a:r>
              <a:rPr kumimoji="0" lang="en-US" altLang="zh-CN" sz="1600" dirty="0">
                <a:solidFill>
                  <a:srgbClr val="0000FF"/>
                </a:solidFill>
              </a:rPr>
              <a:t>Liu</a:t>
            </a:r>
            <a:r>
              <a:rPr kumimoji="0" lang="zh-CN" altLang="en-US" sz="1600" dirty="0">
                <a:solidFill>
                  <a:srgbClr val="0000FF"/>
                </a:solidFill>
              </a:rPr>
              <a:t> </a:t>
            </a:r>
            <a:r>
              <a:rPr kumimoji="0" lang="zh-CN" altLang="zh-CN" sz="1600" dirty="0">
                <a:solidFill>
                  <a:srgbClr val="0000FF"/>
                </a:solidFill>
              </a:rPr>
              <a:t>,</a:t>
            </a:r>
            <a:r>
              <a:rPr kumimoji="0" lang="zh-CN" altLang="en-US" sz="1600" dirty="0">
                <a:solidFill>
                  <a:srgbClr val="0000FF"/>
                </a:solidFill>
              </a:rPr>
              <a:t> </a:t>
            </a:r>
            <a:r>
              <a:rPr kumimoji="0" lang="en-US" altLang="zh-CN" sz="1600" dirty="0">
                <a:solidFill>
                  <a:srgbClr val="0000FF"/>
                </a:solidFill>
              </a:rPr>
              <a:t>Sun</a:t>
            </a:r>
            <a:r>
              <a:rPr kumimoji="0" lang="zh-CN" altLang="en-US" sz="1600" dirty="0">
                <a:solidFill>
                  <a:srgbClr val="0000FF"/>
                </a:solidFill>
              </a:rPr>
              <a:t> </a:t>
            </a:r>
            <a:r>
              <a:rPr kumimoji="0" lang="en-US" altLang="zh-CN" sz="1600" dirty="0">
                <a:solidFill>
                  <a:srgbClr val="0000FF"/>
                </a:solidFill>
              </a:rPr>
              <a:t>,</a:t>
            </a:r>
            <a:r>
              <a:rPr kumimoji="0" lang="zh-CN" altLang="en-US" sz="1600" dirty="0">
                <a:solidFill>
                  <a:srgbClr val="0000FF"/>
                </a:solidFill>
              </a:rPr>
              <a:t> </a:t>
            </a:r>
            <a:r>
              <a:rPr kumimoji="0" lang="en-US" altLang="zh-CN" sz="1600" dirty="0" err="1">
                <a:solidFill>
                  <a:srgbClr val="0000FF"/>
                </a:solidFill>
              </a:rPr>
              <a:t>Commun</a:t>
            </a:r>
            <a:r>
              <a:rPr kumimoji="0" lang="en-US" altLang="zh-CN" sz="1600" dirty="0">
                <a:solidFill>
                  <a:srgbClr val="0000FF"/>
                </a:solidFill>
              </a:rPr>
              <a:t>. </a:t>
            </a:r>
            <a:r>
              <a:rPr kumimoji="0" lang="en-US" altLang="zh-CN" sz="1600" dirty="0" err="1">
                <a:solidFill>
                  <a:srgbClr val="0000FF"/>
                </a:solidFill>
              </a:rPr>
              <a:t>Theor</a:t>
            </a:r>
            <a:r>
              <a:rPr kumimoji="0" lang="en-US" altLang="zh-CN" sz="1600" dirty="0">
                <a:solidFill>
                  <a:srgbClr val="0000FF"/>
                </a:solidFill>
              </a:rPr>
              <a:t>. </a:t>
            </a:r>
            <a:r>
              <a:rPr kumimoji="0" lang="en-US" altLang="zh-CN" sz="1600" dirty="0">
                <a:solidFill>
                  <a:srgbClr val="000000"/>
                </a:solidFill>
              </a:rPr>
              <a:t>Phys. 61 (2014) 289–</a:t>
            </a:r>
            <a:endParaRPr kumimoji="0" lang="zh-CN" altLang="en-US" sz="1600" dirty="0">
              <a:solidFill>
                <a:srgbClr val="000000"/>
              </a:solidFill>
            </a:endParaRPr>
          </a:p>
        </p:txBody>
      </p:sp>
      <p:pic>
        <p:nvPicPr>
          <p:cNvPr id="5" name="图片 4">
            <a:extLst>
              <a:ext uri="{FF2B5EF4-FFF2-40B4-BE49-F238E27FC236}">
                <a16:creationId xmlns:a16="http://schemas.microsoft.com/office/drawing/2014/main" id="{CEB05AF7-AC7F-EB46-A2FB-E8C24FAD40FE}"/>
              </a:ext>
            </a:extLst>
          </p:cNvPr>
          <p:cNvPicPr>
            <a:picLocks noChangeAspect="1"/>
          </p:cNvPicPr>
          <p:nvPr/>
        </p:nvPicPr>
        <p:blipFill>
          <a:blip r:embed="rId5"/>
          <a:stretch>
            <a:fillRect/>
          </a:stretch>
        </p:blipFill>
        <p:spPr>
          <a:xfrm>
            <a:off x="6732240" y="980728"/>
            <a:ext cx="1482064" cy="1484784"/>
          </a:xfrm>
          <a:prstGeom prst="ellipse">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矩形 2">
            <a:extLst>
              <a:ext uri="{FF2B5EF4-FFF2-40B4-BE49-F238E27FC236}">
                <a16:creationId xmlns:a16="http://schemas.microsoft.com/office/drawing/2014/main" id="{E98151A0-8EB6-414D-8FBE-2BA0F8FD1026}"/>
              </a:ext>
            </a:extLst>
          </p:cNvPr>
          <p:cNvSpPr>
            <a:spLocks noChangeArrowheads="1"/>
          </p:cNvSpPr>
          <p:nvPr/>
        </p:nvSpPr>
        <p:spPr bwMode="auto">
          <a:xfrm>
            <a:off x="3556000" y="106363"/>
            <a:ext cx="20320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600">
                <a:solidFill>
                  <a:srgbClr val="0000FF"/>
                </a:solidFill>
                <a:ea typeface="黑体" panose="02010609060101010101" pitchFamily="49" charset="-122"/>
              </a:rPr>
              <a:t>报告内容</a:t>
            </a:r>
          </a:p>
        </p:txBody>
      </p:sp>
      <p:sp>
        <p:nvSpPr>
          <p:cNvPr id="6146" name="Rectangle 3">
            <a:extLst>
              <a:ext uri="{FF2B5EF4-FFF2-40B4-BE49-F238E27FC236}">
                <a16:creationId xmlns:a16="http://schemas.microsoft.com/office/drawing/2014/main" id="{30FADF53-455E-DB4F-949F-8587EA5395F6}"/>
              </a:ext>
            </a:extLst>
          </p:cNvPr>
          <p:cNvSpPr>
            <a:spLocks noChangeArrowheads="1"/>
          </p:cNvSpPr>
          <p:nvPr/>
        </p:nvSpPr>
        <p:spPr bwMode="auto">
          <a:xfrm>
            <a:off x="683568" y="1412776"/>
            <a:ext cx="6552728" cy="1930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pPr>
            <a:r>
              <a:rPr kumimoji="0" lang="en-US" altLang="zh-CN" sz="2800" dirty="0">
                <a:latin typeface="黑体" panose="02010609060101010101" pitchFamily="49" charset="-122"/>
                <a:ea typeface="黑体" panose="02010609060101010101" pitchFamily="49" charset="-122"/>
              </a:rPr>
              <a:t>1.</a:t>
            </a:r>
            <a:r>
              <a:rPr kumimoji="0" lang="zh-CN" altLang="en-US" sz="2800" dirty="0">
                <a:latin typeface="黑体" panose="02010609060101010101" pitchFamily="49" charset="-122"/>
                <a:ea typeface="黑体" panose="02010609060101010101" pitchFamily="49" charset="-122"/>
              </a:rPr>
              <a:t>寻求黑洞信息</a:t>
            </a:r>
            <a:r>
              <a:rPr kumimoji="0" lang="en-US" altLang="en-US" sz="2800" dirty="0">
                <a:latin typeface="黑体" panose="02010609060101010101" pitchFamily="49" charset="-122"/>
                <a:ea typeface="黑体" panose="02010609060101010101" pitchFamily="49" charset="-122"/>
              </a:rPr>
              <a:t>丢失</a:t>
            </a:r>
            <a:r>
              <a:rPr kumimoji="0" lang="zh-CN" altLang="en-US" sz="2800" dirty="0">
                <a:latin typeface="黑体" panose="02010609060101010101" pitchFamily="49" charset="-122"/>
                <a:ea typeface="黑体" panose="02010609060101010101" pitchFamily="49" charset="-122"/>
              </a:rPr>
              <a:t>之路</a:t>
            </a:r>
            <a:endParaRPr kumimoji="0" lang="en-US" altLang="zh-CN" sz="2800" dirty="0">
              <a:latin typeface="黑体" panose="02010609060101010101" pitchFamily="49" charset="-122"/>
              <a:ea typeface="黑体" panose="02010609060101010101" pitchFamily="49" charset="-122"/>
            </a:endParaRPr>
          </a:p>
          <a:p>
            <a:pPr eaLnBrk="1" hangingPunct="1">
              <a:lnSpc>
                <a:spcPct val="110000"/>
              </a:lnSpc>
            </a:pPr>
            <a:r>
              <a:rPr kumimoji="0" lang="en-US" altLang="zh-CN" sz="2800" dirty="0">
                <a:latin typeface="黑体" panose="02010609060101010101" pitchFamily="49" charset="-122"/>
                <a:ea typeface="黑体" panose="02010609060101010101" pitchFamily="49" charset="-122"/>
              </a:rPr>
              <a:t>2.</a:t>
            </a:r>
            <a:r>
              <a:rPr kumimoji="0" lang="zh-CN" altLang="en-US" sz="2800" dirty="0">
                <a:latin typeface="黑体" panose="02010609060101010101" pitchFamily="49" charset="-122"/>
                <a:ea typeface="黑体" panose="02010609060101010101" pitchFamily="49" charset="-122"/>
              </a:rPr>
              <a:t>有限系统的非正则统计：信息论观点</a:t>
            </a:r>
            <a:endParaRPr kumimoji="0" lang="en-US" altLang="zh-CN" sz="2800" dirty="0">
              <a:latin typeface="黑体" panose="02010609060101010101" pitchFamily="49" charset="-122"/>
              <a:ea typeface="黑体" panose="02010609060101010101" pitchFamily="49" charset="-122"/>
            </a:endParaRPr>
          </a:p>
          <a:p>
            <a:pPr eaLnBrk="1" hangingPunct="1">
              <a:lnSpc>
                <a:spcPct val="110000"/>
              </a:lnSpc>
            </a:pPr>
            <a:r>
              <a:rPr kumimoji="0" lang="en-US" altLang="zh-CN" sz="2800" dirty="0">
                <a:latin typeface="黑体" panose="02010609060101010101" pitchFamily="49" charset="-122"/>
                <a:ea typeface="黑体" panose="02010609060101010101" pitchFamily="49" charset="-122"/>
              </a:rPr>
              <a:t>3.</a:t>
            </a:r>
            <a:r>
              <a:rPr kumimoji="0" lang="zh-CN" altLang="en-US" sz="2800" dirty="0">
                <a:latin typeface="黑体" panose="02010609060101010101" pitchFamily="49" charset="-122"/>
                <a:ea typeface="黑体" panose="02010609060101010101" pitchFamily="49" charset="-122"/>
              </a:rPr>
              <a:t>黑洞辐射的信息关联与“暗信息”</a:t>
            </a:r>
            <a:endParaRPr kumimoji="0" lang="en-US" altLang="zh-CN" sz="2800" dirty="0">
              <a:latin typeface="黑体" panose="02010609060101010101" pitchFamily="49" charset="-122"/>
              <a:ea typeface="黑体" panose="02010609060101010101" pitchFamily="49" charset="-122"/>
            </a:endParaRPr>
          </a:p>
          <a:p>
            <a:pPr eaLnBrk="1" hangingPunct="1">
              <a:lnSpc>
                <a:spcPct val="110000"/>
              </a:lnSpc>
            </a:pPr>
            <a:r>
              <a:rPr kumimoji="0" lang="en-US" altLang="zh-CN" sz="2800" dirty="0">
                <a:latin typeface="黑体" panose="02010609060101010101" pitchFamily="49" charset="-122"/>
                <a:ea typeface="黑体" panose="02010609060101010101" pitchFamily="49" charset="-122"/>
              </a:rPr>
              <a:t>4.</a:t>
            </a:r>
            <a:r>
              <a:rPr kumimoji="0" lang="zh-CN" altLang="en-US" sz="2800" dirty="0">
                <a:latin typeface="黑体" panose="02010609060101010101" pitchFamily="49" charset="-122"/>
                <a:ea typeface="黑体" panose="02010609060101010101" pitchFamily="49" charset="-122"/>
              </a:rPr>
              <a:t>从暗能量到暗信息</a:t>
            </a:r>
            <a:endParaRPr kumimoji="0" lang="en-US" altLang="zh-CN" sz="2800" dirty="0">
              <a:latin typeface="黑体" panose="02010609060101010101" pitchFamily="49" charset="-122"/>
              <a:ea typeface="黑体" panose="02010609060101010101" pitchFamily="49" charset="-122"/>
            </a:endParaRPr>
          </a:p>
        </p:txBody>
      </p:sp>
      <p:pic>
        <p:nvPicPr>
          <p:cNvPr id="2" name="图片 1">
            <a:extLst>
              <a:ext uri="{FF2B5EF4-FFF2-40B4-BE49-F238E27FC236}">
                <a16:creationId xmlns:a16="http://schemas.microsoft.com/office/drawing/2014/main" id="{17D53BDF-0C36-AE4D-8183-8DB1D54D58F7}"/>
              </a:ext>
            </a:extLst>
          </p:cNvPr>
          <p:cNvPicPr>
            <a:picLocks noChangeAspect="1"/>
          </p:cNvPicPr>
          <p:nvPr/>
        </p:nvPicPr>
        <p:blipFill>
          <a:blip r:embed="rId2"/>
          <a:stretch>
            <a:fillRect/>
          </a:stretch>
        </p:blipFill>
        <p:spPr>
          <a:xfrm>
            <a:off x="827584" y="3815332"/>
            <a:ext cx="2976340" cy="1655589"/>
          </a:xfrm>
          <a:prstGeom prst="rect">
            <a:avLst/>
          </a:prstGeom>
        </p:spPr>
      </p:pic>
      <p:pic>
        <p:nvPicPr>
          <p:cNvPr id="3" name="图片 2">
            <a:extLst>
              <a:ext uri="{FF2B5EF4-FFF2-40B4-BE49-F238E27FC236}">
                <a16:creationId xmlns:a16="http://schemas.microsoft.com/office/drawing/2014/main" id="{46BBF444-C51C-ED4E-9FC1-C656B44C0144}"/>
              </a:ext>
            </a:extLst>
          </p:cNvPr>
          <p:cNvPicPr>
            <a:picLocks noChangeAspect="1"/>
          </p:cNvPicPr>
          <p:nvPr/>
        </p:nvPicPr>
        <p:blipFill>
          <a:blip r:embed="rId3"/>
          <a:stretch>
            <a:fillRect/>
          </a:stretch>
        </p:blipFill>
        <p:spPr>
          <a:xfrm>
            <a:off x="7812360" y="1196752"/>
            <a:ext cx="1097729" cy="4622018"/>
          </a:xfrm>
          <a:prstGeom prst="rect">
            <a:avLst/>
          </a:prstGeom>
          <a:ln>
            <a:noFill/>
          </a:ln>
          <a:effectLst>
            <a:outerShdw blurRad="50800" dist="50800" dir="5400000" algn="ctr" rotWithShape="0">
              <a:srgbClr val="000000">
                <a:alpha val="3000"/>
              </a:srgbClr>
            </a:outerShdw>
            <a:softEdge rad="112500"/>
          </a:effectLst>
        </p:spPr>
      </p:pic>
      <p:pic>
        <p:nvPicPr>
          <p:cNvPr id="4" name="图片 3">
            <a:extLst>
              <a:ext uri="{FF2B5EF4-FFF2-40B4-BE49-F238E27FC236}">
                <a16:creationId xmlns:a16="http://schemas.microsoft.com/office/drawing/2014/main" id="{25CCB237-8D6D-C248-BA42-13613AD57276}"/>
              </a:ext>
            </a:extLst>
          </p:cNvPr>
          <p:cNvPicPr>
            <a:picLocks noChangeAspect="1"/>
          </p:cNvPicPr>
          <p:nvPr/>
        </p:nvPicPr>
        <p:blipFill>
          <a:blip r:embed="rId4"/>
          <a:stretch>
            <a:fillRect/>
          </a:stretch>
        </p:blipFill>
        <p:spPr>
          <a:xfrm>
            <a:off x="4355976" y="3769617"/>
            <a:ext cx="3112008" cy="165558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9" name="对象 3">
            <a:extLst>
              <a:ext uri="{FF2B5EF4-FFF2-40B4-BE49-F238E27FC236}">
                <a16:creationId xmlns:a16="http://schemas.microsoft.com/office/drawing/2014/main" id="{C1E795CD-5A12-3F42-B71C-21F63749E25A}"/>
              </a:ext>
            </a:extLst>
          </p:cNvPr>
          <p:cNvGraphicFramePr>
            <a:graphicFrameLocks noChangeAspect="1"/>
          </p:cNvGraphicFramePr>
          <p:nvPr>
            <p:extLst>
              <p:ext uri="{D42A27DB-BD31-4B8C-83A1-F6EECF244321}">
                <p14:modId xmlns:p14="http://schemas.microsoft.com/office/powerpoint/2010/main" val="2379313622"/>
              </p:ext>
            </p:extLst>
          </p:nvPr>
        </p:nvGraphicFramePr>
        <p:xfrm>
          <a:off x="1475656" y="1700808"/>
          <a:ext cx="4248844" cy="1138133"/>
        </p:xfrm>
        <a:graphic>
          <a:graphicData uri="http://schemas.openxmlformats.org/presentationml/2006/ole">
            <mc:AlternateContent xmlns:mc="http://schemas.openxmlformats.org/markup-compatibility/2006">
              <mc:Choice xmlns:v="urn:schemas-microsoft-com:vml" Requires="v">
                <p:oleObj spid="_x0000_s7387" name="Equation" r:id="rId4" imgW="1612900" imgH="431800" progId="Equation.DSMT4">
                  <p:embed/>
                </p:oleObj>
              </mc:Choice>
              <mc:Fallback>
                <p:oleObj name="Equation" r:id="rId4" imgW="1612900" imgH="431800" progId="Equation.DSMT4">
                  <p:embed/>
                  <p:pic>
                    <p:nvPicPr>
                      <p:cNvPr id="0" name="对象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1700808"/>
                        <a:ext cx="4248844" cy="1138133"/>
                      </a:xfrm>
                      <a:prstGeom prst="rect">
                        <a:avLst/>
                      </a:prstGeom>
                      <a:noFill/>
                      <a:ln>
                        <a:noFill/>
                      </a:ln>
                      <a:extLst/>
                    </p:spPr>
                  </p:pic>
                </p:oleObj>
              </mc:Fallback>
            </mc:AlternateContent>
          </a:graphicData>
        </a:graphic>
      </p:graphicFrame>
      <p:graphicFrame>
        <p:nvGraphicFramePr>
          <p:cNvPr id="7170" name="对象 4">
            <a:extLst>
              <a:ext uri="{FF2B5EF4-FFF2-40B4-BE49-F238E27FC236}">
                <a16:creationId xmlns:a16="http://schemas.microsoft.com/office/drawing/2014/main" id="{8A4E5DE2-CBA1-1B4B-A502-7AFBFDC8B2C0}"/>
              </a:ext>
            </a:extLst>
          </p:cNvPr>
          <p:cNvGraphicFramePr>
            <a:graphicFrameLocks noChangeAspect="1"/>
          </p:cNvGraphicFramePr>
          <p:nvPr>
            <p:extLst>
              <p:ext uri="{D42A27DB-BD31-4B8C-83A1-F6EECF244321}">
                <p14:modId xmlns:p14="http://schemas.microsoft.com/office/powerpoint/2010/main" val="610469279"/>
              </p:ext>
            </p:extLst>
          </p:nvPr>
        </p:nvGraphicFramePr>
        <p:xfrm>
          <a:off x="2195736" y="2924944"/>
          <a:ext cx="2089150" cy="369888"/>
        </p:xfrm>
        <a:graphic>
          <a:graphicData uri="http://schemas.openxmlformats.org/presentationml/2006/ole">
            <mc:AlternateContent xmlns:mc="http://schemas.openxmlformats.org/markup-compatibility/2006">
              <mc:Choice xmlns:v="urn:schemas-microsoft-com:vml" Requires="v">
                <p:oleObj spid="_x0000_s7388" name="公式" r:id="rId6" imgW="679450" imgH="120650" progId="Equation.3">
                  <p:embed/>
                </p:oleObj>
              </mc:Choice>
              <mc:Fallback>
                <p:oleObj name="公式" r:id="rId6" imgW="679450" imgH="120650" progId="Equation.3">
                  <p:embed/>
                  <p:pic>
                    <p:nvPicPr>
                      <p:cNvPr id="0" name="对象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5736" y="2924944"/>
                        <a:ext cx="2089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71" name="对象 5">
            <a:extLst>
              <a:ext uri="{FF2B5EF4-FFF2-40B4-BE49-F238E27FC236}">
                <a16:creationId xmlns:a16="http://schemas.microsoft.com/office/drawing/2014/main" id="{248433BF-D0FA-1F4B-9E72-81A82920C98D}"/>
              </a:ext>
            </a:extLst>
          </p:cNvPr>
          <p:cNvGraphicFramePr>
            <a:graphicFrameLocks noChangeAspect="1"/>
          </p:cNvGraphicFramePr>
          <p:nvPr>
            <p:extLst>
              <p:ext uri="{D42A27DB-BD31-4B8C-83A1-F6EECF244321}">
                <p14:modId xmlns:p14="http://schemas.microsoft.com/office/powerpoint/2010/main" val="3415013604"/>
              </p:ext>
            </p:extLst>
          </p:nvPr>
        </p:nvGraphicFramePr>
        <p:xfrm>
          <a:off x="1691680" y="3861048"/>
          <a:ext cx="1884363" cy="792163"/>
        </p:xfrm>
        <a:graphic>
          <a:graphicData uri="http://schemas.openxmlformats.org/presentationml/2006/ole">
            <mc:AlternateContent xmlns:mc="http://schemas.openxmlformats.org/markup-compatibility/2006">
              <mc:Choice xmlns:v="urn:schemas-microsoft-com:vml" Requires="v">
                <p:oleObj spid="_x0000_s7389" name="Equation" r:id="rId8" imgW="603250" imgH="254000" progId="Equation.DSMT4">
                  <p:embed/>
                </p:oleObj>
              </mc:Choice>
              <mc:Fallback>
                <p:oleObj name="Equation" r:id="rId8" imgW="603250" imgH="254000" progId="Equation.DSMT4">
                  <p:embed/>
                  <p:pic>
                    <p:nvPicPr>
                      <p:cNvPr id="0" name="对象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1680" y="3861048"/>
                        <a:ext cx="1884363" cy="792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7" name="椭圆 6">
            <a:extLst>
              <a:ext uri="{FF2B5EF4-FFF2-40B4-BE49-F238E27FC236}">
                <a16:creationId xmlns:a16="http://schemas.microsoft.com/office/drawing/2014/main" id="{0B16F802-1E1F-B844-967A-73EE0D81AC7F}"/>
              </a:ext>
            </a:extLst>
          </p:cNvPr>
          <p:cNvSpPr/>
          <p:nvPr/>
        </p:nvSpPr>
        <p:spPr>
          <a:xfrm>
            <a:off x="6084888" y="2420938"/>
            <a:ext cx="1781175" cy="1728787"/>
          </a:xfrm>
          <a:prstGeom prst="ellipse">
            <a:avLst/>
          </a:prstGeom>
          <a:solidFill>
            <a:schemeClr val="tx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cxnSp>
        <p:nvCxnSpPr>
          <p:cNvPr id="9" name="直接连接符 14">
            <a:extLst>
              <a:ext uri="{FF2B5EF4-FFF2-40B4-BE49-F238E27FC236}">
                <a16:creationId xmlns:a16="http://schemas.microsoft.com/office/drawing/2014/main" id="{B38591EF-D27B-8E41-839D-115A379989AA}"/>
              </a:ext>
            </a:extLst>
          </p:cNvPr>
          <p:cNvCxnSpPr/>
          <p:nvPr/>
        </p:nvCxnSpPr>
        <p:spPr>
          <a:xfrm>
            <a:off x="7046913" y="3213100"/>
            <a:ext cx="892175" cy="0"/>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7174" name="对象 10">
            <a:extLst>
              <a:ext uri="{FF2B5EF4-FFF2-40B4-BE49-F238E27FC236}">
                <a16:creationId xmlns:a16="http://schemas.microsoft.com/office/drawing/2014/main" id="{EB7287FA-8004-9846-8FCE-1F1B7DB32409}"/>
              </a:ext>
            </a:extLst>
          </p:cNvPr>
          <p:cNvGraphicFramePr>
            <a:graphicFrameLocks noChangeAspect="1"/>
          </p:cNvGraphicFramePr>
          <p:nvPr/>
        </p:nvGraphicFramePr>
        <p:xfrm>
          <a:off x="7956550" y="3284538"/>
          <a:ext cx="762000" cy="328612"/>
        </p:xfrm>
        <a:graphic>
          <a:graphicData uri="http://schemas.openxmlformats.org/presentationml/2006/ole">
            <mc:AlternateContent xmlns:mc="http://schemas.openxmlformats.org/markup-compatibility/2006">
              <mc:Choice xmlns:v="urn:schemas-microsoft-com:vml" Requires="v">
                <p:oleObj spid="_x0000_s7390" name="公式" r:id="rId10" imgW="323850" imgH="139700" progId="Equation.3">
                  <p:embed/>
                </p:oleObj>
              </mc:Choice>
              <mc:Fallback>
                <p:oleObj name="公式" r:id="rId10" imgW="323850" imgH="139700" progId="Equation.3">
                  <p:embed/>
                  <p:pic>
                    <p:nvPicPr>
                      <p:cNvPr id="0" name="对象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56550" y="3284538"/>
                        <a:ext cx="762000" cy="328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2" name="椭圆形标注 11">
            <a:extLst>
              <a:ext uri="{FF2B5EF4-FFF2-40B4-BE49-F238E27FC236}">
                <a16:creationId xmlns:a16="http://schemas.microsoft.com/office/drawing/2014/main" id="{6B7279F7-3C51-C347-AE02-5700A23F1F1D}"/>
              </a:ext>
            </a:extLst>
          </p:cNvPr>
          <p:cNvSpPr/>
          <p:nvPr/>
        </p:nvSpPr>
        <p:spPr>
          <a:xfrm>
            <a:off x="7308304" y="1340768"/>
            <a:ext cx="1117600" cy="869950"/>
          </a:xfrm>
          <a:prstGeom prst="wedgeEllipseCallout">
            <a:avLst>
              <a:gd name="adj1" fmla="val -32872"/>
              <a:gd name="adj2" fmla="val 84367"/>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US" altLang="zh-CN" sz="1400" dirty="0">
                <a:latin typeface="Times New Roman" panose="02020603050405020304" pitchFamily="18" charset="0"/>
                <a:cs typeface="Times New Roman" panose="02020603050405020304" pitchFamily="18" charset="0"/>
              </a:rPr>
              <a:t>Horizon</a:t>
            </a:r>
          </a:p>
          <a:p>
            <a:pPr algn="ctr">
              <a:defRPr/>
            </a:pPr>
            <a:r>
              <a:rPr lang="zh-CN" altLang="en-US" sz="1400" dirty="0">
                <a:latin typeface="Times New Roman" panose="02020603050405020304" pitchFamily="18" charset="0"/>
                <a:cs typeface="Times New Roman" panose="02020603050405020304" pitchFamily="18" charset="0"/>
              </a:rPr>
              <a:t>视界</a:t>
            </a:r>
          </a:p>
        </p:txBody>
      </p:sp>
      <p:sp>
        <p:nvSpPr>
          <p:cNvPr id="7176" name="矩形 12">
            <a:extLst>
              <a:ext uri="{FF2B5EF4-FFF2-40B4-BE49-F238E27FC236}">
                <a16:creationId xmlns:a16="http://schemas.microsoft.com/office/drawing/2014/main" id="{DEF09F5E-B41D-EB43-B07C-8057CC6D007B}"/>
              </a:ext>
            </a:extLst>
          </p:cNvPr>
          <p:cNvSpPr>
            <a:spLocks noChangeArrowheads="1"/>
          </p:cNvSpPr>
          <p:nvPr/>
        </p:nvSpPr>
        <p:spPr bwMode="auto">
          <a:xfrm>
            <a:off x="2627313" y="188913"/>
            <a:ext cx="4135437"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800">
                <a:solidFill>
                  <a:srgbClr val="0000FF"/>
                </a:solidFill>
                <a:latin typeface="黑体" panose="02010609060101010101" pitchFamily="49" charset="-122"/>
                <a:ea typeface="黑体" panose="02010609060101010101" pitchFamily="49" charset="-122"/>
              </a:rPr>
              <a:t>史瓦西黑洞的结构和性质</a:t>
            </a:r>
            <a:r>
              <a:rPr kumimoji="0" lang="en-US" altLang="zh-CN" sz="2800">
                <a:solidFill>
                  <a:srgbClr val="0000FF"/>
                </a:solidFill>
                <a:latin typeface="黑体" panose="02010609060101010101" pitchFamily="49" charset="-122"/>
                <a:ea typeface="黑体" panose="02010609060101010101" pitchFamily="49" charset="-122"/>
              </a:rPr>
              <a:t> </a:t>
            </a:r>
            <a:endParaRPr kumimoji="0" lang="zh-CN" altLang="en-US" sz="2800">
              <a:solidFill>
                <a:srgbClr val="0000FF"/>
              </a:solidFill>
              <a:latin typeface="黑体" panose="02010609060101010101" pitchFamily="49" charset="-122"/>
              <a:ea typeface="黑体" panose="02010609060101010101" pitchFamily="49" charset="-122"/>
            </a:endParaRPr>
          </a:p>
        </p:txBody>
      </p:sp>
      <p:sp>
        <p:nvSpPr>
          <p:cNvPr id="7177" name="矩形 14">
            <a:extLst>
              <a:ext uri="{FF2B5EF4-FFF2-40B4-BE49-F238E27FC236}">
                <a16:creationId xmlns:a16="http://schemas.microsoft.com/office/drawing/2014/main" id="{BC7C15F1-254D-6548-B117-45D45394C4B2}"/>
              </a:ext>
            </a:extLst>
          </p:cNvPr>
          <p:cNvSpPr>
            <a:spLocks noChangeArrowheads="1"/>
          </p:cNvSpPr>
          <p:nvPr/>
        </p:nvSpPr>
        <p:spPr bwMode="auto">
          <a:xfrm>
            <a:off x="1042988" y="1125538"/>
            <a:ext cx="34163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800">
                <a:solidFill>
                  <a:srgbClr val="800000"/>
                </a:solidFill>
                <a:latin typeface="黑体" panose="02010609060101010101" pitchFamily="49" charset="-122"/>
                <a:ea typeface="黑体" panose="02010609060101010101" pitchFamily="49" charset="-122"/>
              </a:rPr>
              <a:t>爱因斯坦场方程的“真空解”解</a:t>
            </a:r>
            <a:r>
              <a:rPr kumimoji="0" lang="en-US" altLang="zh-CN" sz="1800">
                <a:solidFill>
                  <a:srgbClr val="800000"/>
                </a:solidFill>
                <a:latin typeface="黑体" panose="02010609060101010101" pitchFamily="49" charset="-122"/>
                <a:ea typeface="黑体" panose="02010609060101010101" pitchFamily="49" charset="-122"/>
              </a:rPr>
              <a:t> </a:t>
            </a:r>
            <a:endParaRPr kumimoji="0" lang="zh-CN" altLang="en-US" sz="1800">
              <a:solidFill>
                <a:srgbClr val="800000"/>
              </a:solidFill>
              <a:latin typeface="黑体" panose="02010609060101010101" pitchFamily="49" charset="-122"/>
              <a:ea typeface="黑体" panose="02010609060101010101" pitchFamily="49" charset="-122"/>
            </a:endParaRPr>
          </a:p>
        </p:txBody>
      </p:sp>
      <p:sp>
        <p:nvSpPr>
          <p:cNvPr id="7178" name="任意形状 18">
            <a:extLst>
              <a:ext uri="{FF2B5EF4-FFF2-40B4-BE49-F238E27FC236}">
                <a16:creationId xmlns:a16="http://schemas.microsoft.com/office/drawing/2014/main" id="{4522EFA4-FC73-664B-A6FD-FCBD19EAF208}"/>
              </a:ext>
            </a:extLst>
          </p:cNvPr>
          <p:cNvSpPr>
            <a:spLocks/>
          </p:cNvSpPr>
          <p:nvPr/>
        </p:nvSpPr>
        <p:spPr bwMode="auto">
          <a:xfrm>
            <a:off x="7050088" y="1768475"/>
            <a:ext cx="128587" cy="615950"/>
          </a:xfrm>
          <a:custGeom>
            <a:avLst/>
            <a:gdLst>
              <a:gd name="T0" fmla="*/ 86773 w 129359"/>
              <a:gd name="T1" fmla="*/ 526853 h 615971"/>
              <a:gd name="T2" fmla="*/ 40049 w 129359"/>
              <a:gd name="T3" fmla="*/ 574134 h 615971"/>
              <a:gd name="T4" fmla="*/ 0 w 129359"/>
              <a:gd name="T5" fmla="*/ 0 h 615971"/>
              <a:gd name="T6" fmla="*/ 0 60000 65536"/>
              <a:gd name="T7" fmla="*/ 0 60000 65536"/>
              <a:gd name="T8" fmla="*/ 0 60000 65536"/>
            </a:gdLst>
            <a:ahLst/>
            <a:cxnLst>
              <a:cxn ang="T6">
                <a:pos x="T0" y="T1"/>
              </a:cxn>
              <a:cxn ang="T7">
                <a:pos x="T2" y="T3"/>
              </a:cxn>
              <a:cxn ang="T8">
                <a:pos x="T4" y="T5"/>
              </a:cxn>
            </a:cxnLst>
            <a:rect l="0" t="0" r="r" b="b"/>
            <a:pathLst>
              <a:path w="129359" h="615971">
                <a:moveTo>
                  <a:pt x="87818" y="526889"/>
                </a:moveTo>
                <a:cubicBezTo>
                  <a:pt x="71492" y="594439"/>
                  <a:pt x="55167" y="661989"/>
                  <a:pt x="40531" y="574174"/>
                </a:cubicBezTo>
                <a:cubicBezTo>
                  <a:pt x="25895" y="486359"/>
                  <a:pt x="273585" y="735168"/>
                  <a:pt x="0" y="0"/>
                </a:cubicBez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0" name="手杖形箭头 19">
            <a:extLst>
              <a:ext uri="{FF2B5EF4-FFF2-40B4-BE49-F238E27FC236}">
                <a16:creationId xmlns:a16="http://schemas.microsoft.com/office/drawing/2014/main" id="{2E0DEE6C-2D18-D641-8EBE-185748376751}"/>
              </a:ext>
            </a:extLst>
          </p:cNvPr>
          <p:cNvSpPr/>
          <p:nvPr/>
        </p:nvSpPr>
        <p:spPr bwMode="auto">
          <a:xfrm>
            <a:off x="6875463" y="1052513"/>
            <a:ext cx="288925" cy="1296987"/>
          </a:xfrm>
          <a:prstGeom prst="uturnArrow">
            <a:avLst/>
          </a:prstGeom>
          <a:solidFill>
            <a:srgbClr val="FF0000"/>
          </a:solidFill>
          <a:ln w="9525" cap="flat" cmpd="sng" algn="ctr">
            <a:noFill/>
            <a:prstDash val="solid"/>
            <a:round/>
            <a:headEnd type="none" w="med" len="med"/>
            <a:tailEnd type="none" w="med" len="med"/>
          </a:ln>
          <a:effectLst/>
          <a:extLst/>
        </p:spPr>
        <p:txBody>
          <a:bodyPr/>
          <a:lstStyle/>
          <a:p>
            <a:pPr eaLnBrk="1" hangingPunct="1">
              <a:defRPr/>
            </a:pPr>
            <a:endParaRPr lang="zh-CN" altLang="en-US">
              <a:latin typeface="Times New Roman" charset="0"/>
              <a:ea typeface="宋体" charset="0"/>
            </a:endParaRPr>
          </a:p>
        </p:txBody>
      </p:sp>
      <p:sp>
        <p:nvSpPr>
          <p:cNvPr id="7180" name="矩形 20">
            <a:extLst>
              <a:ext uri="{FF2B5EF4-FFF2-40B4-BE49-F238E27FC236}">
                <a16:creationId xmlns:a16="http://schemas.microsoft.com/office/drawing/2014/main" id="{F88CE476-7205-F744-8F1E-560A2361E0E6}"/>
              </a:ext>
            </a:extLst>
          </p:cNvPr>
          <p:cNvSpPr>
            <a:spLocks noChangeArrowheads="1"/>
          </p:cNvSpPr>
          <p:nvPr/>
        </p:nvSpPr>
        <p:spPr bwMode="auto">
          <a:xfrm>
            <a:off x="1042988" y="5157788"/>
            <a:ext cx="5113337"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800">
                <a:solidFill>
                  <a:srgbClr val="CB0000"/>
                </a:solidFill>
                <a:latin typeface="黑体" panose="02010609060101010101" pitchFamily="49" charset="-122"/>
                <a:ea typeface="黑体" panose="02010609060101010101" pitchFamily="49" charset="-122"/>
              </a:rPr>
              <a:t>黑洞塌缩到临界半径：</a:t>
            </a:r>
            <a:endParaRPr kumimoji="0" lang="en-US" altLang="zh-CN" sz="1800">
              <a:solidFill>
                <a:srgbClr val="CB0000"/>
              </a:solidFill>
              <a:latin typeface="黑体" panose="02010609060101010101" pitchFamily="49" charset="-122"/>
              <a:ea typeface="黑体" panose="02010609060101010101" pitchFamily="49" charset="-122"/>
            </a:endParaRPr>
          </a:p>
          <a:p>
            <a:r>
              <a:rPr kumimoji="0" lang="zh-CN" altLang="en-US" sz="1800">
                <a:solidFill>
                  <a:srgbClr val="CB0000"/>
                </a:solidFill>
                <a:latin typeface="黑体" panose="02010609060101010101" pitchFamily="49" charset="-122"/>
                <a:ea typeface="黑体" panose="02010609060101010101" pitchFamily="49" charset="-122"/>
              </a:rPr>
              <a:t>无穷大的时间膨胀，任何粒子都无法逃逸</a:t>
            </a:r>
            <a:r>
              <a:rPr kumimoji="0" lang="en-US" altLang="zh-CN" sz="1800">
                <a:solidFill>
                  <a:srgbClr val="CB0000"/>
                </a:solidFill>
                <a:latin typeface="黑体" panose="02010609060101010101" pitchFamily="49" charset="-122"/>
                <a:ea typeface="黑体" panose="02010609060101010101" pitchFamily="49" charset="-122"/>
              </a:rPr>
              <a:t> </a:t>
            </a:r>
            <a:endParaRPr kumimoji="0" lang="zh-CN" altLang="en-US" sz="1800">
              <a:solidFill>
                <a:srgbClr val="CB0000"/>
              </a:solidFill>
              <a:latin typeface="黑体" panose="02010609060101010101" pitchFamily="49" charset="-122"/>
              <a:ea typeface="黑体" panose="02010609060101010101" pitchFamily="49" charset="-122"/>
            </a:endParaRPr>
          </a:p>
        </p:txBody>
      </p:sp>
      <p:graphicFrame>
        <p:nvGraphicFramePr>
          <p:cNvPr id="7181" name="对象 21">
            <a:extLst>
              <a:ext uri="{FF2B5EF4-FFF2-40B4-BE49-F238E27FC236}">
                <a16:creationId xmlns:a16="http://schemas.microsoft.com/office/drawing/2014/main" id="{7ECD79EC-DA4C-C044-ADE2-2977309055E1}"/>
              </a:ext>
            </a:extLst>
          </p:cNvPr>
          <p:cNvGraphicFramePr>
            <a:graphicFrameLocks noChangeAspect="1"/>
          </p:cNvGraphicFramePr>
          <p:nvPr>
            <p:extLst>
              <p:ext uri="{D42A27DB-BD31-4B8C-83A1-F6EECF244321}">
                <p14:modId xmlns:p14="http://schemas.microsoft.com/office/powerpoint/2010/main" val="877267604"/>
              </p:ext>
            </p:extLst>
          </p:nvPr>
        </p:nvGraphicFramePr>
        <p:xfrm>
          <a:off x="4067944" y="3933056"/>
          <a:ext cx="1368425" cy="842963"/>
        </p:xfrm>
        <a:graphic>
          <a:graphicData uri="http://schemas.openxmlformats.org/presentationml/2006/ole">
            <mc:AlternateContent xmlns:mc="http://schemas.openxmlformats.org/markup-compatibility/2006">
              <mc:Choice xmlns:v="urn:schemas-microsoft-com:vml" Requires="v">
                <p:oleObj spid="_x0000_s7391" name="公式" r:id="rId12" imgW="546100" imgH="336550" progId="Equation.3">
                  <p:embed/>
                </p:oleObj>
              </mc:Choice>
              <mc:Fallback>
                <p:oleObj name="公式" r:id="rId12" imgW="546100" imgH="336550" progId="Equation.3">
                  <p:embed/>
                  <p:pic>
                    <p:nvPicPr>
                      <p:cNvPr id="0" name="对象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67944" y="3933056"/>
                        <a:ext cx="1368425" cy="842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图示 19">
            <a:extLst>
              <a:ext uri="{FF2B5EF4-FFF2-40B4-BE49-F238E27FC236}">
                <a16:creationId xmlns:a16="http://schemas.microsoft.com/office/drawing/2014/main" id="{F16A160D-84D4-F545-8479-FF61188F9FB0}"/>
              </a:ext>
            </a:extLst>
          </p:cNvPr>
          <p:cNvGraphicFramePr/>
          <p:nvPr/>
        </p:nvGraphicFramePr>
        <p:xfrm>
          <a:off x="6012160" y="4293096"/>
          <a:ext cx="2647043" cy="202109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a:extLst>
              <a:ext uri="{FF2B5EF4-FFF2-40B4-BE49-F238E27FC236}">
                <a16:creationId xmlns:a16="http://schemas.microsoft.com/office/drawing/2014/main" id="{24948113-9326-584D-B2FF-66C848392D96}"/>
              </a:ext>
            </a:extLst>
          </p:cNvPr>
          <p:cNvGraphicFramePr>
            <a:graphicFrameLocks noChangeAspect="1"/>
          </p:cNvGraphicFramePr>
          <p:nvPr/>
        </p:nvGraphicFramePr>
        <p:xfrm>
          <a:off x="1331913" y="1125538"/>
          <a:ext cx="3149600" cy="863600"/>
        </p:xfrm>
        <a:graphic>
          <a:graphicData uri="http://schemas.openxmlformats.org/presentationml/2006/ole">
            <mc:AlternateContent xmlns:mc="http://schemas.openxmlformats.org/markup-compatibility/2006">
              <mc:Choice xmlns:v="urn:schemas-microsoft-com:vml" Requires="v">
                <p:oleObj spid="_x0000_s9395" name="公式" r:id="rId4" imgW="857250" imgH="234950" progId="Equation.3">
                  <p:embed/>
                </p:oleObj>
              </mc:Choice>
              <mc:Fallback>
                <p:oleObj name="公式" r:id="rId4" imgW="857250" imgH="234950" progId="Equation.3">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1125538"/>
                        <a:ext cx="3149600" cy="86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对象 5">
            <a:extLst>
              <a:ext uri="{FF2B5EF4-FFF2-40B4-BE49-F238E27FC236}">
                <a16:creationId xmlns:a16="http://schemas.microsoft.com/office/drawing/2014/main" id="{8F9BFBFD-9A5F-B942-B960-8EA0A9720B01}"/>
              </a:ext>
            </a:extLst>
          </p:cNvPr>
          <p:cNvGraphicFramePr>
            <a:graphicFrameLocks noChangeAspect="1"/>
          </p:cNvGraphicFramePr>
          <p:nvPr>
            <p:extLst>
              <p:ext uri="{D42A27DB-BD31-4B8C-83A1-F6EECF244321}">
                <p14:modId xmlns:p14="http://schemas.microsoft.com/office/powerpoint/2010/main" val="1410268223"/>
              </p:ext>
            </p:extLst>
          </p:nvPr>
        </p:nvGraphicFramePr>
        <p:xfrm>
          <a:off x="3203575" y="3033440"/>
          <a:ext cx="1080393" cy="409848"/>
        </p:xfrm>
        <a:graphic>
          <a:graphicData uri="http://schemas.openxmlformats.org/presentationml/2006/ole">
            <mc:AlternateContent xmlns:mc="http://schemas.openxmlformats.org/markup-compatibility/2006">
              <mc:Choice xmlns:v="urn:schemas-microsoft-com:vml" Requires="v">
                <p:oleObj spid="_x0000_s9396" name="Equation" r:id="rId6" imgW="5410200" imgH="2051050" progId="Equation.DSMT4">
                  <p:embed/>
                </p:oleObj>
              </mc:Choice>
              <mc:Fallback>
                <p:oleObj name="Equation" r:id="rId6" imgW="5410200" imgH="2051050" progId="Equation.DSMT4">
                  <p:embed/>
                  <p:pic>
                    <p:nvPicPr>
                      <p:cNvPr id="0" name="对象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575" y="3033440"/>
                        <a:ext cx="1080393" cy="409848"/>
                      </a:xfrm>
                      <a:prstGeom prst="rect">
                        <a:avLst/>
                      </a:prstGeom>
                      <a:noFill/>
                      <a:ln>
                        <a:noFill/>
                      </a:ln>
                      <a:extLst/>
                    </p:spPr>
                  </p:pic>
                </p:oleObj>
              </mc:Fallback>
            </mc:AlternateContent>
          </a:graphicData>
        </a:graphic>
      </p:graphicFrame>
      <p:sp>
        <p:nvSpPr>
          <p:cNvPr id="17" name="文本框 16">
            <a:extLst>
              <a:ext uri="{FF2B5EF4-FFF2-40B4-BE49-F238E27FC236}">
                <a16:creationId xmlns:a16="http://schemas.microsoft.com/office/drawing/2014/main" id="{7AA0FCCA-3225-A345-88B1-53B64D0CB224}"/>
              </a:ext>
            </a:extLst>
          </p:cNvPr>
          <p:cNvSpPr txBox="1"/>
          <p:nvPr/>
        </p:nvSpPr>
        <p:spPr>
          <a:xfrm>
            <a:off x="4227513" y="3086100"/>
            <a:ext cx="0" cy="207963"/>
          </a:xfrm>
          <a:prstGeom prst="rect">
            <a:avLst/>
          </a:prstGeom>
          <a:noFill/>
        </p:spPr>
        <p:txBody>
          <a:bodyPr wrap="none" lIns="0" tIns="0" rIns="0" bIns="0">
            <a:spAutoFit/>
          </a:bodyPr>
          <a:lstStyle/>
          <a:p>
            <a:pPr>
              <a:defRPr/>
            </a:pPr>
            <a:endParaRPr lang="zh-CN" altLang="en-US" sz="1350" dirty="0">
              <a:latin typeface="Times New Roman" charset="0"/>
              <a:ea typeface="宋体" charset="0"/>
            </a:endParaRPr>
          </a:p>
        </p:txBody>
      </p:sp>
      <p:graphicFrame>
        <p:nvGraphicFramePr>
          <p:cNvPr id="24" name="对象 23">
            <a:extLst>
              <a:ext uri="{FF2B5EF4-FFF2-40B4-BE49-F238E27FC236}">
                <a16:creationId xmlns:a16="http://schemas.microsoft.com/office/drawing/2014/main" id="{2480275A-A7C0-A64E-AD68-BDB9361FFFD1}"/>
              </a:ext>
            </a:extLst>
          </p:cNvPr>
          <p:cNvGraphicFramePr>
            <a:graphicFrameLocks noChangeAspect="1"/>
          </p:cNvGraphicFramePr>
          <p:nvPr/>
        </p:nvGraphicFramePr>
        <p:xfrm>
          <a:off x="4643438" y="4581525"/>
          <a:ext cx="2092325" cy="839788"/>
        </p:xfrm>
        <a:graphic>
          <a:graphicData uri="http://schemas.openxmlformats.org/presentationml/2006/ole">
            <mc:AlternateContent xmlns:mc="http://schemas.openxmlformats.org/markup-compatibility/2006">
              <mc:Choice xmlns:v="urn:schemas-microsoft-com:vml" Requires="v">
                <p:oleObj spid="_x0000_s9397" name="公式" r:id="rId8" imgW="584200" imgH="234950" progId="Equation.3">
                  <p:embed/>
                </p:oleObj>
              </mc:Choice>
              <mc:Fallback>
                <p:oleObj name="公式" r:id="rId8" imgW="584200" imgH="234950" progId="Equation.3">
                  <p:embed/>
                  <p:pic>
                    <p:nvPicPr>
                      <p:cNvPr id="0" name="对象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3438" y="4581525"/>
                        <a:ext cx="2092325" cy="839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9221" name="矩形 11">
            <a:extLst>
              <a:ext uri="{FF2B5EF4-FFF2-40B4-BE49-F238E27FC236}">
                <a16:creationId xmlns:a16="http://schemas.microsoft.com/office/drawing/2014/main" id="{C416368A-8A6D-DB41-835A-939A96ECDCFE}"/>
              </a:ext>
            </a:extLst>
          </p:cNvPr>
          <p:cNvSpPr>
            <a:spLocks noChangeArrowheads="1"/>
          </p:cNvSpPr>
          <p:nvPr/>
        </p:nvSpPr>
        <p:spPr bwMode="auto">
          <a:xfrm>
            <a:off x="1908175" y="115888"/>
            <a:ext cx="3057525" cy="58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3200" b="1">
                <a:solidFill>
                  <a:srgbClr val="0000FF"/>
                </a:solidFill>
                <a:latin typeface="黑体" panose="02010609060101010101" pitchFamily="49" charset="-122"/>
                <a:ea typeface="黑体" panose="02010609060101010101" pitchFamily="49" charset="-122"/>
              </a:rPr>
              <a:t>黑</a:t>
            </a:r>
            <a:r>
              <a:rPr kumimoji="0" lang="zh-CN" altLang="en-US" sz="3200">
                <a:solidFill>
                  <a:srgbClr val="0000FF"/>
                </a:solidFill>
                <a:latin typeface="黑体" panose="02010609060101010101" pitchFamily="49" charset="-122"/>
                <a:ea typeface="黑体" panose="02010609060101010101" pitchFamily="49" charset="-122"/>
              </a:rPr>
              <a:t>洞的</a:t>
            </a:r>
            <a:r>
              <a:rPr kumimoji="0" lang="en-US" altLang="zh-CN" sz="3200">
                <a:solidFill>
                  <a:srgbClr val="0000FF"/>
                </a:solidFill>
                <a:latin typeface="黑体" panose="02010609060101010101" pitchFamily="49" charset="-122"/>
                <a:ea typeface="黑体" panose="02010609060101010101" pitchFamily="49" charset="-122"/>
              </a:rPr>
              <a:t>“</a:t>
            </a:r>
            <a:r>
              <a:rPr kumimoji="0" lang="zh-CN" altLang="en-US" sz="3200">
                <a:solidFill>
                  <a:srgbClr val="0000FF"/>
                </a:solidFill>
                <a:latin typeface="黑体" panose="02010609060101010101" pitchFamily="49" charset="-122"/>
                <a:ea typeface="黑体" panose="02010609060101010101" pitchFamily="49" charset="-122"/>
              </a:rPr>
              <a:t>温度”</a:t>
            </a:r>
          </a:p>
        </p:txBody>
      </p:sp>
      <p:sp>
        <p:nvSpPr>
          <p:cNvPr id="9222" name="矩形 20">
            <a:extLst>
              <a:ext uri="{FF2B5EF4-FFF2-40B4-BE49-F238E27FC236}">
                <a16:creationId xmlns:a16="http://schemas.microsoft.com/office/drawing/2014/main" id="{7FBCE80F-C172-6A49-95A3-BC9E6C2D4E60}"/>
              </a:ext>
            </a:extLst>
          </p:cNvPr>
          <p:cNvSpPr>
            <a:spLocks noChangeArrowheads="1"/>
          </p:cNvSpPr>
          <p:nvPr/>
        </p:nvSpPr>
        <p:spPr bwMode="auto">
          <a:xfrm>
            <a:off x="755650" y="2205038"/>
            <a:ext cx="7993063"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CB0000"/>
                </a:solidFill>
                <a:latin typeface="黑体" panose="02010609060101010101" pitchFamily="49" charset="-122"/>
                <a:ea typeface="黑体" panose="02010609060101010101" pitchFamily="49" charset="-122"/>
              </a:rPr>
              <a:t>面积定理</a:t>
            </a:r>
            <a:r>
              <a:rPr kumimoji="0" lang="zh-CN" altLang="en-US">
                <a:latin typeface="黑体" panose="02010609060101010101" pitchFamily="49" charset="-122"/>
                <a:ea typeface="黑体" panose="02010609060101010101" pitchFamily="49" charset="-122"/>
              </a:rPr>
              <a:t>：</a:t>
            </a:r>
            <a:r>
              <a:rPr kumimoji="0" lang="zh-CN" altLang="en-US">
                <a:solidFill>
                  <a:srgbClr val="0000FF"/>
                </a:solidFill>
                <a:latin typeface="黑体" panose="02010609060101010101" pitchFamily="49" charset="-122"/>
                <a:ea typeface="黑体" panose="02010609060101010101" pitchFamily="49" charset="-122"/>
              </a:rPr>
              <a:t>黑洞的表面积只能随时间增大，不能减小</a:t>
            </a:r>
            <a:r>
              <a:rPr kumimoji="0" lang="zh-CN" altLang="en-US">
                <a:latin typeface="黑体" panose="02010609060101010101" pitchFamily="49" charset="-122"/>
                <a:ea typeface="黑体" panose="02010609060101010101" pitchFamily="49" charset="-122"/>
              </a:rPr>
              <a:t>。</a:t>
            </a:r>
          </a:p>
        </p:txBody>
      </p:sp>
      <p:sp>
        <p:nvSpPr>
          <p:cNvPr id="9223" name="矩形 22">
            <a:extLst>
              <a:ext uri="{FF2B5EF4-FFF2-40B4-BE49-F238E27FC236}">
                <a16:creationId xmlns:a16="http://schemas.microsoft.com/office/drawing/2014/main" id="{F45639DE-9B33-454B-944C-2D6E13EE5E75}"/>
              </a:ext>
            </a:extLst>
          </p:cNvPr>
          <p:cNvSpPr>
            <a:spLocks noChangeArrowheads="1"/>
          </p:cNvSpPr>
          <p:nvPr/>
        </p:nvSpPr>
        <p:spPr bwMode="auto">
          <a:xfrm>
            <a:off x="827088" y="3716338"/>
            <a:ext cx="813752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b="1">
                <a:solidFill>
                  <a:srgbClr val="CB0000"/>
                </a:solidFill>
                <a:latin typeface="黑体" panose="02010609060101010101" pitchFamily="49" charset="-122"/>
                <a:ea typeface="黑体" panose="02010609060101010101" pitchFamily="49" charset="-122"/>
              </a:rPr>
              <a:t>贝肯斯坦的猜想</a:t>
            </a:r>
            <a:r>
              <a:rPr kumimoji="0" lang="zh-CN" altLang="en-US" b="1">
                <a:latin typeface="黑体" panose="02010609060101010101" pitchFamily="49" charset="-122"/>
                <a:ea typeface="黑体" panose="02010609060101010101" pitchFamily="49" charset="-122"/>
              </a:rPr>
              <a:t>：</a:t>
            </a:r>
            <a:r>
              <a:rPr kumimoji="0" lang="zh-CN" altLang="en-US" b="1">
                <a:solidFill>
                  <a:srgbClr val="0000FF"/>
                </a:solidFill>
                <a:latin typeface="黑体" panose="02010609060101010101" pitchFamily="49" charset="-122"/>
                <a:ea typeface="黑体" panose="02010609060101010101" pitchFamily="49" charset="-122"/>
              </a:rPr>
              <a:t>黑洞的表面积有可能是“熵”</a:t>
            </a:r>
            <a:r>
              <a:rPr kumimoji="0" lang="en-US" altLang="zh-CN" b="1">
                <a:solidFill>
                  <a:srgbClr val="0000FF"/>
                </a:solidFill>
                <a:latin typeface="黑体" panose="02010609060101010101" pitchFamily="49" charset="-122"/>
                <a:ea typeface="黑体" panose="02010609060101010101" pitchFamily="49" charset="-122"/>
              </a:rPr>
              <a:t>S</a:t>
            </a:r>
            <a:endParaRPr kumimoji="0" lang="zh-CN" altLang="en-US">
              <a:solidFill>
                <a:srgbClr val="0000FF"/>
              </a:solidFill>
              <a:latin typeface="黑体" panose="02010609060101010101" pitchFamily="49" charset="-122"/>
              <a:ea typeface="黑体" panose="02010609060101010101" pitchFamily="49" charset="-122"/>
            </a:endParaRPr>
          </a:p>
        </p:txBody>
      </p:sp>
      <p:pic>
        <p:nvPicPr>
          <p:cNvPr id="9224" name="图片 27">
            <a:extLst>
              <a:ext uri="{FF2B5EF4-FFF2-40B4-BE49-F238E27FC236}">
                <a16:creationId xmlns:a16="http://schemas.microsoft.com/office/drawing/2014/main" id="{54135842-DD0F-B642-B16E-DC996888BBF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403350" y="4649788"/>
            <a:ext cx="1873250" cy="354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25" name="图片 28">
            <a:extLst>
              <a:ext uri="{FF2B5EF4-FFF2-40B4-BE49-F238E27FC236}">
                <a16:creationId xmlns:a16="http://schemas.microsoft.com/office/drawing/2014/main" id="{4B53955F-8F1E-C34F-B1CC-A7302EB6150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403350" y="5229225"/>
            <a:ext cx="2366963" cy="331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9226" name="对象 30">
            <a:extLst>
              <a:ext uri="{FF2B5EF4-FFF2-40B4-BE49-F238E27FC236}">
                <a16:creationId xmlns:a16="http://schemas.microsoft.com/office/drawing/2014/main" id="{DD4C7833-CBDC-344F-99B2-5C53F261DFFE}"/>
              </a:ext>
            </a:extLst>
          </p:cNvPr>
          <p:cNvGraphicFramePr>
            <a:graphicFrameLocks noChangeAspect="1"/>
          </p:cNvGraphicFramePr>
          <p:nvPr/>
        </p:nvGraphicFramePr>
        <p:xfrm>
          <a:off x="5795963" y="1274763"/>
          <a:ext cx="936625" cy="652462"/>
        </p:xfrm>
        <a:graphic>
          <a:graphicData uri="http://schemas.openxmlformats.org/presentationml/2006/ole">
            <mc:AlternateContent xmlns:mc="http://schemas.openxmlformats.org/markup-compatibility/2006">
              <mc:Choice xmlns:v="urn:schemas-microsoft-com:vml" Requires="v">
                <p:oleObj spid="_x0000_s9398" name="Equation" r:id="rId12" imgW="7169150" imgH="4972050" progId="Equation.DSMT4">
                  <p:embed/>
                </p:oleObj>
              </mc:Choice>
              <mc:Fallback>
                <p:oleObj name="Equation" r:id="rId12" imgW="7169150" imgH="4972050" progId="Equation.DSMT4">
                  <p:embed/>
                  <p:pic>
                    <p:nvPicPr>
                      <p:cNvPr id="0" name="对象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95963" y="1274763"/>
                        <a:ext cx="936625" cy="652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A46F0276-B7DE-EC40-9992-2CF5356213E8}"/>
              </a:ext>
            </a:extLst>
          </p:cNvPr>
          <p:cNvSpPr>
            <a:spLocks noGrp="1" noChangeArrowheads="1"/>
          </p:cNvSpPr>
          <p:nvPr>
            <p:ph type="title" idx="4294967295"/>
          </p:nvPr>
        </p:nvSpPr>
        <p:spPr bwMode="auto">
          <a:xfrm>
            <a:off x="446088" y="115888"/>
            <a:ext cx="8229600" cy="7207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eaLnBrk="1" hangingPunct="1"/>
            <a:r>
              <a:rPr kumimoji="0" lang="zh-CN" altLang="en-US" sz="3600">
                <a:solidFill>
                  <a:srgbClr val="0000FF"/>
                </a:solidFill>
                <a:latin typeface="Times New Roman" panose="02020603050405020304" pitchFamily="18" charset="0"/>
                <a:ea typeface="黑体" panose="02010609060101010101" pitchFamily="49" charset="-122"/>
              </a:rPr>
              <a:t>霍金辐射：黑洞温度的微观诠释</a:t>
            </a:r>
            <a:endParaRPr kumimoji="0" lang="en-US" altLang="zh-CN" sz="3600">
              <a:solidFill>
                <a:srgbClr val="0000FF"/>
              </a:solidFill>
              <a:latin typeface="Times New Roman" panose="02020603050405020304" pitchFamily="18" charset="0"/>
              <a:ea typeface="黑体" panose="02010609060101010101" pitchFamily="49" charset="-122"/>
            </a:endParaRPr>
          </a:p>
        </p:txBody>
      </p:sp>
      <p:pic>
        <p:nvPicPr>
          <p:cNvPr id="11266" name="Picture 3">
            <a:extLst>
              <a:ext uri="{FF2B5EF4-FFF2-40B4-BE49-F238E27FC236}">
                <a16:creationId xmlns:a16="http://schemas.microsoft.com/office/drawing/2014/main" id="{9340649F-48DD-DC43-B4F8-8FFC1254B4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538" y="1125538"/>
            <a:ext cx="2260600" cy="1889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267" name="Picture 4">
            <a:extLst>
              <a:ext uri="{FF2B5EF4-FFF2-40B4-BE49-F238E27FC236}">
                <a16:creationId xmlns:a16="http://schemas.microsoft.com/office/drawing/2014/main" id="{9887B699-E1BD-CB4A-82F0-6955043F5F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1413" y="3910013"/>
            <a:ext cx="1879600" cy="177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8" name="矩形 5">
            <a:extLst>
              <a:ext uri="{FF2B5EF4-FFF2-40B4-BE49-F238E27FC236}">
                <a16:creationId xmlns:a16="http://schemas.microsoft.com/office/drawing/2014/main" id="{54D83C57-D309-9148-BAC2-8293BBE3888F}"/>
              </a:ext>
            </a:extLst>
          </p:cNvPr>
          <p:cNvSpPr>
            <a:spLocks noChangeArrowheads="1"/>
          </p:cNvSpPr>
          <p:nvPr/>
        </p:nvSpPr>
        <p:spPr bwMode="auto">
          <a:xfrm>
            <a:off x="1069975" y="2982913"/>
            <a:ext cx="243998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a:solidFill>
                  <a:srgbClr val="800000"/>
                </a:solidFill>
                <a:latin typeface="Arial" panose="020B0604020202020204" pitchFamily="34" charset="0"/>
                <a:cs typeface="Arial" panose="020B0604020202020204" pitchFamily="34" charset="0"/>
              </a:rPr>
              <a:t>Classical black hole</a:t>
            </a:r>
          </a:p>
        </p:txBody>
      </p:sp>
      <p:sp>
        <p:nvSpPr>
          <p:cNvPr id="11269" name="矩形 6">
            <a:extLst>
              <a:ext uri="{FF2B5EF4-FFF2-40B4-BE49-F238E27FC236}">
                <a16:creationId xmlns:a16="http://schemas.microsoft.com/office/drawing/2014/main" id="{721F0DA2-BAA2-DC44-B012-EB802583BB4B}"/>
              </a:ext>
            </a:extLst>
          </p:cNvPr>
          <p:cNvSpPr>
            <a:spLocks noChangeArrowheads="1"/>
          </p:cNvSpPr>
          <p:nvPr/>
        </p:nvSpPr>
        <p:spPr bwMode="auto">
          <a:xfrm>
            <a:off x="1069975" y="5840413"/>
            <a:ext cx="24638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a:solidFill>
                  <a:srgbClr val="800000"/>
                </a:solidFill>
                <a:latin typeface="Arial" panose="020B0604020202020204" pitchFamily="34" charset="0"/>
                <a:cs typeface="Arial" panose="020B0604020202020204" pitchFamily="34" charset="0"/>
              </a:rPr>
              <a:t>Quantum black hole</a:t>
            </a:r>
          </a:p>
        </p:txBody>
      </p:sp>
      <p:pic>
        <p:nvPicPr>
          <p:cNvPr id="11270" name="Picture 3">
            <a:extLst>
              <a:ext uri="{FF2B5EF4-FFF2-40B4-BE49-F238E27FC236}">
                <a16:creationId xmlns:a16="http://schemas.microsoft.com/office/drawing/2014/main" id="{99C1DD3B-4F4D-2042-AADB-F18407874E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9838" y="908050"/>
            <a:ext cx="4857750" cy="428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1271" name="Object 5">
            <a:extLst>
              <a:ext uri="{FF2B5EF4-FFF2-40B4-BE49-F238E27FC236}">
                <a16:creationId xmlns:a16="http://schemas.microsoft.com/office/drawing/2014/main" id="{F3CD8E49-FE02-6549-883A-DD55B1DB3AC3}"/>
              </a:ext>
            </a:extLst>
          </p:cNvPr>
          <p:cNvGraphicFramePr>
            <a:graphicFrameLocks noChangeAspect="1"/>
          </p:cNvGraphicFramePr>
          <p:nvPr/>
        </p:nvGraphicFramePr>
        <p:xfrm>
          <a:off x="6804025" y="4868863"/>
          <a:ext cx="1892300" cy="766762"/>
        </p:xfrm>
        <a:graphic>
          <a:graphicData uri="http://schemas.openxmlformats.org/presentationml/2006/ole">
            <mc:AlternateContent xmlns:mc="http://schemas.openxmlformats.org/markup-compatibility/2006">
              <mc:Choice xmlns:v="urn:schemas-microsoft-com:vml" Requires="v">
                <p:oleObj spid="_x0000_s11317" name="公式" r:id="rId8" imgW="641350" imgH="260350" progId="Equation.DSMT4">
                  <p:embed/>
                </p:oleObj>
              </mc:Choice>
              <mc:Fallback>
                <p:oleObj name="公式" r:id="rId8" imgW="641350" imgH="26035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04025" y="4868863"/>
                        <a:ext cx="1892300" cy="766762"/>
                      </a:xfrm>
                      <a:prstGeom prst="rect">
                        <a:avLst/>
                      </a:prstGeom>
                      <a:solidFill>
                        <a:srgbClr val="D99694"/>
                      </a:solidFill>
                      <a:ln w="28575">
                        <a:solidFill>
                          <a:srgbClr val="FF0000"/>
                        </a:solidFill>
                        <a:miter lim="800000"/>
                        <a:headEnd/>
                        <a:tailEnd/>
                      </a:ln>
                    </p:spPr>
                  </p:pic>
                </p:oleObj>
              </mc:Fallback>
            </mc:AlternateContent>
          </a:graphicData>
        </a:graphic>
      </p:graphicFrame>
      <p:sp>
        <p:nvSpPr>
          <p:cNvPr id="11272" name="矩形 1">
            <a:extLst>
              <a:ext uri="{FF2B5EF4-FFF2-40B4-BE49-F238E27FC236}">
                <a16:creationId xmlns:a16="http://schemas.microsoft.com/office/drawing/2014/main" id="{21FA68DB-FABB-4746-9555-81866C86B630}"/>
              </a:ext>
            </a:extLst>
          </p:cNvPr>
          <p:cNvSpPr>
            <a:spLocks noChangeArrowheads="1"/>
          </p:cNvSpPr>
          <p:nvPr/>
        </p:nvSpPr>
        <p:spPr bwMode="auto">
          <a:xfrm>
            <a:off x="4284663" y="5876925"/>
            <a:ext cx="312737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CB0000"/>
                </a:solidFill>
                <a:ea typeface="黑体" panose="02010609060101010101" pitchFamily="49" charset="-122"/>
              </a:rPr>
              <a:t>热辐射谱 </a:t>
            </a:r>
            <a:r>
              <a:rPr kumimoji="0" lang="en-US" altLang="zh-CN" b="1">
                <a:solidFill>
                  <a:srgbClr val="CB0000"/>
                </a:solidFill>
                <a:ea typeface="黑体" panose="02010609060101010101" pitchFamily="49" charset="-122"/>
              </a:rPr>
              <a:t>=</a:t>
            </a:r>
            <a:r>
              <a:rPr kumimoji="0" lang="zh-CN" altLang="en-US">
                <a:solidFill>
                  <a:srgbClr val="CB0000"/>
                </a:solidFill>
                <a:ea typeface="黑体" panose="02010609060101010101" pitchFamily="49" charset="-122"/>
              </a:rPr>
              <a:t> 正则分布</a:t>
            </a:r>
            <a:endParaRPr kumimoji="0" lang="zh-CN" altLang="en-US">
              <a:solidFill>
                <a:srgbClr val="CB0000"/>
              </a:solidFill>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a:extLst>
              <a:ext uri="{FF2B5EF4-FFF2-40B4-BE49-F238E27FC236}">
                <a16:creationId xmlns:a16="http://schemas.microsoft.com/office/drawing/2014/main" id="{490186D5-4120-D547-B4FB-BEF097DF10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75" y="2205187"/>
            <a:ext cx="1401762" cy="1944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39" name="Picture 4">
            <a:extLst>
              <a:ext uri="{FF2B5EF4-FFF2-40B4-BE49-F238E27FC236}">
                <a16:creationId xmlns:a16="http://schemas.microsoft.com/office/drawing/2014/main" id="{0096B9DA-5EC4-B24B-8B55-D6086D5580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25" y="2205187"/>
            <a:ext cx="1339850" cy="194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40" name="矩形 2">
            <a:extLst>
              <a:ext uri="{FF2B5EF4-FFF2-40B4-BE49-F238E27FC236}">
                <a16:creationId xmlns:a16="http://schemas.microsoft.com/office/drawing/2014/main" id="{B403E22B-5DDC-5849-8C49-88A984284C6C}"/>
              </a:ext>
            </a:extLst>
          </p:cNvPr>
          <p:cNvSpPr>
            <a:spLocks noChangeArrowheads="1"/>
          </p:cNvSpPr>
          <p:nvPr/>
        </p:nvSpPr>
        <p:spPr bwMode="auto">
          <a:xfrm>
            <a:off x="835165" y="5540525"/>
            <a:ext cx="76327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400" dirty="0">
                <a:solidFill>
                  <a:srgbClr val="FF0000"/>
                </a:solidFill>
                <a:latin typeface="Arial" panose="020B0604020202020204" pitchFamily="34" charset="0"/>
                <a:cs typeface="Arial" panose="020B0604020202020204" pitchFamily="34" charset="0"/>
              </a:rPr>
              <a:t>17th International Conference on General Relativity and Gravitation, on 21 July 2004 in Dublin </a:t>
            </a:r>
          </a:p>
        </p:txBody>
      </p:sp>
      <p:pic>
        <p:nvPicPr>
          <p:cNvPr id="11270" name="Picture 5">
            <a:extLst>
              <a:ext uri="{FF2B5EF4-FFF2-40B4-BE49-F238E27FC236}">
                <a16:creationId xmlns:a16="http://schemas.microsoft.com/office/drawing/2014/main" id="{D243065E-C22F-6346-86A2-CE7D8161F5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0995" y="2852936"/>
            <a:ext cx="1872208" cy="2381573"/>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 Box 7">
            <a:extLst>
              <a:ext uri="{FF2B5EF4-FFF2-40B4-BE49-F238E27FC236}">
                <a16:creationId xmlns:a16="http://schemas.microsoft.com/office/drawing/2014/main" id="{FD819ACB-C261-B54F-8C7F-18663D038421}"/>
              </a:ext>
            </a:extLst>
          </p:cNvPr>
          <p:cNvSpPr txBox="1">
            <a:spLocks noChangeArrowheads="1"/>
          </p:cNvSpPr>
          <p:nvPr/>
        </p:nvSpPr>
        <p:spPr bwMode="auto">
          <a:xfrm>
            <a:off x="827112" y="4345137"/>
            <a:ext cx="2089150" cy="307975"/>
          </a:xfrm>
          <a:prstGeom prst="rect">
            <a:avLst/>
          </a:prstGeom>
          <a:solidFill>
            <a:schemeClr val="tx2">
              <a:lumMod val="40000"/>
              <a:lumOff val="60000"/>
            </a:schemeClr>
          </a:solidFill>
          <a:ln w="12700">
            <a:solidFill>
              <a:schemeClr val="accent2">
                <a:lumMod val="75000"/>
              </a:schemeClr>
            </a:solidFill>
            <a:miter lim="800000"/>
            <a:headEnd/>
            <a:tailEnd/>
          </a:ln>
        </p:spPr>
        <p:txBody>
          <a:bodyPr>
            <a:spAutoFit/>
          </a:bodyPr>
          <a:lstStyle>
            <a:lvl1pPr>
              <a:defRPr sz="2400">
                <a:solidFill>
                  <a:schemeClr val="tx1"/>
                </a:solidFill>
                <a:latin typeface="Times New Roman" charset="0"/>
                <a:ea typeface="宋体" charset="0"/>
                <a:cs typeface="宋体" charset="0"/>
              </a:defRPr>
            </a:lvl1pPr>
            <a:lvl2pPr marL="742950" indent="-285750">
              <a:defRPr sz="2400">
                <a:solidFill>
                  <a:schemeClr val="tx1"/>
                </a:solidFill>
                <a:latin typeface="Times New Roman" charset="0"/>
                <a:ea typeface="宋体" charset="0"/>
              </a:defRPr>
            </a:lvl2pPr>
            <a:lvl3pPr marL="1143000" indent="-228600">
              <a:defRPr sz="2400">
                <a:solidFill>
                  <a:schemeClr val="tx1"/>
                </a:solidFill>
                <a:latin typeface="Times New Roman" charset="0"/>
                <a:ea typeface="宋体" charset="0"/>
              </a:defRPr>
            </a:lvl3pPr>
            <a:lvl4pPr marL="1600200" indent="-228600">
              <a:defRPr sz="2400">
                <a:solidFill>
                  <a:schemeClr val="tx1"/>
                </a:solidFill>
                <a:latin typeface="Times New Roman" charset="0"/>
                <a:ea typeface="宋体" charset="0"/>
              </a:defRPr>
            </a:lvl4pPr>
            <a:lvl5pPr marL="2057400" indent="-228600">
              <a:defRPr sz="2400">
                <a:solidFill>
                  <a:schemeClr val="tx1"/>
                </a:solidFill>
                <a:latin typeface="Times New Roman" charset="0"/>
                <a:ea typeface="宋体" charset="0"/>
              </a:defRPr>
            </a:lvl5pPr>
            <a:lvl6pPr marL="2514600" indent="-228600" eaLnBrk="0" fontAlgn="base" hangingPunct="0">
              <a:spcBef>
                <a:spcPct val="0"/>
              </a:spcBef>
              <a:spcAft>
                <a:spcPct val="0"/>
              </a:spcAft>
              <a:defRPr sz="2400">
                <a:solidFill>
                  <a:schemeClr val="tx1"/>
                </a:solidFill>
                <a:latin typeface="Times New Roman" charset="0"/>
                <a:ea typeface="宋体" charset="0"/>
              </a:defRPr>
            </a:lvl6pPr>
            <a:lvl7pPr marL="2971800" indent="-228600" eaLnBrk="0" fontAlgn="base" hangingPunct="0">
              <a:spcBef>
                <a:spcPct val="0"/>
              </a:spcBef>
              <a:spcAft>
                <a:spcPct val="0"/>
              </a:spcAft>
              <a:defRPr sz="2400">
                <a:solidFill>
                  <a:schemeClr val="tx1"/>
                </a:solidFill>
                <a:latin typeface="Times New Roman" charset="0"/>
                <a:ea typeface="宋体" charset="0"/>
              </a:defRPr>
            </a:lvl7pPr>
            <a:lvl8pPr marL="3429000" indent="-228600" eaLnBrk="0" fontAlgn="base" hangingPunct="0">
              <a:spcBef>
                <a:spcPct val="0"/>
              </a:spcBef>
              <a:spcAft>
                <a:spcPct val="0"/>
              </a:spcAft>
              <a:defRPr sz="2400">
                <a:solidFill>
                  <a:schemeClr val="tx1"/>
                </a:solidFill>
                <a:latin typeface="Times New Roman" charset="0"/>
                <a:ea typeface="宋体" charset="0"/>
              </a:defRPr>
            </a:lvl8pPr>
            <a:lvl9pPr marL="3886200" indent="-228600" eaLnBrk="0" fontAlgn="base" hangingPunct="0">
              <a:spcBef>
                <a:spcPct val="0"/>
              </a:spcBef>
              <a:spcAft>
                <a:spcPct val="0"/>
              </a:spcAft>
              <a:defRPr sz="2400">
                <a:solidFill>
                  <a:schemeClr val="tx1"/>
                </a:solidFill>
                <a:latin typeface="Times New Roman" charset="0"/>
                <a:ea typeface="宋体" charset="0"/>
              </a:defRPr>
            </a:lvl9pPr>
          </a:lstStyle>
          <a:p>
            <a:pPr algn="ctr">
              <a:defRPr/>
            </a:pPr>
            <a:r>
              <a:rPr lang="en-US" altLang="zh-CN" sz="1400">
                <a:latin typeface="Arial" charset="0"/>
                <a:ea typeface="黑体" charset="0"/>
                <a:cs typeface="Arial" charset="0"/>
              </a:rPr>
              <a:t>Hawking:</a:t>
            </a:r>
            <a:r>
              <a:rPr lang="zh-CN" altLang="en-US" sz="1400">
                <a:latin typeface="Arial" charset="0"/>
                <a:ea typeface="黑体" charset="0"/>
                <a:cs typeface="Arial" charset="0"/>
              </a:rPr>
              <a:t>信息真的丢了</a:t>
            </a:r>
          </a:p>
        </p:txBody>
      </p:sp>
      <p:sp>
        <p:nvSpPr>
          <p:cNvPr id="13" name="Text Box 8">
            <a:extLst>
              <a:ext uri="{FF2B5EF4-FFF2-40B4-BE49-F238E27FC236}">
                <a16:creationId xmlns:a16="http://schemas.microsoft.com/office/drawing/2014/main" id="{09324634-917C-6545-A906-FA1B9D8F53B0}"/>
              </a:ext>
            </a:extLst>
          </p:cNvPr>
          <p:cNvSpPr txBox="1">
            <a:spLocks noChangeArrowheads="1"/>
          </p:cNvSpPr>
          <p:nvPr/>
        </p:nvSpPr>
        <p:spPr bwMode="auto">
          <a:xfrm>
            <a:off x="6157937" y="4345137"/>
            <a:ext cx="1943100" cy="307975"/>
          </a:xfrm>
          <a:prstGeom prst="rect">
            <a:avLst/>
          </a:prstGeom>
          <a:solidFill>
            <a:schemeClr val="accent5">
              <a:lumMod val="40000"/>
              <a:lumOff val="60000"/>
            </a:schemeClr>
          </a:solidFill>
          <a:ln w="12700">
            <a:solidFill>
              <a:schemeClr val="accent2">
                <a:lumMod val="75000"/>
              </a:schemeClr>
            </a:solidFill>
            <a:miter lim="800000"/>
            <a:headEnd/>
            <a:tailEnd/>
          </a:ln>
        </p:spPr>
        <p:txBody>
          <a:bodyPr>
            <a:spAutoFit/>
          </a:bodyPr>
          <a:lstStyle>
            <a:lvl1pPr>
              <a:defRPr sz="2400">
                <a:solidFill>
                  <a:schemeClr val="tx1"/>
                </a:solidFill>
                <a:latin typeface="Times New Roman" charset="0"/>
                <a:ea typeface="宋体" charset="0"/>
                <a:cs typeface="宋体" charset="0"/>
              </a:defRPr>
            </a:lvl1pPr>
            <a:lvl2pPr marL="742950" indent="-285750">
              <a:defRPr sz="2400">
                <a:solidFill>
                  <a:schemeClr val="tx1"/>
                </a:solidFill>
                <a:latin typeface="Times New Roman" charset="0"/>
                <a:ea typeface="宋体" charset="0"/>
              </a:defRPr>
            </a:lvl2pPr>
            <a:lvl3pPr marL="1143000" indent="-228600">
              <a:defRPr sz="2400">
                <a:solidFill>
                  <a:schemeClr val="tx1"/>
                </a:solidFill>
                <a:latin typeface="Times New Roman" charset="0"/>
                <a:ea typeface="宋体" charset="0"/>
              </a:defRPr>
            </a:lvl3pPr>
            <a:lvl4pPr marL="1600200" indent="-228600">
              <a:defRPr sz="2400">
                <a:solidFill>
                  <a:schemeClr val="tx1"/>
                </a:solidFill>
                <a:latin typeface="Times New Roman" charset="0"/>
                <a:ea typeface="宋体" charset="0"/>
              </a:defRPr>
            </a:lvl4pPr>
            <a:lvl5pPr marL="2057400" indent="-228600">
              <a:defRPr sz="2400">
                <a:solidFill>
                  <a:schemeClr val="tx1"/>
                </a:solidFill>
                <a:latin typeface="Times New Roman" charset="0"/>
                <a:ea typeface="宋体" charset="0"/>
              </a:defRPr>
            </a:lvl5pPr>
            <a:lvl6pPr marL="2514600" indent="-228600" eaLnBrk="0" fontAlgn="base" hangingPunct="0">
              <a:spcBef>
                <a:spcPct val="0"/>
              </a:spcBef>
              <a:spcAft>
                <a:spcPct val="0"/>
              </a:spcAft>
              <a:defRPr sz="2400">
                <a:solidFill>
                  <a:schemeClr val="tx1"/>
                </a:solidFill>
                <a:latin typeface="Times New Roman" charset="0"/>
                <a:ea typeface="宋体" charset="0"/>
              </a:defRPr>
            </a:lvl6pPr>
            <a:lvl7pPr marL="2971800" indent="-228600" eaLnBrk="0" fontAlgn="base" hangingPunct="0">
              <a:spcBef>
                <a:spcPct val="0"/>
              </a:spcBef>
              <a:spcAft>
                <a:spcPct val="0"/>
              </a:spcAft>
              <a:defRPr sz="2400">
                <a:solidFill>
                  <a:schemeClr val="tx1"/>
                </a:solidFill>
                <a:latin typeface="Times New Roman" charset="0"/>
                <a:ea typeface="宋体" charset="0"/>
              </a:defRPr>
            </a:lvl7pPr>
            <a:lvl8pPr marL="3429000" indent="-228600" eaLnBrk="0" fontAlgn="base" hangingPunct="0">
              <a:spcBef>
                <a:spcPct val="0"/>
              </a:spcBef>
              <a:spcAft>
                <a:spcPct val="0"/>
              </a:spcAft>
              <a:defRPr sz="2400">
                <a:solidFill>
                  <a:schemeClr val="tx1"/>
                </a:solidFill>
                <a:latin typeface="Times New Roman" charset="0"/>
                <a:ea typeface="宋体" charset="0"/>
              </a:defRPr>
            </a:lvl8pPr>
            <a:lvl9pPr marL="3886200" indent="-228600" eaLnBrk="0" fontAlgn="base" hangingPunct="0">
              <a:spcBef>
                <a:spcPct val="0"/>
              </a:spcBef>
              <a:spcAft>
                <a:spcPct val="0"/>
              </a:spcAft>
              <a:defRPr sz="2400">
                <a:solidFill>
                  <a:schemeClr val="tx1"/>
                </a:solidFill>
                <a:latin typeface="Times New Roman" charset="0"/>
                <a:ea typeface="宋体" charset="0"/>
              </a:defRPr>
            </a:lvl9pPr>
          </a:lstStyle>
          <a:p>
            <a:pPr>
              <a:defRPr/>
            </a:pPr>
            <a:r>
              <a:rPr lang="en-US" altLang="zh-CN" sz="1400">
                <a:latin typeface="Arial" charset="0"/>
                <a:ea typeface="黑体" charset="0"/>
                <a:cs typeface="Arial" charset="0"/>
              </a:rPr>
              <a:t>Preskill:</a:t>
            </a:r>
            <a:r>
              <a:rPr lang="zh-CN" altLang="en-US" sz="1400">
                <a:latin typeface="Arial" charset="0"/>
                <a:ea typeface="黑体" charset="0"/>
                <a:cs typeface="Arial" charset="0"/>
              </a:rPr>
              <a:t>信息不会丢失</a:t>
            </a:r>
          </a:p>
        </p:txBody>
      </p:sp>
      <p:sp>
        <p:nvSpPr>
          <p:cNvPr id="14344" name="矩形 14">
            <a:extLst>
              <a:ext uri="{FF2B5EF4-FFF2-40B4-BE49-F238E27FC236}">
                <a16:creationId xmlns:a16="http://schemas.microsoft.com/office/drawing/2014/main" id="{171BA90D-A558-BC47-8709-7400BA6C5C28}"/>
              </a:ext>
            </a:extLst>
          </p:cNvPr>
          <p:cNvSpPr>
            <a:spLocks noChangeArrowheads="1"/>
          </p:cNvSpPr>
          <p:nvPr/>
        </p:nvSpPr>
        <p:spPr bwMode="auto">
          <a:xfrm>
            <a:off x="2051720" y="188640"/>
            <a:ext cx="3890962"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3600" dirty="0">
                <a:solidFill>
                  <a:srgbClr val="0000FF"/>
                </a:solidFill>
                <a:latin typeface="黑体" panose="02010609060101010101" pitchFamily="49" charset="-122"/>
                <a:ea typeface="黑体" panose="02010609060101010101" pitchFamily="49" charset="-122"/>
              </a:rPr>
              <a:t>黑洞信息</a:t>
            </a:r>
            <a:r>
              <a:rPr kumimoji="0" lang="en-US" altLang="en-US" sz="3600" dirty="0">
                <a:solidFill>
                  <a:srgbClr val="0000FF"/>
                </a:solidFill>
                <a:latin typeface="黑体" panose="02010609060101010101" pitchFamily="49" charset="-122"/>
                <a:ea typeface="黑体" panose="02010609060101010101" pitchFamily="49" charset="-122"/>
              </a:rPr>
              <a:t>丢失</a:t>
            </a:r>
            <a:r>
              <a:rPr kumimoji="0" lang="zh-CN" altLang="en-US" sz="3600" dirty="0">
                <a:solidFill>
                  <a:srgbClr val="0000FF"/>
                </a:solidFill>
                <a:latin typeface="黑体" panose="02010609060101010101" pitchFamily="49" charset="-122"/>
                <a:ea typeface="黑体" panose="02010609060101010101" pitchFamily="49" charset="-122"/>
              </a:rPr>
              <a:t>佯谬</a:t>
            </a:r>
            <a:endParaRPr kumimoji="0" lang="zh-CN" altLang="en-US" sz="3600" dirty="0"/>
          </a:p>
        </p:txBody>
      </p:sp>
      <p:sp>
        <p:nvSpPr>
          <p:cNvPr id="14345" name="矩形 1">
            <a:extLst>
              <a:ext uri="{FF2B5EF4-FFF2-40B4-BE49-F238E27FC236}">
                <a16:creationId xmlns:a16="http://schemas.microsoft.com/office/drawing/2014/main" id="{17A85338-0779-C947-858A-1F783CB2F72A}"/>
              </a:ext>
            </a:extLst>
          </p:cNvPr>
          <p:cNvSpPr>
            <a:spLocks noChangeArrowheads="1"/>
          </p:cNvSpPr>
          <p:nvPr/>
        </p:nvSpPr>
        <p:spPr bwMode="auto">
          <a:xfrm>
            <a:off x="1042988" y="981075"/>
            <a:ext cx="684212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a:solidFill>
                  <a:srgbClr val="CB0000"/>
                </a:solidFill>
                <a:latin typeface="黑体" panose="02010609060101010101" pitchFamily="49" charset="-122"/>
                <a:ea typeface="黑体" panose="02010609060101010101" pitchFamily="49" charset="-122"/>
              </a:rPr>
              <a:t>斯人已去，赌局尚未结束！</a:t>
            </a:r>
          </a:p>
        </p:txBody>
      </p:sp>
      <p:sp>
        <p:nvSpPr>
          <p:cNvPr id="14346" name="Text Box 7">
            <a:extLst>
              <a:ext uri="{FF2B5EF4-FFF2-40B4-BE49-F238E27FC236}">
                <a16:creationId xmlns:a16="http://schemas.microsoft.com/office/drawing/2014/main" id="{841554FB-4DEB-6A42-98A1-902E759F33E3}"/>
              </a:ext>
            </a:extLst>
          </p:cNvPr>
          <p:cNvSpPr txBox="1">
            <a:spLocks noChangeArrowheads="1"/>
          </p:cNvSpPr>
          <p:nvPr/>
        </p:nvSpPr>
        <p:spPr bwMode="auto">
          <a:xfrm>
            <a:off x="2771800" y="1844824"/>
            <a:ext cx="40322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400">
                <a:solidFill>
                  <a:srgbClr val="CB0000"/>
                </a:solidFill>
                <a:latin typeface="Verdana" panose="020B0604030504040204" pitchFamily="34" charset="0"/>
              </a:rPr>
              <a:t>Preskill, arXiv: hep-th/9209058.</a:t>
            </a:r>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图片 4">
            <a:extLst>
              <a:ext uri="{FF2B5EF4-FFF2-40B4-BE49-F238E27FC236}">
                <a16:creationId xmlns:a16="http://schemas.microsoft.com/office/drawing/2014/main" id="{40F9E4B9-1639-5342-B161-54B1EED353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1484313"/>
            <a:ext cx="7508875" cy="4248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4" name="矩形 2">
            <a:extLst>
              <a:ext uri="{FF2B5EF4-FFF2-40B4-BE49-F238E27FC236}">
                <a16:creationId xmlns:a16="http://schemas.microsoft.com/office/drawing/2014/main" id="{159B1751-65ED-1049-B3F2-BD7F53309BF9}"/>
              </a:ext>
            </a:extLst>
          </p:cNvPr>
          <p:cNvSpPr>
            <a:spLocks noChangeArrowheads="1"/>
          </p:cNvSpPr>
          <p:nvPr/>
        </p:nvSpPr>
        <p:spPr bwMode="auto">
          <a:xfrm>
            <a:off x="2051050" y="115888"/>
            <a:ext cx="6192838"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800">
                <a:solidFill>
                  <a:srgbClr val="0000FF"/>
                </a:solidFill>
                <a:latin typeface="黑体" panose="02010609060101010101" pitchFamily="49" charset="-122"/>
                <a:ea typeface="黑体" panose="02010609060101010101" pitchFamily="49" charset="-122"/>
              </a:rPr>
              <a:t>面积减少导致熵减少</a:t>
            </a:r>
            <a:r>
              <a:rPr kumimoji="0" lang="zh-CN" altLang="zh-CN" sz="2800">
                <a:solidFill>
                  <a:srgbClr val="0000FF"/>
                </a:solidFill>
                <a:latin typeface="黑体" panose="02010609060101010101" pitchFamily="49" charset="-122"/>
                <a:ea typeface="黑体" panose="02010609060101010101" pitchFamily="49" charset="-122"/>
              </a:rPr>
              <a:t>=</a:t>
            </a:r>
            <a:r>
              <a:rPr kumimoji="0" lang="zh-CN" altLang="en-US" sz="2800">
                <a:solidFill>
                  <a:srgbClr val="0000FF"/>
                </a:solidFill>
                <a:latin typeface="黑体" panose="02010609060101010101" pitchFamily="49" charset="-122"/>
                <a:ea typeface="黑体" panose="02010609060101010101" pitchFamily="49" charset="-122"/>
              </a:rPr>
              <a:t>黑洞信息</a:t>
            </a:r>
            <a:r>
              <a:rPr kumimoji="0" lang="en-US" altLang="zh-CN" sz="2800">
                <a:solidFill>
                  <a:srgbClr val="0000FF"/>
                </a:solidFill>
                <a:latin typeface="黑体" panose="02010609060101010101" pitchFamily="49" charset="-122"/>
                <a:ea typeface="黑体" panose="02010609060101010101" pitchFamily="49" charset="-122"/>
              </a:rPr>
              <a:t>丢失!</a:t>
            </a:r>
            <a:r>
              <a:rPr kumimoji="0" lang="zh-CN" altLang="en-US" sz="2800">
                <a:solidFill>
                  <a:srgbClr val="0000FF"/>
                </a:solidFill>
                <a:latin typeface="黑体" panose="02010609060101010101" pitchFamily="49" charset="-122"/>
                <a:ea typeface="黑体" panose="02010609060101010101" pitchFamily="49" charset="-122"/>
              </a:rPr>
              <a:t>  </a:t>
            </a:r>
            <a:endParaRPr kumimoji="0" lang="zh-CN" alt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图片 5">
            <a:extLst>
              <a:ext uri="{FF2B5EF4-FFF2-40B4-BE49-F238E27FC236}">
                <a16:creationId xmlns:a16="http://schemas.microsoft.com/office/drawing/2014/main" id="{BE40CB8E-B461-FD47-A35F-4CD18430FB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268760"/>
            <a:ext cx="6147260" cy="475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386" name="矩形 2">
            <a:extLst>
              <a:ext uri="{FF2B5EF4-FFF2-40B4-BE49-F238E27FC236}">
                <a16:creationId xmlns:a16="http://schemas.microsoft.com/office/drawing/2014/main" id="{014AF184-C424-EB44-A521-82C86C4A564B}"/>
              </a:ext>
            </a:extLst>
          </p:cNvPr>
          <p:cNvSpPr>
            <a:spLocks noChangeArrowheads="1"/>
          </p:cNvSpPr>
          <p:nvPr/>
        </p:nvSpPr>
        <p:spPr bwMode="auto">
          <a:xfrm>
            <a:off x="1476375" y="188913"/>
            <a:ext cx="3775075"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800">
                <a:solidFill>
                  <a:srgbClr val="0000FF"/>
                </a:solidFill>
                <a:latin typeface="黑体" panose="02010609060101010101" pitchFamily="49" charset="-122"/>
                <a:ea typeface="黑体" panose="02010609060101010101" pitchFamily="49" charset="-122"/>
              </a:rPr>
              <a:t>黑洞信息</a:t>
            </a:r>
            <a:r>
              <a:rPr kumimoji="0" lang="en-US" altLang="zh-CN" sz="2800">
                <a:solidFill>
                  <a:srgbClr val="0000FF"/>
                </a:solidFill>
                <a:latin typeface="黑体" panose="02010609060101010101" pitchFamily="49" charset="-122"/>
                <a:ea typeface="黑体" panose="02010609060101010101" pitchFamily="49" charset="-122"/>
              </a:rPr>
              <a:t>丢失</a:t>
            </a:r>
            <a:r>
              <a:rPr kumimoji="0" lang="zh-CN" altLang="en-US" sz="2800">
                <a:solidFill>
                  <a:srgbClr val="0000FF"/>
                </a:solidFill>
                <a:latin typeface="黑体" panose="02010609060101010101" pitchFamily="49" charset="-122"/>
                <a:ea typeface="黑体" panose="02010609060101010101" pitchFamily="49" charset="-122"/>
              </a:rPr>
              <a:t>佯谬(</a:t>
            </a:r>
            <a:r>
              <a:rPr kumimoji="0" lang="en-US" altLang="zh-CN" sz="2800">
                <a:solidFill>
                  <a:srgbClr val="0000FF"/>
                </a:solidFill>
                <a:latin typeface="黑体" panose="02010609060101010101" pitchFamily="49" charset="-122"/>
                <a:ea typeface="黑体" panose="02010609060101010101" pitchFamily="49" charset="-122"/>
              </a:rPr>
              <a:t>1</a:t>
            </a:r>
            <a:r>
              <a:rPr kumimoji="0" lang="zh-CN" altLang="en-US" sz="2800">
                <a:solidFill>
                  <a:srgbClr val="0000FF"/>
                </a:solidFill>
                <a:latin typeface="黑体" panose="02010609060101010101" pitchFamily="49" charset="-122"/>
                <a:ea typeface="黑体" panose="02010609060101010101" pitchFamily="49" charset="-122"/>
              </a:rPr>
              <a:t>）</a:t>
            </a:r>
            <a:endParaRPr kumimoji="0" lang="zh-CN" altLang="en-US" sz="2800"/>
          </a:p>
        </p:txBody>
      </p:sp>
      <p:sp>
        <p:nvSpPr>
          <p:cNvPr id="16387" name="矩形 6">
            <a:extLst>
              <a:ext uri="{FF2B5EF4-FFF2-40B4-BE49-F238E27FC236}">
                <a16:creationId xmlns:a16="http://schemas.microsoft.com/office/drawing/2014/main" id="{2EDF19BF-BDAE-614F-94F1-7E5F0EA4F706}"/>
              </a:ext>
            </a:extLst>
          </p:cNvPr>
          <p:cNvSpPr>
            <a:spLocks noChangeArrowheads="1"/>
          </p:cNvSpPr>
          <p:nvPr/>
        </p:nvSpPr>
        <p:spPr bwMode="auto">
          <a:xfrm>
            <a:off x="5940425" y="188913"/>
            <a:ext cx="24415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t> </a:t>
            </a:r>
            <a:r>
              <a:rPr kumimoji="0" lang="en-US" altLang="zh-CN"/>
              <a:t>by</a:t>
            </a:r>
            <a:r>
              <a:rPr kumimoji="0" lang="zh-CN" altLang="en-US"/>
              <a:t> </a:t>
            </a:r>
            <a:r>
              <a:rPr kumimoji="0" lang="en-US" altLang="zh-CN"/>
              <a:t>Matt Strassler</a:t>
            </a:r>
            <a:endParaRPr kumimoji="0" lang="zh-CN" altLang="en-US"/>
          </a:p>
        </p:txBody>
      </p:sp>
      <p:sp>
        <p:nvSpPr>
          <p:cNvPr id="2" name="矩形 1">
            <a:extLst>
              <a:ext uri="{FF2B5EF4-FFF2-40B4-BE49-F238E27FC236}">
                <a16:creationId xmlns:a16="http://schemas.microsoft.com/office/drawing/2014/main" id="{11200684-AEC2-C241-A90D-9D53CE836FF9}"/>
              </a:ext>
            </a:extLst>
          </p:cNvPr>
          <p:cNvSpPr/>
          <p:nvPr/>
        </p:nvSpPr>
        <p:spPr>
          <a:xfrm>
            <a:off x="2555776" y="6130301"/>
            <a:ext cx="4288353" cy="389530"/>
          </a:xfrm>
          <a:prstGeom prst="rect">
            <a:avLst/>
          </a:prstGeom>
        </p:spPr>
        <p:txBody>
          <a:bodyPr wrap="none">
            <a:spAutoFit/>
          </a:bodyPr>
          <a:lstStyle/>
          <a:p>
            <a:pPr eaLnBrk="1" hangingPunct="1">
              <a:lnSpc>
                <a:spcPct val="110000"/>
              </a:lnSpc>
            </a:pPr>
            <a:r>
              <a:rPr lang="zh-CN" altLang="en-US" sz="2000" dirty="0">
                <a:solidFill>
                  <a:srgbClr val="C00000"/>
                </a:solidFill>
                <a:latin typeface="黑体" panose="02010609060101010101" pitchFamily="49" charset="-122"/>
                <a:ea typeface="黑体" panose="02010609060101010101" pitchFamily="49" charset="-122"/>
              </a:rPr>
              <a:t>不是复制，而是转换成“暗信息”！</a:t>
            </a:r>
            <a:endParaRPr lang="en-US" altLang="zh-CN" sz="2000" dirty="0">
              <a:solidFill>
                <a:srgbClr val="C00000"/>
              </a:solidFill>
              <a:latin typeface="黑体" panose="02010609060101010101" pitchFamily="49" charset="-122"/>
              <a:ea typeface="黑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矩形 2">
            <a:extLst>
              <a:ext uri="{FF2B5EF4-FFF2-40B4-BE49-F238E27FC236}">
                <a16:creationId xmlns:a16="http://schemas.microsoft.com/office/drawing/2014/main" id="{ADE291C6-BDF7-E34B-A33B-844CB754ED3B}"/>
              </a:ext>
            </a:extLst>
          </p:cNvPr>
          <p:cNvSpPr>
            <a:spLocks noChangeArrowheads="1"/>
          </p:cNvSpPr>
          <p:nvPr/>
        </p:nvSpPr>
        <p:spPr bwMode="auto">
          <a:xfrm>
            <a:off x="1331913" y="115888"/>
            <a:ext cx="3954462"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800">
                <a:solidFill>
                  <a:srgbClr val="0000FF"/>
                </a:solidFill>
                <a:latin typeface="黑体" panose="02010609060101010101" pitchFamily="49" charset="-122"/>
                <a:ea typeface="黑体" panose="02010609060101010101" pitchFamily="49" charset="-122"/>
              </a:rPr>
              <a:t>黑洞信息</a:t>
            </a:r>
            <a:r>
              <a:rPr kumimoji="0" lang="en-US" altLang="zh-CN" sz="2800">
                <a:solidFill>
                  <a:srgbClr val="0000FF"/>
                </a:solidFill>
                <a:latin typeface="黑体" panose="02010609060101010101" pitchFamily="49" charset="-122"/>
                <a:ea typeface="黑体" panose="02010609060101010101" pitchFamily="49" charset="-122"/>
              </a:rPr>
              <a:t>丢失</a:t>
            </a:r>
            <a:r>
              <a:rPr kumimoji="0" lang="zh-CN" altLang="en-US" sz="2800">
                <a:solidFill>
                  <a:srgbClr val="0000FF"/>
                </a:solidFill>
                <a:latin typeface="黑体" panose="02010609060101010101" pitchFamily="49" charset="-122"/>
                <a:ea typeface="黑体" panose="02010609060101010101" pitchFamily="49" charset="-122"/>
              </a:rPr>
              <a:t>佯谬（</a:t>
            </a:r>
            <a:r>
              <a:rPr kumimoji="0" lang="zh-CN" altLang="zh-CN" sz="2800">
                <a:solidFill>
                  <a:srgbClr val="0000FF"/>
                </a:solidFill>
                <a:latin typeface="黑体" panose="02010609060101010101" pitchFamily="49" charset="-122"/>
                <a:ea typeface="黑体" panose="02010609060101010101" pitchFamily="49" charset="-122"/>
              </a:rPr>
              <a:t>2</a:t>
            </a:r>
            <a:r>
              <a:rPr kumimoji="0" lang="zh-CN" altLang="en-US" sz="2800">
                <a:solidFill>
                  <a:srgbClr val="0000FF"/>
                </a:solidFill>
                <a:latin typeface="黑体" panose="02010609060101010101" pitchFamily="49" charset="-122"/>
                <a:ea typeface="黑体" panose="02010609060101010101" pitchFamily="49" charset="-122"/>
              </a:rPr>
              <a:t>）</a:t>
            </a:r>
            <a:endParaRPr kumimoji="0" lang="zh-CN" altLang="en-US" sz="2800"/>
          </a:p>
        </p:txBody>
      </p:sp>
      <p:sp>
        <p:nvSpPr>
          <p:cNvPr id="17410" name="矩形 6">
            <a:extLst>
              <a:ext uri="{FF2B5EF4-FFF2-40B4-BE49-F238E27FC236}">
                <a16:creationId xmlns:a16="http://schemas.microsoft.com/office/drawing/2014/main" id="{F7BC2627-2960-794E-8B10-62DA142AC1AC}"/>
              </a:ext>
            </a:extLst>
          </p:cNvPr>
          <p:cNvSpPr>
            <a:spLocks noChangeArrowheads="1"/>
          </p:cNvSpPr>
          <p:nvPr/>
        </p:nvSpPr>
        <p:spPr bwMode="auto">
          <a:xfrm>
            <a:off x="5940425" y="188913"/>
            <a:ext cx="24415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t> </a:t>
            </a:r>
            <a:r>
              <a:rPr kumimoji="0" lang="en-US" altLang="zh-CN"/>
              <a:t>by</a:t>
            </a:r>
            <a:r>
              <a:rPr kumimoji="0" lang="zh-CN" altLang="en-US"/>
              <a:t> </a:t>
            </a:r>
            <a:r>
              <a:rPr kumimoji="0" lang="en-US" altLang="zh-CN"/>
              <a:t>Matt Strassler</a:t>
            </a:r>
            <a:endParaRPr kumimoji="0" lang="zh-CN" altLang="en-US"/>
          </a:p>
        </p:txBody>
      </p:sp>
      <p:pic>
        <p:nvPicPr>
          <p:cNvPr id="17411" name="图片 2">
            <a:extLst>
              <a:ext uri="{FF2B5EF4-FFF2-40B4-BE49-F238E27FC236}">
                <a16:creationId xmlns:a16="http://schemas.microsoft.com/office/drawing/2014/main" id="{49797BD8-4647-7849-93C2-22F4D438E3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088" y="981075"/>
            <a:ext cx="6910387" cy="5233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6F687733-EE65-E945-8D15-3A835727CCD0}"/>
              </a:ext>
            </a:extLst>
          </p:cNvPr>
          <p:cNvSpPr/>
          <p:nvPr/>
        </p:nvSpPr>
        <p:spPr>
          <a:xfrm>
            <a:off x="4411801" y="6132260"/>
            <a:ext cx="3057247" cy="448969"/>
          </a:xfrm>
          <a:prstGeom prst="rect">
            <a:avLst/>
          </a:prstGeom>
        </p:spPr>
        <p:txBody>
          <a:bodyPr wrap="none">
            <a:spAutoFit/>
          </a:bodyPr>
          <a:lstStyle/>
          <a:p>
            <a:pPr eaLnBrk="1" hangingPunct="1">
              <a:lnSpc>
                <a:spcPct val="110000"/>
              </a:lnSpc>
            </a:pPr>
            <a:r>
              <a:rPr lang="zh-CN" altLang="en-US" sz="2000" dirty="0">
                <a:solidFill>
                  <a:srgbClr val="C00000"/>
                </a:solidFill>
                <a:latin typeface="黑体" panose="02010609060101010101" pitchFamily="49" charset="-122"/>
                <a:ea typeface="黑体" panose="02010609060101010101" pitchFamily="49" charset="-122"/>
              </a:rPr>
              <a:t>广义相对论也不必修正</a:t>
            </a:r>
            <a:r>
              <a:rPr lang="zh-CN" altLang="en-US" dirty="0">
                <a:solidFill>
                  <a:srgbClr val="C00000"/>
                </a:solidFill>
                <a:latin typeface="黑体" panose="02010609060101010101" pitchFamily="49" charset="-122"/>
                <a:ea typeface="黑体" panose="02010609060101010101" pitchFamily="49" charset="-122"/>
              </a:rPr>
              <a:t>！</a:t>
            </a:r>
            <a:endParaRPr lang="en-US" altLang="zh-CN" dirty="0">
              <a:solidFill>
                <a:srgbClr val="C00000"/>
              </a:solidFill>
              <a:latin typeface="黑体" panose="02010609060101010101" pitchFamily="49" charset="-122"/>
              <a:ea typeface="黑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矩形 7">
            <a:extLst>
              <a:ext uri="{FF2B5EF4-FFF2-40B4-BE49-F238E27FC236}">
                <a16:creationId xmlns:a16="http://schemas.microsoft.com/office/drawing/2014/main" id="{6E7E4CF5-F39F-1047-AA49-3DAD398BA3FA}"/>
              </a:ext>
            </a:extLst>
          </p:cNvPr>
          <p:cNvSpPr>
            <a:spLocks noChangeArrowheads="1"/>
          </p:cNvSpPr>
          <p:nvPr/>
        </p:nvSpPr>
        <p:spPr bwMode="auto">
          <a:xfrm>
            <a:off x="900113" y="188913"/>
            <a:ext cx="341630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FF"/>
                </a:solidFill>
                <a:latin typeface="黑体" panose="02010609060101010101" pitchFamily="49" charset="-122"/>
                <a:ea typeface="黑体" panose="02010609060101010101" pitchFamily="49" charset="-122"/>
              </a:rPr>
              <a:t>黑洞信息</a:t>
            </a:r>
            <a:r>
              <a:rPr kumimoji="0" lang="en-US" altLang="zh-CN">
                <a:solidFill>
                  <a:srgbClr val="0000FF"/>
                </a:solidFill>
                <a:latin typeface="黑体" panose="02010609060101010101" pitchFamily="49" charset="-122"/>
                <a:ea typeface="黑体" panose="02010609060101010101" pitchFamily="49" charset="-122"/>
              </a:rPr>
              <a:t>丢失</a:t>
            </a:r>
            <a:r>
              <a:rPr kumimoji="0" lang="zh-CN" altLang="en-US">
                <a:solidFill>
                  <a:srgbClr val="0000FF"/>
                </a:solidFill>
                <a:latin typeface="黑体" panose="02010609060101010101" pitchFamily="49" charset="-122"/>
                <a:ea typeface="黑体" panose="02010609060101010101" pitchFamily="49" charset="-122"/>
              </a:rPr>
              <a:t>佯谬（</a:t>
            </a:r>
            <a:r>
              <a:rPr kumimoji="0" lang="en-US" altLang="zh-CN">
                <a:solidFill>
                  <a:srgbClr val="0000FF"/>
                </a:solidFill>
                <a:latin typeface="黑体" panose="02010609060101010101" pitchFamily="49" charset="-122"/>
                <a:ea typeface="黑体" panose="02010609060101010101" pitchFamily="49" charset="-122"/>
              </a:rPr>
              <a:t>3</a:t>
            </a:r>
            <a:r>
              <a:rPr kumimoji="0" lang="zh-CN" altLang="en-US">
                <a:solidFill>
                  <a:srgbClr val="0000FF"/>
                </a:solidFill>
                <a:latin typeface="黑体" panose="02010609060101010101" pitchFamily="49" charset="-122"/>
                <a:ea typeface="黑体" panose="02010609060101010101" pitchFamily="49" charset="-122"/>
              </a:rPr>
              <a:t>）</a:t>
            </a:r>
            <a:endParaRPr kumimoji="0" lang="zh-CN" altLang="en-US"/>
          </a:p>
        </p:txBody>
      </p:sp>
      <p:sp>
        <p:nvSpPr>
          <p:cNvPr id="18434" name="矩形 8">
            <a:extLst>
              <a:ext uri="{FF2B5EF4-FFF2-40B4-BE49-F238E27FC236}">
                <a16:creationId xmlns:a16="http://schemas.microsoft.com/office/drawing/2014/main" id="{3E8E7D1D-956F-134F-91F1-38BA50FBBC3F}"/>
              </a:ext>
            </a:extLst>
          </p:cNvPr>
          <p:cNvSpPr>
            <a:spLocks noChangeArrowheads="1"/>
          </p:cNvSpPr>
          <p:nvPr/>
        </p:nvSpPr>
        <p:spPr bwMode="auto">
          <a:xfrm>
            <a:off x="5867400" y="188913"/>
            <a:ext cx="2443163"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t> </a:t>
            </a:r>
            <a:r>
              <a:rPr kumimoji="0" lang="en-US" altLang="zh-CN"/>
              <a:t>by</a:t>
            </a:r>
            <a:r>
              <a:rPr kumimoji="0" lang="zh-CN" altLang="en-US"/>
              <a:t> </a:t>
            </a:r>
            <a:r>
              <a:rPr kumimoji="0" lang="en-US" altLang="zh-CN"/>
              <a:t>Matt Strassler</a:t>
            </a:r>
            <a:endParaRPr kumimoji="0" lang="zh-CN" altLang="en-US"/>
          </a:p>
        </p:txBody>
      </p:sp>
      <p:pic>
        <p:nvPicPr>
          <p:cNvPr id="18435" name="图片 1">
            <a:extLst>
              <a:ext uri="{FF2B5EF4-FFF2-40B4-BE49-F238E27FC236}">
                <a16:creationId xmlns:a16="http://schemas.microsoft.com/office/drawing/2014/main" id="{5DA6458A-CFB4-4644-9C78-C9DC8C168E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1196975"/>
            <a:ext cx="7159625" cy="3840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18AB79F2-19EF-0B4D-9358-05E7A6D17F5E}"/>
              </a:ext>
            </a:extLst>
          </p:cNvPr>
          <p:cNvSpPr/>
          <p:nvPr/>
        </p:nvSpPr>
        <p:spPr>
          <a:xfrm>
            <a:off x="3779912" y="5877272"/>
            <a:ext cx="3518912" cy="389530"/>
          </a:xfrm>
          <a:prstGeom prst="rect">
            <a:avLst/>
          </a:prstGeom>
        </p:spPr>
        <p:txBody>
          <a:bodyPr wrap="none">
            <a:spAutoFit/>
          </a:bodyPr>
          <a:lstStyle/>
          <a:p>
            <a:pPr eaLnBrk="1" hangingPunct="1">
              <a:lnSpc>
                <a:spcPct val="110000"/>
              </a:lnSpc>
            </a:pPr>
            <a:r>
              <a:rPr lang="zh-CN" altLang="en-US" sz="2000" dirty="0">
                <a:solidFill>
                  <a:srgbClr val="C00000"/>
                </a:solidFill>
                <a:latin typeface="黑体" panose="02010609060101010101" pitchFamily="49" charset="-122"/>
                <a:ea typeface="黑体" panose="02010609060101010101" pitchFamily="49" charset="-122"/>
              </a:rPr>
              <a:t>理论复杂且借助额外的假设！</a:t>
            </a:r>
            <a:endParaRPr lang="en-US" altLang="zh-CN" sz="2000" dirty="0">
              <a:solidFill>
                <a:srgbClr val="C00000"/>
              </a:solidFill>
              <a:latin typeface="黑体" panose="02010609060101010101" pitchFamily="49" charset="-122"/>
              <a:ea typeface="黑体" panose="0201060906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7">
            <a:extLst>
              <a:ext uri="{FF2B5EF4-FFF2-40B4-BE49-F238E27FC236}">
                <a16:creationId xmlns:a16="http://schemas.microsoft.com/office/drawing/2014/main" id="{218C6F08-5FA6-6840-A3F4-5F6B73144F85}"/>
              </a:ext>
            </a:extLst>
          </p:cNvPr>
          <p:cNvSpPr>
            <a:spLocks noChangeArrowheads="1"/>
          </p:cNvSpPr>
          <p:nvPr/>
        </p:nvSpPr>
        <p:spPr bwMode="auto">
          <a:xfrm>
            <a:off x="1979613" y="188913"/>
            <a:ext cx="533190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dirty="0"/>
              <a:t>A</a:t>
            </a:r>
            <a:r>
              <a:rPr lang="zh-CN" altLang="en-US" dirty="0"/>
              <a:t>自由度等同于辐射</a:t>
            </a:r>
            <a:r>
              <a:rPr lang="en-US" altLang="zh-CN" dirty="0"/>
              <a:t>R</a:t>
            </a:r>
            <a:r>
              <a:rPr lang="zh-CN" altLang="en-US" dirty="0"/>
              <a:t>中的某个子集</a:t>
            </a:r>
            <a:r>
              <a:rPr lang="en-US" altLang="zh-CN" dirty="0"/>
              <a:t>RB</a:t>
            </a:r>
            <a:endParaRPr kumimoji="0" lang="zh-CN" altLang="en-US" sz="2800" dirty="0"/>
          </a:p>
        </p:txBody>
      </p:sp>
      <p:sp>
        <p:nvSpPr>
          <p:cNvPr id="19459" name="矩形 6">
            <a:extLst>
              <a:ext uri="{FF2B5EF4-FFF2-40B4-BE49-F238E27FC236}">
                <a16:creationId xmlns:a16="http://schemas.microsoft.com/office/drawing/2014/main" id="{189FE7C0-D370-D249-B7A6-32B8CD2904B3}"/>
              </a:ext>
            </a:extLst>
          </p:cNvPr>
          <p:cNvSpPr>
            <a:spLocks noChangeArrowheads="1"/>
          </p:cNvSpPr>
          <p:nvPr/>
        </p:nvSpPr>
        <p:spPr bwMode="auto">
          <a:xfrm>
            <a:off x="5940425" y="188913"/>
            <a:ext cx="19111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dirty="0"/>
              <a:t> </a:t>
            </a:r>
            <a:r>
              <a:rPr kumimoji="0" lang="en-US" altLang="zh-CN" dirty="0"/>
              <a:t>by</a:t>
            </a:r>
            <a:r>
              <a:rPr kumimoji="0" lang="zh-CN" altLang="en-US" dirty="0"/>
              <a:t> </a:t>
            </a:r>
            <a:r>
              <a:rPr kumimoji="0" lang="en-US" altLang="zh-CN" dirty="0"/>
              <a:t>Dan</a:t>
            </a:r>
            <a:r>
              <a:rPr kumimoji="0" lang="zh-CN" altLang="en-US" dirty="0"/>
              <a:t> </a:t>
            </a:r>
            <a:r>
              <a:rPr kumimoji="0" lang="en-US" altLang="zh-CN" dirty="0"/>
              <a:t>Page</a:t>
            </a:r>
            <a:r>
              <a:rPr kumimoji="0" lang="zh-CN" altLang="en-US" dirty="0"/>
              <a:t> </a:t>
            </a:r>
          </a:p>
        </p:txBody>
      </p:sp>
      <p:pic>
        <p:nvPicPr>
          <p:cNvPr id="2" name="图片 1">
            <a:extLst>
              <a:ext uri="{FF2B5EF4-FFF2-40B4-BE49-F238E27FC236}">
                <a16:creationId xmlns:a16="http://schemas.microsoft.com/office/drawing/2014/main" id="{4D20A3B8-4606-1B40-AB32-8F85D0A77302}"/>
              </a:ext>
            </a:extLst>
          </p:cNvPr>
          <p:cNvPicPr>
            <a:picLocks noChangeAspect="1"/>
          </p:cNvPicPr>
          <p:nvPr/>
        </p:nvPicPr>
        <p:blipFill>
          <a:blip r:embed="rId3"/>
          <a:stretch>
            <a:fillRect/>
          </a:stretch>
        </p:blipFill>
        <p:spPr>
          <a:xfrm>
            <a:off x="880516" y="2780928"/>
            <a:ext cx="3240871" cy="2736304"/>
          </a:xfrm>
          <a:prstGeom prst="rect">
            <a:avLst/>
          </a:prstGeom>
          <a:ln>
            <a:solidFill>
              <a:schemeClr val="accent1"/>
            </a:solidFill>
          </a:ln>
        </p:spPr>
      </p:pic>
      <p:sp>
        <p:nvSpPr>
          <p:cNvPr id="3" name="矩形 2">
            <a:extLst>
              <a:ext uri="{FF2B5EF4-FFF2-40B4-BE49-F238E27FC236}">
                <a16:creationId xmlns:a16="http://schemas.microsoft.com/office/drawing/2014/main" id="{7FA6021E-DE81-C54B-94CF-FB4839E6D0C8}"/>
              </a:ext>
            </a:extLst>
          </p:cNvPr>
          <p:cNvSpPr/>
          <p:nvPr/>
        </p:nvSpPr>
        <p:spPr>
          <a:xfrm>
            <a:off x="862756" y="1177082"/>
            <a:ext cx="3274888" cy="1231106"/>
          </a:xfrm>
          <a:prstGeom prst="rect">
            <a:avLst/>
          </a:prstGeom>
        </p:spPr>
        <p:txBody>
          <a:bodyPr wrap="square">
            <a:spAutoFit/>
          </a:bodyPr>
          <a:lstStyle/>
          <a:p>
            <a:r>
              <a:rPr lang="zh-CN" altLang="en-US" sz="2000" dirty="0">
                <a:solidFill>
                  <a:srgbClr val="C00000"/>
                </a:solidFill>
                <a:latin typeface="SimHei" panose="02010609060101010101" pitchFamily="49" charset="-122"/>
                <a:ea typeface="SimHei" panose="02010609060101010101" pitchFamily="49" charset="-122"/>
              </a:rPr>
              <a:t>辐射熵的</a:t>
            </a:r>
            <a:r>
              <a:rPr lang="en-US" altLang="zh-CN" sz="2000" dirty="0">
                <a:solidFill>
                  <a:srgbClr val="C00000"/>
                </a:solidFill>
                <a:latin typeface="SimHei" panose="02010609060101010101" pitchFamily="49" charset="-122"/>
                <a:ea typeface="SimHei" panose="02010609060101010101" pitchFamily="49" charset="-122"/>
              </a:rPr>
              <a:t>Page</a:t>
            </a:r>
            <a:r>
              <a:rPr lang="zh-CN" altLang="en-US" sz="2000" dirty="0">
                <a:solidFill>
                  <a:srgbClr val="C00000"/>
                </a:solidFill>
                <a:latin typeface="SimHei" panose="02010609060101010101" pitchFamily="49" charset="-122"/>
                <a:ea typeface="SimHei" panose="02010609060101010101" pitchFamily="49" charset="-122"/>
              </a:rPr>
              <a:t>曲线</a:t>
            </a:r>
            <a:r>
              <a:rPr lang="en-US" altLang="zh-CN" sz="2000" dirty="0">
                <a:solidFill>
                  <a:srgbClr val="C00000"/>
                </a:solidFill>
                <a:latin typeface="SimHei" panose="02010609060101010101" pitchFamily="49" charset="-122"/>
                <a:ea typeface="SimHei" panose="02010609060101010101" pitchFamily="49" charset="-122"/>
              </a:rPr>
              <a:t>:</a:t>
            </a:r>
            <a:r>
              <a:rPr lang="zh-CN" altLang="en-US" sz="1800" dirty="0">
                <a:latin typeface="SimHei" panose="02010609060101010101" pitchFamily="49" charset="-122"/>
                <a:ea typeface="SimHei" panose="02010609060101010101" pitchFamily="49" charset="-122"/>
              </a:rPr>
              <a:t>当辐射粒子超过黑洞质量的一半时，辐射出来的粒子</a:t>
            </a:r>
            <a:r>
              <a:rPr lang="en-US" altLang="zh-CN" sz="1800" dirty="0">
                <a:latin typeface="SimHei" panose="02010609060101010101" pitchFamily="49" charset="-122"/>
                <a:ea typeface="SimHei" panose="02010609060101010101" pitchFamily="49" charset="-122"/>
              </a:rPr>
              <a:t>B</a:t>
            </a:r>
            <a:r>
              <a:rPr lang="zh-CN" altLang="en-US" sz="1800" dirty="0">
                <a:latin typeface="SimHei" panose="02010609060101010101" pitchFamily="49" charset="-122"/>
                <a:ea typeface="SimHei" panose="02010609060101010101" pitchFamily="49" charset="-122"/>
              </a:rPr>
              <a:t>将和早先的辐射</a:t>
            </a:r>
            <a:r>
              <a:rPr lang="en-US" altLang="zh-CN" sz="1800" dirty="0">
                <a:latin typeface="SimHei" panose="02010609060101010101" pitchFamily="49" charset="-122"/>
                <a:ea typeface="SimHei" panose="02010609060101010101" pitchFamily="49" charset="-122"/>
              </a:rPr>
              <a:t>R</a:t>
            </a:r>
            <a:r>
              <a:rPr lang="zh-CN" altLang="en-US" sz="1800" dirty="0">
                <a:latin typeface="SimHei" panose="02010609060101010101" pitchFamily="49" charset="-122"/>
                <a:ea typeface="SimHei" panose="02010609060101010101" pitchFamily="49" charset="-122"/>
              </a:rPr>
              <a:t>相互纠缠辐射开始带有信息，</a:t>
            </a:r>
            <a:endParaRPr lang="zh-CN" altLang="en-US" sz="1800" dirty="0">
              <a:solidFill>
                <a:srgbClr val="C00000"/>
              </a:solidFill>
              <a:latin typeface="SimHei" panose="02010609060101010101" pitchFamily="49" charset="-122"/>
              <a:ea typeface="SimHei" panose="02010609060101010101" pitchFamily="49" charset="-122"/>
            </a:endParaRPr>
          </a:p>
        </p:txBody>
      </p:sp>
      <p:pic>
        <p:nvPicPr>
          <p:cNvPr id="4" name="图片 3">
            <a:extLst>
              <a:ext uri="{FF2B5EF4-FFF2-40B4-BE49-F238E27FC236}">
                <a16:creationId xmlns:a16="http://schemas.microsoft.com/office/drawing/2014/main" id="{F2ABC218-DFAA-9347-8E93-B6F911712C18}"/>
              </a:ext>
            </a:extLst>
          </p:cNvPr>
          <p:cNvPicPr>
            <a:picLocks noChangeAspect="1"/>
          </p:cNvPicPr>
          <p:nvPr/>
        </p:nvPicPr>
        <p:blipFill>
          <a:blip r:embed="rId4"/>
          <a:stretch>
            <a:fillRect/>
          </a:stretch>
        </p:blipFill>
        <p:spPr>
          <a:xfrm>
            <a:off x="4519024" y="2780928"/>
            <a:ext cx="2966293" cy="2821916"/>
          </a:xfrm>
          <a:prstGeom prst="rect">
            <a:avLst/>
          </a:prstGeom>
        </p:spPr>
      </p:pic>
      <p:sp>
        <p:nvSpPr>
          <p:cNvPr id="5" name="矩形 4">
            <a:extLst>
              <a:ext uri="{FF2B5EF4-FFF2-40B4-BE49-F238E27FC236}">
                <a16:creationId xmlns:a16="http://schemas.microsoft.com/office/drawing/2014/main" id="{71F874E8-EF30-8242-B09E-76BDC85614A3}"/>
              </a:ext>
            </a:extLst>
          </p:cNvPr>
          <p:cNvSpPr/>
          <p:nvPr/>
        </p:nvSpPr>
        <p:spPr>
          <a:xfrm>
            <a:off x="4716016" y="1340768"/>
            <a:ext cx="3888432" cy="923330"/>
          </a:xfrm>
          <a:prstGeom prst="rect">
            <a:avLst/>
          </a:prstGeom>
        </p:spPr>
        <p:txBody>
          <a:bodyPr wrap="square">
            <a:spAutoFit/>
          </a:bodyPr>
          <a:lstStyle/>
          <a:p>
            <a:r>
              <a:rPr lang="zh-CN" altLang="en-US" sz="1800" dirty="0">
                <a:solidFill>
                  <a:srgbClr val="333333"/>
                </a:solidFill>
                <a:latin typeface="SimHei" panose="02010609060101010101" pitchFamily="49" charset="-122"/>
                <a:ea typeface="SimHei" panose="02010609060101010101" pitchFamily="49" charset="-122"/>
              </a:rPr>
              <a:t>量子专一性破坏</a:t>
            </a:r>
            <a:r>
              <a:rPr lang="en-US" altLang="zh-CN" sz="1800" dirty="0">
                <a:solidFill>
                  <a:srgbClr val="333333"/>
                </a:solidFill>
                <a:latin typeface="SimHei" panose="02010609060101010101" pitchFamily="49" charset="-122"/>
                <a:ea typeface="SimHei" panose="02010609060101010101" pitchFamily="49" charset="-122"/>
              </a:rPr>
              <a:t>B</a:t>
            </a:r>
            <a:r>
              <a:rPr lang="zh-CN" altLang="en-US" sz="1800" dirty="0">
                <a:solidFill>
                  <a:srgbClr val="333333"/>
                </a:solidFill>
                <a:latin typeface="SimHei" panose="02010609060101010101" pitchFamily="49" charset="-122"/>
                <a:ea typeface="SimHei" panose="02010609060101010101" pitchFamily="49" charset="-122"/>
              </a:rPr>
              <a:t>和</a:t>
            </a:r>
            <a:r>
              <a:rPr lang="en-US" altLang="zh-CN" sz="1800" dirty="0">
                <a:solidFill>
                  <a:srgbClr val="333333"/>
                </a:solidFill>
                <a:latin typeface="SimHei" panose="02010609060101010101" pitchFamily="49" charset="-122"/>
                <a:ea typeface="SimHei" panose="02010609060101010101" pitchFamily="49" charset="-122"/>
              </a:rPr>
              <a:t>A</a:t>
            </a:r>
            <a:r>
              <a:rPr lang="zh-CN" altLang="en-US" sz="1800" dirty="0">
                <a:solidFill>
                  <a:srgbClr val="333333"/>
                </a:solidFill>
                <a:latin typeface="SimHei" panose="02010609060101010101" pitchFamily="49" charset="-122"/>
                <a:ea typeface="SimHei" panose="02010609060101010101" pitchFamily="49" charset="-122"/>
              </a:rPr>
              <a:t>的纠缠，释放能量一样，导致黑洞视界不再是光滑，形成一堵具有巨大能量的墙</a:t>
            </a:r>
            <a:r>
              <a:rPr lang="en-US" altLang="zh-CN" sz="1800" dirty="0">
                <a:solidFill>
                  <a:srgbClr val="333333"/>
                </a:solidFill>
                <a:latin typeface="SimHei" panose="02010609060101010101" pitchFamily="49" charset="-122"/>
                <a:ea typeface="SimHei" panose="02010609060101010101" pitchFamily="49" charset="-122"/>
              </a:rPr>
              <a:t>-</a:t>
            </a:r>
            <a:r>
              <a:rPr lang="zh-CN" altLang="en-US" sz="1800" dirty="0">
                <a:solidFill>
                  <a:srgbClr val="C00000"/>
                </a:solidFill>
                <a:latin typeface="SimHei" panose="02010609060101010101" pitchFamily="49" charset="-122"/>
                <a:ea typeface="SimHei" panose="02010609060101010101" pitchFamily="49" charset="-122"/>
              </a:rPr>
              <a:t>火墙</a:t>
            </a:r>
          </a:p>
        </p:txBody>
      </p:sp>
      <p:pic>
        <p:nvPicPr>
          <p:cNvPr id="6" name="图片 5">
            <a:extLst>
              <a:ext uri="{FF2B5EF4-FFF2-40B4-BE49-F238E27FC236}">
                <a16:creationId xmlns:a16="http://schemas.microsoft.com/office/drawing/2014/main" id="{5CC83E74-1871-9541-81A4-53DD4A1C6931}"/>
              </a:ext>
            </a:extLst>
          </p:cNvPr>
          <p:cNvPicPr>
            <a:picLocks noChangeAspect="1"/>
          </p:cNvPicPr>
          <p:nvPr/>
        </p:nvPicPr>
        <p:blipFill>
          <a:blip r:embed="rId5"/>
          <a:stretch>
            <a:fillRect/>
          </a:stretch>
        </p:blipFill>
        <p:spPr>
          <a:xfrm>
            <a:off x="6732240" y="3933056"/>
            <a:ext cx="2003675" cy="1815256"/>
          </a:xfrm>
          <a:prstGeom prst="rect">
            <a:avLst/>
          </a:prstGeom>
        </p:spPr>
      </p:pic>
      <p:sp>
        <p:nvSpPr>
          <p:cNvPr id="7" name="矩形 6">
            <a:extLst>
              <a:ext uri="{FF2B5EF4-FFF2-40B4-BE49-F238E27FC236}">
                <a16:creationId xmlns:a16="http://schemas.microsoft.com/office/drawing/2014/main" id="{7541A591-9A01-3D43-AD4F-B3872F3A4F74}"/>
              </a:ext>
            </a:extLst>
          </p:cNvPr>
          <p:cNvSpPr/>
          <p:nvPr/>
        </p:nvSpPr>
        <p:spPr>
          <a:xfrm>
            <a:off x="1475656" y="5889972"/>
            <a:ext cx="1616148" cy="461665"/>
          </a:xfrm>
          <a:prstGeom prst="rect">
            <a:avLst/>
          </a:prstGeom>
        </p:spPr>
        <p:txBody>
          <a:bodyPr wrap="none">
            <a:spAutoFit/>
          </a:bodyPr>
          <a:lstStyle/>
          <a:p>
            <a:r>
              <a:rPr lang="en-US" altLang="zh-CN" dirty="0">
                <a:solidFill>
                  <a:srgbClr val="0432FF"/>
                </a:solidFill>
                <a:latin typeface="-apple-system-font"/>
              </a:rPr>
              <a:t>AMPS</a:t>
            </a:r>
            <a:r>
              <a:rPr lang="zh-CN" altLang="en-US" dirty="0">
                <a:solidFill>
                  <a:srgbClr val="0432FF"/>
                </a:solidFill>
                <a:latin typeface="-apple-system-font"/>
              </a:rPr>
              <a:t> </a:t>
            </a:r>
            <a:r>
              <a:rPr lang="en-US" altLang="zh-CN" dirty="0">
                <a:solidFill>
                  <a:srgbClr val="0432FF"/>
                </a:solidFill>
                <a:latin typeface="-apple-system-font"/>
              </a:rPr>
              <a:t>2012</a:t>
            </a:r>
            <a:endParaRPr lang="zh-CN" altLang="en-US" dirty="0">
              <a:solidFill>
                <a:srgbClr val="0432FF"/>
              </a:solidFill>
            </a:endParaRPr>
          </a:p>
        </p:txBody>
      </p:sp>
      <p:sp>
        <p:nvSpPr>
          <p:cNvPr id="8" name="矩形 7">
            <a:extLst>
              <a:ext uri="{FF2B5EF4-FFF2-40B4-BE49-F238E27FC236}">
                <a16:creationId xmlns:a16="http://schemas.microsoft.com/office/drawing/2014/main" id="{3212FCAE-0727-624B-96DB-4AF840B6E4D2}"/>
              </a:ext>
            </a:extLst>
          </p:cNvPr>
          <p:cNvSpPr/>
          <p:nvPr/>
        </p:nvSpPr>
        <p:spPr>
          <a:xfrm>
            <a:off x="3716170" y="5931083"/>
            <a:ext cx="4572000" cy="369332"/>
          </a:xfrm>
          <a:prstGeom prst="rect">
            <a:avLst/>
          </a:prstGeom>
        </p:spPr>
        <p:txBody>
          <a:bodyPr>
            <a:spAutoFit/>
          </a:bodyPr>
          <a:lstStyle/>
          <a:p>
            <a:r>
              <a:rPr lang="zh-CN" altLang="en-US" sz="1800" dirty="0">
                <a:solidFill>
                  <a:srgbClr val="C00000"/>
                </a:solidFill>
                <a:latin typeface="SimHei" panose="02010609060101010101" pitchFamily="49" charset="-122"/>
                <a:ea typeface="SimHei" panose="02010609060101010101" pitchFamily="49" charset="-122"/>
              </a:rPr>
              <a:t>看不见的</a:t>
            </a:r>
            <a:r>
              <a:rPr lang="en-US" altLang="zh-CN" sz="1800" dirty="0">
                <a:solidFill>
                  <a:srgbClr val="C00000"/>
                </a:solidFill>
                <a:latin typeface="SimHei" panose="02010609060101010101" pitchFamily="49" charset="-122"/>
                <a:ea typeface="SimHei" panose="02010609060101010101" pitchFamily="49" charset="-122"/>
              </a:rPr>
              <a:t>A</a:t>
            </a:r>
            <a:r>
              <a:rPr lang="zh-CN" altLang="en-US" sz="1800" dirty="0">
                <a:solidFill>
                  <a:srgbClr val="C00000"/>
                </a:solidFill>
                <a:latin typeface="SimHei" panose="02010609060101010101" pitchFamily="49" charset="-122"/>
                <a:ea typeface="SimHei" panose="02010609060101010101" pitchFamily="49" charset="-122"/>
              </a:rPr>
              <a:t>自由度粗粒化成</a:t>
            </a:r>
            <a:r>
              <a:rPr lang="en-US" altLang="zh-CN" sz="1800" dirty="0">
                <a:solidFill>
                  <a:srgbClr val="C00000"/>
                </a:solidFill>
                <a:latin typeface="SimHei" panose="02010609060101010101" pitchFamily="49" charset="-122"/>
                <a:ea typeface="SimHei" panose="02010609060101010101" pitchFamily="49" charset="-122"/>
              </a:rPr>
              <a:t>R</a:t>
            </a:r>
            <a:r>
              <a:rPr lang="zh-CN" altLang="en-US" sz="1800" dirty="0">
                <a:solidFill>
                  <a:srgbClr val="C00000"/>
                </a:solidFill>
                <a:latin typeface="SimHei" panose="02010609060101010101" pitchFamily="49" charset="-122"/>
                <a:ea typeface="SimHei" panose="02010609060101010101" pitchFamily="49" charset="-122"/>
              </a:rPr>
              <a:t>子集</a:t>
            </a:r>
            <a:r>
              <a:rPr lang="en-US" altLang="zh-CN" sz="1800" dirty="0">
                <a:solidFill>
                  <a:srgbClr val="C00000"/>
                </a:solidFill>
                <a:latin typeface="SimHei" panose="02010609060101010101" pitchFamily="49" charset="-122"/>
                <a:ea typeface="SimHei" panose="02010609060101010101" pitchFamily="49" charset="-122"/>
              </a:rPr>
              <a:t>RB</a:t>
            </a:r>
            <a:endParaRPr lang="zh-CN" altLang="en-US" sz="1800" dirty="0">
              <a:solidFill>
                <a:srgbClr val="C00000"/>
              </a:solidFill>
              <a:latin typeface="SimHei" panose="02010609060101010101" pitchFamily="49" charset="-122"/>
              <a:ea typeface="SimHei" panose="02010609060101010101"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B41C13C-7BEA-CE40-A380-A66CD45BF889}"/>
              </a:ext>
            </a:extLst>
          </p:cNvPr>
          <p:cNvSpPr/>
          <p:nvPr/>
        </p:nvSpPr>
        <p:spPr>
          <a:xfrm>
            <a:off x="1619672" y="28765"/>
            <a:ext cx="4572000" cy="646331"/>
          </a:xfrm>
          <a:prstGeom prst="rect">
            <a:avLst/>
          </a:prstGeom>
        </p:spPr>
        <p:txBody>
          <a:bodyPr>
            <a:spAutoFit/>
          </a:bodyPr>
          <a:lstStyle/>
          <a:p>
            <a:r>
              <a:rPr lang="zh-CN" altLang="en-US" sz="3600" dirty="0">
                <a:solidFill>
                  <a:srgbClr val="C00000"/>
                </a:solidFill>
                <a:latin typeface="SimHei" panose="02010609060101010101" pitchFamily="49" charset="-122"/>
                <a:ea typeface="SimHei" panose="02010609060101010101" pitchFamily="49" charset="-122"/>
              </a:rPr>
              <a:t>理论的经济与简洁？</a:t>
            </a:r>
          </a:p>
        </p:txBody>
      </p:sp>
      <p:sp>
        <p:nvSpPr>
          <p:cNvPr id="4" name="矩形 3">
            <a:extLst>
              <a:ext uri="{FF2B5EF4-FFF2-40B4-BE49-F238E27FC236}">
                <a16:creationId xmlns:a16="http://schemas.microsoft.com/office/drawing/2014/main" id="{DAE3A2E9-DD2F-6941-A1C9-13E2C1C691D6}"/>
              </a:ext>
            </a:extLst>
          </p:cNvPr>
          <p:cNvSpPr/>
          <p:nvPr/>
        </p:nvSpPr>
        <p:spPr>
          <a:xfrm>
            <a:off x="395536" y="1374358"/>
            <a:ext cx="3960440" cy="400110"/>
          </a:xfrm>
          <a:prstGeom prst="rect">
            <a:avLst/>
          </a:prstGeom>
        </p:spPr>
        <p:txBody>
          <a:bodyPr wrap="square">
            <a:spAutoFit/>
          </a:bodyPr>
          <a:lstStyle/>
          <a:p>
            <a:r>
              <a:rPr lang="zh-CN" altLang="en-US" sz="2000" dirty="0">
                <a:solidFill>
                  <a:srgbClr val="0432FF"/>
                </a:solidFill>
                <a:latin typeface="SimHei" panose="02010609060101010101" pitchFamily="49" charset="-122"/>
                <a:ea typeface="SimHei" panose="02010609060101010101" pitchFamily="49" charset="-122"/>
              </a:rPr>
              <a:t>要修改广义相对论量子力学吗？</a:t>
            </a:r>
          </a:p>
        </p:txBody>
      </p:sp>
      <p:pic>
        <p:nvPicPr>
          <p:cNvPr id="6" name="图片 5">
            <a:extLst>
              <a:ext uri="{FF2B5EF4-FFF2-40B4-BE49-F238E27FC236}">
                <a16:creationId xmlns:a16="http://schemas.microsoft.com/office/drawing/2014/main" id="{87BE31C0-6184-7C49-8AEC-3D25BF41EFCA}"/>
              </a:ext>
            </a:extLst>
          </p:cNvPr>
          <p:cNvPicPr>
            <a:picLocks noChangeAspect="1"/>
          </p:cNvPicPr>
          <p:nvPr/>
        </p:nvPicPr>
        <p:blipFill>
          <a:blip r:embed="rId3"/>
          <a:stretch>
            <a:fillRect/>
          </a:stretch>
        </p:blipFill>
        <p:spPr>
          <a:xfrm>
            <a:off x="323528" y="1988840"/>
            <a:ext cx="3785974" cy="3816424"/>
          </a:xfrm>
          <a:prstGeom prst="rect">
            <a:avLst/>
          </a:prstGeom>
        </p:spPr>
      </p:pic>
      <p:sp>
        <p:nvSpPr>
          <p:cNvPr id="7" name="Rectangle 3">
            <a:extLst>
              <a:ext uri="{FF2B5EF4-FFF2-40B4-BE49-F238E27FC236}">
                <a16:creationId xmlns:a16="http://schemas.microsoft.com/office/drawing/2014/main" id="{946D8FC4-1C52-1C42-AA15-F7A76557828A}"/>
              </a:ext>
            </a:extLst>
          </p:cNvPr>
          <p:cNvSpPr txBox="1">
            <a:spLocks noChangeArrowheads="1"/>
          </p:cNvSpPr>
          <p:nvPr/>
        </p:nvSpPr>
        <p:spPr bwMode="auto">
          <a:xfrm>
            <a:off x="4572000" y="3897052"/>
            <a:ext cx="4104456" cy="1764196"/>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5pPr>
            <a:lvl6pPr marL="25146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marL="0" indent="0" eaLnBrk="1" hangingPunct="1">
              <a:buFont typeface="Wingdings" pitchFamily="2" charset="2"/>
              <a:buNone/>
            </a:pPr>
            <a:r>
              <a:rPr kumimoji="0" lang="en-US" altLang="zh-CN" sz="2000" kern="0" dirty="0">
                <a:latin typeface="Arial" panose="020B0604020202020204" pitchFamily="34" charset="0"/>
                <a:cs typeface="Arial" panose="020B0604020202020204" pitchFamily="34" charset="0"/>
              </a:rPr>
              <a:t>“there is no correlation among Hawking</a:t>
            </a:r>
            <a:r>
              <a:rPr kumimoji="0" lang="zh-CN" altLang="en-US" sz="2000" kern="0" dirty="0">
                <a:latin typeface="Arial" panose="020B0604020202020204" pitchFamily="34" charset="0"/>
                <a:cs typeface="Arial" panose="020B0604020202020204" pitchFamily="34" charset="0"/>
              </a:rPr>
              <a:t> </a:t>
            </a:r>
            <a:r>
              <a:rPr kumimoji="0" lang="en-US" altLang="zh-CN" sz="2000" kern="0" dirty="0">
                <a:latin typeface="Arial" panose="020B0604020202020204" pitchFamily="34" charset="0"/>
                <a:cs typeface="Arial" panose="020B0604020202020204" pitchFamily="34" charset="0"/>
              </a:rPr>
              <a:t>radiations” </a:t>
            </a:r>
            <a:r>
              <a:rPr kumimoji="0" lang="zh-CN" altLang="en-US" sz="2000" kern="0" dirty="0">
                <a:latin typeface="Arial" panose="020B0604020202020204" pitchFamily="34" charset="0"/>
                <a:cs typeface="Arial" panose="020B0604020202020204" pitchFamily="34" charset="0"/>
              </a:rPr>
              <a:t> </a:t>
            </a:r>
            <a:endParaRPr kumimoji="0" lang="en-US" altLang="zh-CN" sz="2000" kern="0" dirty="0">
              <a:latin typeface="Arial" panose="020B0604020202020204" pitchFamily="34" charset="0"/>
              <a:cs typeface="Arial" panose="020B0604020202020204" pitchFamily="34" charset="0"/>
            </a:endParaRPr>
          </a:p>
          <a:p>
            <a:pPr marL="0" indent="0" eaLnBrk="1" hangingPunct="1">
              <a:buFont typeface="Wingdings" pitchFamily="2" charset="2"/>
              <a:buNone/>
            </a:pPr>
            <a:r>
              <a:rPr kumimoji="0" lang="en-US" altLang="zh-CN" sz="1600" kern="0" dirty="0">
                <a:solidFill>
                  <a:srgbClr val="0000FF"/>
                </a:solidFill>
                <a:latin typeface="Arial" panose="020B0604020202020204" pitchFamily="34" charset="0"/>
                <a:cs typeface="Arial" panose="020B0604020202020204" pitchFamily="34" charset="0"/>
              </a:rPr>
              <a:t>S. Hawking, Phys. Rev. D </a:t>
            </a:r>
            <a:r>
              <a:rPr kumimoji="0" lang="en-US" altLang="zh-CN" sz="1600" b="1" kern="0" dirty="0">
                <a:solidFill>
                  <a:srgbClr val="0000FF"/>
                </a:solidFill>
                <a:latin typeface="Arial" panose="020B0604020202020204" pitchFamily="34" charset="0"/>
                <a:cs typeface="Arial" panose="020B0604020202020204" pitchFamily="34" charset="0"/>
              </a:rPr>
              <a:t>14</a:t>
            </a:r>
            <a:r>
              <a:rPr kumimoji="0" lang="en-US" altLang="zh-CN" sz="1600" kern="0" dirty="0">
                <a:solidFill>
                  <a:srgbClr val="0000FF"/>
                </a:solidFill>
                <a:latin typeface="Arial" panose="020B0604020202020204" pitchFamily="34" charset="0"/>
                <a:cs typeface="Arial" panose="020B0604020202020204" pitchFamily="34" charset="0"/>
              </a:rPr>
              <a:t>, 2460 (1976)</a:t>
            </a:r>
            <a:r>
              <a:rPr kumimoji="0" lang="en-US" altLang="zh-CN" sz="1600" kern="0" dirty="0">
                <a:latin typeface="Arial" panose="020B0604020202020204" pitchFamily="34" charset="0"/>
                <a:cs typeface="Arial" panose="020B0604020202020204" pitchFamily="34" charset="0"/>
              </a:rPr>
              <a:t>]</a:t>
            </a:r>
          </a:p>
          <a:p>
            <a:pPr marL="0" indent="0" eaLnBrk="1" hangingPunct="1">
              <a:buFont typeface="Wingdings" pitchFamily="2" charset="2"/>
              <a:buNone/>
            </a:pPr>
            <a:r>
              <a:rPr kumimoji="0" lang="en-US" altLang="zh-CN" sz="2000" kern="0" dirty="0">
                <a:latin typeface="Arial" panose="020B0604020202020204" pitchFamily="34" charset="0"/>
                <a:cs typeface="Arial" panose="020B0604020202020204" pitchFamily="34" charset="0"/>
              </a:rPr>
              <a:t>total entropy increases </a:t>
            </a:r>
          </a:p>
          <a:p>
            <a:pPr marL="0" indent="0" eaLnBrk="1" hangingPunct="1">
              <a:buFont typeface="Wingdings" pitchFamily="2" charset="2"/>
              <a:buNone/>
            </a:pPr>
            <a:r>
              <a:rPr kumimoji="0" lang="en-US" altLang="zh-CN" sz="1600" kern="0" dirty="0">
                <a:solidFill>
                  <a:srgbClr val="0000FF"/>
                </a:solidFill>
                <a:latin typeface="Arial" panose="020B0604020202020204" pitchFamily="34" charset="0"/>
                <a:cs typeface="Arial" panose="020B0604020202020204" pitchFamily="34" charset="0"/>
              </a:rPr>
              <a:t>W. Zurek, Phys. Rev. Lett. </a:t>
            </a:r>
            <a:r>
              <a:rPr kumimoji="0" lang="en-US" altLang="zh-CN" sz="1600" b="1" kern="0" dirty="0">
                <a:solidFill>
                  <a:srgbClr val="0000FF"/>
                </a:solidFill>
                <a:latin typeface="Arial" panose="020B0604020202020204" pitchFamily="34" charset="0"/>
                <a:cs typeface="Arial" panose="020B0604020202020204" pitchFamily="34" charset="0"/>
              </a:rPr>
              <a:t>49</a:t>
            </a:r>
            <a:r>
              <a:rPr kumimoji="0" lang="en-US" altLang="zh-CN" sz="1600" kern="0" dirty="0">
                <a:solidFill>
                  <a:srgbClr val="0000FF"/>
                </a:solidFill>
                <a:latin typeface="Arial" panose="020B0604020202020204" pitchFamily="34" charset="0"/>
                <a:cs typeface="Arial" panose="020B0604020202020204" pitchFamily="34" charset="0"/>
              </a:rPr>
              <a:t>, 1683 (1982)</a:t>
            </a:r>
            <a:endParaRPr kumimoji="0" lang="en-US" altLang="zh-CN" sz="1600" kern="0" dirty="0">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E039236F-A868-AE43-93A2-765392747B3E}"/>
              </a:ext>
            </a:extLst>
          </p:cNvPr>
          <p:cNvSpPr/>
          <p:nvPr/>
        </p:nvSpPr>
        <p:spPr>
          <a:xfrm>
            <a:off x="4788024" y="1374358"/>
            <a:ext cx="3960440" cy="400110"/>
          </a:xfrm>
          <a:prstGeom prst="rect">
            <a:avLst/>
          </a:prstGeom>
        </p:spPr>
        <p:txBody>
          <a:bodyPr wrap="square">
            <a:spAutoFit/>
          </a:bodyPr>
          <a:lstStyle/>
          <a:p>
            <a:r>
              <a:rPr lang="zh-CN" altLang="en-US" sz="2000" dirty="0">
                <a:solidFill>
                  <a:srgbClr val="0432FF"/>
                </a:solidFill>
                <a:latin typeface="SimHei" panose="02010609060101010101" pitchFamily="49" charset="-122"/>
                <a:ea typeface="SimHei" panose="02010609060101010101" pitchFamily="49" charset="-122"/>
              </a:rPr>
              <a:t>黑洞辐射是热谱吗？</a:t>
            </a:r>
          </a:p>
        </p:txBody>
      </p:sp>
      <p:pic>
        <p:nvPicPr>
          <p:cNvPr id="11" name="图片 10">
            <a:extLst>
              <a:ext uri="{FF2B5EF4-FFF2-40B4-BE49-F238E27FC236}">
                <a16:creationId xmlns:a16="http://schemas.microsoft.com/office/drawing/2014/main" id="{B80CA445-74E7-4548-8EED-0778DA62EE40}"/>
              </a:ext>
            </a:extLst>
          </p:cNvPr>
          <p:cNvPicPr>
            <a:picLocks noChangeAspect="1"/>
          </p:cNvPicPr>
          <p:nvPr/>
        </p:nvPicPr>
        <p:blipFill>
          <a:blip r:embed="rId4"/>
          <a:stretch>
            <a:fillRect/>
          </a:stretch>
        </p:blipFill>
        <p:spPr>
          <a:xfrm>
            <a:off x="4275792" y="1972683"/>
            <a:ext cx="2348436" cy="1924369"/>
          </a:xfrm>
          <a:prstGeom prst="rect">
            <a:avLst/>
          </a:prstGeom>
        </p:spPr>
      </p:pic>
      <p:graphicFrame>
        <p:nvGraphicFramePr>
          <p:cNvPr id="12" name="Object 5">
            <a:extLst>
              <a:ext uri="{FF2B5EF4-FFF2-40B4-BE49-F238E27FC236}">
                <a16:creationId xmlns:a16="http://schemas.microsoft.com/office/drawing/2014/main" id="{43643E3E-C2FF-6B4E-A1BB-0D5904E6054C}"/>
              </a:ext>
            </a:extLst>
          </p:cNvPr>
          <p:cNvGraphicFramePr>
            <a:graphicFrameLocks noChangeAspect="1"/>
          </p:cNvGraphicFramePr>
          <p:nvPr>
            <p:extLst>
              <p:ext uri="{D42A27DB-BD31-4B8C-83A1-F6EECF244321}">
                <p14:modId xmlns:p14="http://schemas.microsoft.com/office/powerpoint/2010/main" val="4285195362"/>
              </p:ext>
            </p:extLst>
          </p:nvPr>
        </p:nvGraphicFramePr>
        <p:xfrm>
          <a:off x="6704192" y="2453206"/>
          <a:ext cx="1892300" cy="766762"/>
        </p:xfrm>
        <a:graphic>
          <a:graphicData uri="http://schemas.openxmlformats.org/presentationml/2006/ole">
            <mc:AlternateContent xmlns:mc="http://schemas.openxmlformats.org/markup-compatibility/2006">
              <mc:Choice xmlns:v="urn:schemas-microsoft-com:vml" Requires="v">
                <p:oleObj spid="_x0000_s76804" name="公式" r:id="rId5" imgW="641350" imgH="260350" progId="Equation.DSMT4">
                  <p:embed/>
                </p:oleObj>
              </mc:Choice>
              <mc:Fallback>
                <p:oleObj name="公式" r:id="rId5" imgW="641350" imgH="260350" progId="Equation.DSMT4">
                  <p:embed/>
                  <p:pic>
                    <p:nvPicPr>
                      <p:cNvPr id="11271" name="Object 5">
                        <a:extLst>
                          <a:ext uri="{FF2B5EF4-FFF2-40B4-BE49-F238E27FC236}">
                            <a16:creationId xmlns:a16="http://schemas.microsoft.com/office/drawing/2014/main" id="{F3CD8E49-FE02-6549-883A-DD55B1DB3A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4192" y="2453206"/>
                        <a:ext cx="1892300" cy="766762"/>
                      </a:xfrm>
                      <a:prstGeom prst="rect">
                        <a:avLst/>
                      </a:prstGeom>
                      <a:solidFill>
                        <a:srgbClr val="D99694"/>
                      </a:solidFill>
                      <a:ln w="28575">
                        <a:solidFill>
                          <a:srgbClr val="FF0000"/>
                        </a:solidFill>
                        <a:miter lim="800000"/>
                        <a:headEnd/>
                        <a:tailEnd/>
                      </a:ln>
                    </p:spPr>
                  </p:pic>
                </p:oleObj>
              </mc:Fallback>
            </mc:AlternateContent>
          </a:graphicData>
        </a:graphic>
      </p:graphicFrame>
    </p:spTree>
    <p:extLst>
      <p:ext uri="{BB962C8B-B14F-4D97-AF65-F5344CB8AC3E}">
        <p14:creationId xmlns:p14="http://schemas.microsoft.com/office/powerpoint/2010/main" val="3498992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4">
            <a:extLst>
              <a:ext uri="{FF2B5EF4-FFF2-40B4-BE49-F238E27FC236}">
                <a16:creationId xmlns:a16="http://schemas.microsoft.com/office/drawing/2014/main" id="{CB85C330-9FBC-2B43-8071-1B31270F64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582"/>
          <a:stretch>
            <a:fillRect/>
          </a:stretch>
        </p:blipFill>
        <p:spPr bwMode="auto">
          <a:xfrm>
            <a:off x="1020763" y="908050"/>
            <a:ext cx="7107237" cy="3095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482" name="Picture 5" descr="600px-Tunnel_ionization_3">
            <a:extLst>
              <a:ext uri="{FF2B5EF4-FFF2-40B4-BE49-F238E27FC236}">
                <a16:creationId xmlns:a16="http://schemas.microsoft.com/office/drawing/2014/main" id="{06521A67-2F5A-BC48-9C47-7D5D75FBE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3860800"/>
            <a:ext cx="3059113" cy="232568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6" name="Oval 9">
            <a:extLst>
              <a:ext uri="{FF2B5EF4-FFF2-40B4-BE49-F238E27FC236}">
                <a16:creationId xmlns:a16="http://schemas.microsoft.com/office/drawing/2014/main" id="{3A2517FD-2272-C748-90E4-993313F80C86}"/>
              </a:ext>
            </a:extLst>
          </p:cNvPr>
          <p:cNvSpPr>
            <a:spLocks noChangeArrowheads="1"/>
          </p:cNvSpPr>
          <p:nvPr/>
        </p:nvSpPr>
        <p:spPr bwMode="auto">
          <a:xfrm>
            <a:off x="5292725" y="4076700"/>
            <a:ext cx="1828800" cy="1752600"/>
          </a:xfrm>
          <a:prstGeom prst="ellipse">
            <a:avLst/>
          </a:prstGeom>
          <a:solidFill>
            <a:schemeClr val="tx1"/>
          </a:solidFill>
          <a:ln w="9525">
            <a:solidFill>
              <a:schemeClr val="tx1"/>
            </a:solidFill>
            <a:round/>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sp>
        <p:nvSpPr>
          <p:cNvPr id="7" name="AutoShape 11">
            <a:extLst>
              <a:ext uri="{FF2B5EF4-FFF2-40B4-BE49-F238E27FC236}">
                <a16:creationId xmlns:a16="http://schemas.microsoft.com/office/drawing/2014/main" id="{6F20AA97-D9FB-2D4A-8E57-FDF3FBC392A8}"/>
              </a:ext>
            </a:extLst>
          </p:cNvPr>
          <p:cNvSpPr>
            <a:spLocks noChangeArrowheads="1"/>
          </p:cNvSpPr>
          <p:nvPr/>
        </p:nvSpPr>
        <p:spPr bwMode="auto">
          <a:xfrm>
            <a:off x="6964363" y="4781550"/>
            <a:ext cx="152400" cy="228600"/>
          </a:xfrm>
          <a:prstGeom prst="irregularSeal1">
            <a:avLst/>
          </a:prstGeom>
          <a:solidFill>
            <a:srgbClr val="FF0000"/>
          </a:solidFill>
          <a:ln w="9525">
            <a:solidFill>
              <a:schemeClr val="tx1"/>
            </a:solidFill>
            <a:miter lim="800000"/>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sp>
        <p:nvSpPr>
          <p:cNvPr id="20485" name="矩形 8">
            <a:extLst>
              <a:ext uri="{FF2B5EF4-FFF2-40B4-BE49-F238E27FC236}">
                <a16:creationId xmlns:a16="http://schemas.microsoft.com/office/drawing/2014/main" id="{1DD44558-3D6B-534B-A5E7-77B09A75043E}"/>
              </a:ext>
            </a:extLst>
          </p:cNvPr>
          <p:cNvSpPr>
            <a:spLocks noChangeArrowheads="1"/>
          </p:cNvSpPr>
          <p:nvPr/>
        </p:nvSpPr>
        <p:spPr bwMode="auto">
          <a:xfrm>
            <a:off x="1700213" y="119063"/>
            <a:ext cx="364715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3600" dirty="0">
                <a:solidFill>
                  <a:srgbClr val="0000FF"/>
                </a:solidFill>
                <a:latin typeface="黑体" panose="02010609060101010101" pitchFamily="49" charset="-122"/>
                <a:ea typeface="黑体" panose="02010609060101010101" pitchFamily="49" charset="-122"/>
              </a:rPr>
              <a:t>黑洞 </a:t>
            </a:r>
            <a:r>
              <a:rPr kumimoji="0" lang="en-US" altLang="zh-CN" sz="3600" dirty="0">
                <a:solidFill>
                  <a:srgbClr val="0000FF"/>
                </a:solidFill>
                <a:latin typeface="黑体" panose="02010609060101010101" pitchFamily="49" charset="-122"/>
                <a:ea typeface="黑体" panose="02010609060101010101" pitchFamily="49" charset="-122"/>
              </a:rPr>
              <a:t>“</a:t>
            </a:r>
            <a:r>
              <a:rPr kumimoji="0" lang="zh-CN" altLang="en-US" sz="3600" dirty="0">
                <a:solidFill>
                  <a:srgbClr val="0000FF"/>
                </a:solidFill>
                <a:latin typeface="黑体" panose="02010609060101010101" pitchFamily="49" charset="-122"/>
                <a:ea typeface="黑体" panose="02010609060101010101" pitchFamily="49" charset="-122"/>
              </a:rPr>
              <a:t>隧穿解”</a:t>
            </a:r>
            <a:endParaRPr kumimoji="0" lang="zh-CN" altLang="en-US" sz="3600" dirty="0"/>
          </a:p>
        </p:txBody>
      </p:sp>
      <p:cxnSp>
        <p:nvCxnSpPr>
          <p:cNvPr id="20486" name="直线连接符 2">
            <a:extLst>
              <a:ext uri="{FF2B5EF4-FFF2-40B4-BE49-F238E27FC236}">
                <a16:creationId xmlns:a16="http://schemas.microsoft.com/office/drawing/2014/main" id="{78B714F3-4D32-7A46-B6AD-5185A5AFC9C3}"/>
              </a:ext>
            </a:extLst>
          </p:cNvPr>
          <p:cNvCxnSpPr>
            <a:cxnSpLocks noChangeShapeType="1"/>
          </p:cNvCxnSpPr>
          <p:nvPr/>
        </p:nvCxnSpPr>
        <p:spPr bwMode="auto">
          <a:xfrm>
            <a:off x="2771775" y="3514725"/>
            <a:ext cx="2376488" cy="0"/>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path" presetSubtype="0" accel="50000" decel="50000" fill="hold" grpId="1" nodeType="clickEffect">
                                  <p:stCondLst>
                                    <p:cond delay="0"/>
                                  </p:stCondLst>
                                  <p:childTnLst>
                                    <p:animMotion origin="layout" path="M 3.33333E-6 4.44444E-6 L 0.025 4.44444E-6 " pathEditMode="relative" rAng="0" ptsTypes="AA">
                                      <p:cBhvr>
                                        <p:cTn id="10" dur="500" fill="hold"/>
                                        <p:tgtEl>
                                          <p:spTgt spid="7"/>
                                        </p:tgtEl>
                                        <p:attrNameLst>
                                          <p:attrName>ppt_x</p:attrName>
                                          <p:attrName>ppt_y</p:attrName>
                                        </p:attrNameLst>
                                      </p:cBhvr>
                                      <p:rCtr x="1250" y="0"/>
                                    </p:animMotion>
                                  </p:childTnLst>
                                </p:cTn>
                              </p:par>
                              <p:par>
                                <p:cTn id="11" presetID="6" presetClass="emph" presetSubtype="0" fill="hold" grpId="0" nodeType="withEffect">
                                  <p:stCondLst>
                                    <p:cond delay="0"/>
                                  </p:stCondLst>
                                  <p:childTnLst>
                                    <p:animScale>
                                      <p:cBhvr>
                                        <p:cTn id="12" dur="500" fill="hold"/>
                                        <p:tgtEl>
                                          <p:spTgt spid="6"/>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C8DE05AC-9B45-BC4F-9BAD-31AA76ADBEAA}"/>
              </a:ext>
            </a:extLst>
          </p:cNvPr>
          <p:cNvSpPr>
            <a:spLocks noGrp="1" noChangeArrowheads="1"/>
          </p:cNvSpPr>
          <p:nvPr>
            <p:ph type="title" idx="4294967295"/>
          </p:nvPr>
        </p:nvSpPr>
        <p:spPr bwMode="auto">
          <a:xfrm>
            <a:off x="446088" y="117475"/>
            <a:ext cx="8229600" cy="6477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eaLnBrk="1" hangingPunct="1"/>
            <a:r>
              <a:rPr kumimoji="0" lang="en-US" altLang="zh-CN" sz="3600">
                <a:solidFill>
                  <a:srgbClr val="0000FF"/>
                </a:solidFill>
                <a:latin typeface="Arial" panose="020B0604020202020204" pitchFamily="34" charset="0"/>
                <a:cs typeface="Arial" panose="020B0604020202020204" pitchFamily="34" charset="0"/>
              </a:rPr>
              <a:t>Hawking radiation as tunneling</a:t>
            </a:r>
          </a:p>
        </p:txBody>
      </p:sp>
      <p:pic>
        <p:nvPicPr>
          <p:cNvPr id="21506" name="Picture 4">
            <a:extLst>
              <a:ext uri="{FF2B5EF4-FFF2-40B4-BE49-F238E27FC236}">
                <a16:creationId xmlns:a16="http://schemas.microsoft.com/office/drawing/2014/main" id="{9280EAC2-FAE9-7B48-BEBA-1D168305E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1916113"/>
            <a:ext cx="3200400" cy="87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7" name="Picture 6">
            <a:extLst>
              <a:ext uri="{FF2B5EF4-FFF2-40B4-BE49-F238E27FC236}">
                <a16:creationId xmlns:a16="http://schemas.microsoft.com/office/drawing/2014/main" id="{DE84E241-F1D3-3844-8FD1-A96FFB9275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1916113"/>
            <a:ext cx="4079875" cy="865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8" name="Text Box 7">
            <a:extLst>
              <a:ext uri="{FF2B5EF4-FFF2-40B4-BE49-F238E27FC236}">
                <a16:creationId xmlns:a16="http://schemas.microsoft.com/office/drawing/2014/main" id="{FD424D18-636A-C340-8785-0FB545700256}"/>
              </a:ext>
            </a:extLst>
          </p:cNvPr>
          <p:cNvSpPr txBox="1">
            <a:spLocks noChangeArrowheads="1"/>
          </p:cNvSpPr>
          <p:nvPr/>
        </p:nvSpPr>
        <p:spPr bwMode="auto">
          <a:xfrm>
            <a:off x="1619250" y="1052513"/>
            <a:ext cx="35814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2000">
                <a:solidFill>
                  <a:srgbClr val="800000"/>
                </a:solidFill>
                <a:latin typeface="Arial" panose="020B0604020202020204" pitchFamily="34" charset="0"/>
                <a:cs typeface="Arial" panose="020B0604020202020204" pitchFamily="34" charset="0"/>
              </a:rPr>
              <a:t>Back reaction is considered, </a:t>
            </a:r>
          </a:p>
        </p:txBody>
      </p:sp>
      <p:sp>
        <p:nvSpPr>
          <p:cNvPr id="21509" name="Rectangle 8">
            <a:extLst>
              <a:ext uri="{FF2B5EF4-FFF2-40B4-BE49-F238E27FC236}">
                <a16:creationId xmlns:a16="http://schemas.microsoft.com/office/drawing/2014/main" id="{74B91B41-3CF3-3843-B802-C8C48231DE6C}"/>
              </a:ext>
            </a:extLst>
          </p:cNvPr>
          <p:cNvSpPr>
            <a:spLocks noChangeArrowheads="1"/>
          </p:cNvSpPr>
          <p:nvPr/>
        </p:nvSpPr>
        <p:spPr bwMode="auto">
          <a:xfrm>
            <a:off x="1835150" y="1989138"/>
            <a:ext cx="288925" cy="215900"/>
          </a:xfrm>
          <a:prstGeom prst="rect">
            <a:avLst/>
          </a:prstGeom>
          <a:noFill/>
          <a:ln w="19050">
            <a:solidFill>
              <a:srgbClr val="C00000"/>
            </a:solidFill>
            <a:prstDash val="sysDash"/>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sp>
        <p:nvSpPr>
          <p:cNvPr id="21510" name="Rectangle 9">
            <a:extLst>
              <a:ext uri="{FF2B5EF4-FFF2-40B4-BE49-F238E27FC236}">
                <a16:creationId xmlns:a16="http://schemas.microsoft.com/office/drawing/2014/main" id="{5C75538A-7CD2-7840-8F79-F072A8C71D0C}"/>
              </a:ext>
            </a:extLst>
          </p:cNvPr>
          <p:cNvSpPr>
            <a:spLocks noChangeArrowheads="1"/>
          </p:cNvSpPr>
          <p:nvPr/>
        </p:nvSpPr>
        <p:spPr bwMode="auto">
          <a:xfrm>
            <a:off x="5724525" y="1989138"/>
            <a:ext cx="935038" cy="215900"/>
          </a:xfrm>
          <a:prstGeom prst="rect">
            <a:avLst/>
          </a:prstGeom>
          <a:noFill/>
          <a:ln w="12700">
            <a:solidFill>
              <a:srgbClr val="C00000"/>
            </a:solidFill>
            <a:prstDash val="sysDash"/>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sp>
        <p:nvSpPr>
          <p:cNvPr id="21511" name="Rectangle 9">
            <a:extLst>
              <a:ext uri="{FF2B5EF4-FFF2-40B4-BE49-F238E27FC236}">
                <a16:creationId xmlns:a16="http://schemas.microsoft.com/office/drawing/2014/main" id="{88C97000-16F3-AC4C-8946-2CE5DE023750}"/>
              </a:ext>
            </a:extLst>
          </p:cNvPr>
          <p:cNvSpPr>
            <a:spLocks noChangeArrowheads="1"/>
          </p:cNvSpPr>
          <p:nvPr/>
        </p:nvSpPr>
        <p:spPr bwMode="auto">
          <a:xfrm>
            <a:off x="7483475" y="1989138"/>
            <a:ext cx="792163" cy="215900"/>
          </a:xfrm>
          <a:prstGeom prst="rect">
            <a:avLst/>
          </a:prstGeom>
          <a:noFill/>
          <a:ln w="9525">
            <a:solidFill>
              <a:srgbClr val="C00000"/>
            </a:solidFill>
            <a:prstDash val="sysDash"/>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t>  </a:t>
            </a:r>
          </a:p>
        </p:txBody>
      </p:sp>
      <p:sp>
        <p:nvSpPr>
          <p:cNvPr id="21512" name="圆角矩形 1">
            <a:extLst>
              <a:ext uri="{FF2B5EF4-FFF2-40B4-BE49-F238E27FC236}">
                <a16:creationId xmlns:a16="http://schemas.microsoft.com/office/drawing/2014/main" id="{AA71EEE5-B544-D84E-9376-49379114AE77}"/>
              </a:ext>
            </a:extLst>
          </p:cNvPr>
          <p:cNvSpPr>
            <a:spLocks noChangeArrowheads="1"/>
          </p:cNvSpPr>
          <p:nvPr/>
        </p:nvSpPr>
        <p:spPr bwMode="auto">
          <a:xfrm>
            <a:off x="611188" y="1773238"/>
            <a:ext cx="3240087" cy="1008062"/>
          </a:xfrm>
          <a:prstGeom prst="roundRect">
            <a:avLst>
              <a:gd name="adj" fmla="val 6616"/>
            </a:avLst>
          </a:prstGeom>
          <a:noFill/>
          <a:ln w="19050">
            <a:solidFill>
              <a:srgbClr val="FF6600"/>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21513" name="圆角矩形 12">
            <a:extLst>
              <a:ext uri="{FF2B5EF4-FFF2-40B4-BE49-F238E27FC236}">
                <a16:creationId xmlns:a16="http://schemas.microsoft.com/office/drawing/2014/main" id="{29D9FB3C-F8B0-054A-B7B8-69B72A838E15}"/>
              </a:ext>
            </a:extLst>
          </p:cNvPr>
          <p:cNvSpPr>
            <a:spLocks noChangeArrowheads="1"/>
          </p:cNvSpPr>
          <p:nvPr/>
        </p:nvSpPr>
        <p:spPr bwMode="auto">
          <a:xfrm>
            <a:off x="4716463" y="1773238"/>
            <a:ext cx="4103687" cy="1008062"/>
          </a:xfrm>
          <a:prstGeom prst="roundRect">
            <a:avLst>
              <a:gd name="adj" fmla="val 6616"/>
            </a:avLst>
          </a:prstGeom>
          <a:noFill/>
          <a:ln w="19050">
            <a:solidFill>
              <a:srgbClr val="FF6600"/>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21514" name="矩形 2">
            <a:extLst>
              <a:ext uri="{FF2B5EF4-FFF2-40B4-BE49-F238E27FC236}">
                <a16:creationId xmlns:a16="http://schemas.microsoft.com/office/drawing/2014/main" id="{974AC424-F8A2-B244-98D9-7C8B2FFBA011}"/>
              </a:ext>
            </a:extLst>
          </p:cNvPr>
          <p:cNvSpPr>
            <a:spLocks noChangeArrowheads="1"/>
          </p:cNvSpPr>
          <p:nvPr/>
        </p:nvSpPr>
        <p:spPr bwMode="auto">
          <a:xfrm>
            <a:off x="8532813" y="2565400"/>
            <a:ext cx="215900" cy="142875"/>
          </a:xfrm>
          <a:prstGeom prst="rect">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4" name="虚尾箭头 3">
            <a:extLst>
              <a:ext uri="{FF2B5EF4-FFF2-40B4-BE49-F238E27FC236}">
                <a16:creationId xmlns:a16="http://schemas.microsoft.com/office/drawing/2014/main" id="{08606E85-6D89-D74B-A508-0656108EFBC6}"/>
              </a:ext>
            </a:extLst>
          </p:cNvPr>
          <p:cNvSpPr/>
          <p:nvPr/>
        </p:nvSpPr>
        <p:spPr bwMode="auto">
          <a:xfrm>
            <a:off x="3924300" y="2133600"/>
            <a:ext cx="719138" cy="215900"/>
          </a:xfrm>
          <a:prstGeom prst="stripedRightArrow">
            <a:avLst/>
          </a:prstGeom>
          <a:solidFill>
            <a:srgbClr val="FF0000"/>
          </a:solidFill>
          <a:ln w="9525" cap="flat" cmpd="sng" algn="ctr">
            <a:noFill/>
            <a:prstDash val="solid"/>
            <a:round/>
            <a:headEnd type="none" w="med" len="med"/>
            <a:tailEnd type="none" w="med" len="med"/>
          </a:ln>
          <a:effectLst/>
          <a:extLst/>
        </p:spPr>
        <p:txBody>
          <a:bodyPr/>
          <a:lstStyle/>
          <a:p>
            <a:pPr eaLnBrk="1" hangingPunct="1">
              <a:defRPr/>
            </a:pPr>
            <a:endParaRPr lang="zh-CN" altLang="en-US">
              <a:latin typeface="Times New Roman" charset="0"/>
              <a:ea typeface="宋体" charset="0"/>
            </a:endParaRPr>
          </a:p>
        </p:txBody>
      </p:sp>
      <p:grpSp>
        <p:nvGrpSpPr>
          <p:cNvPr id="21516" name="组 8">
            <a:extLst>
              <a:ext uri="{FF2B5EF4-FFF2-40B4-BE49-F238E27FC236}">
                <a16:creationId xmlns:a16="http://schemas.microsoft.com/office/drawing/2014/main" id="{43788EB6-1C58-0F4B-9C88-4D29AE2A8C13}"/>
              </a:ext>
            </a:extLst>
          </p:cNvPr>
          <p:cNvGrpSpPr>
            <a:grpSpLocks/>
          </p:cNvGrpSpPr>
          <p:nvPr/>
        </p:nvGrpSpPr>
        <p:grpSpPr bwMode="auto">
          <a:xfrm>
            <a:off x="2051720" y="3573016"/>
            <a:ext cx="4968875" cy="762000"/>
            <a:chOff x="1979712" y="1700808"/>
            <a:chExt cx="4968552" cy="762000"/>
          </a:xfrm>
        </p:grpSpPr>
        <p:grpSp>
          <p:nvGrpSpPr>
            <p:cNvPr id="21519" name="Group 3">
              <a:extLst>
                <a:ext uri="{FF2B5EF4-FFF2-40B4-BE49-F238E27FC236}">
                  <a16:creationId xmlns:a16="http://schemas.microsoft.com/office/drawing/2014/main" id="{3DF41EA6-3D2C-F54C-86A4-3A4900C3636F}"/>
                </a:ext>
              </a:extLst>
            </p:cNvPr>
            <p:cNvGrpSpPr>
              <a:grpSpLocks/>
            </p:cNvGrpSpPr>
            <p:nvPr/>
          </p:nvGrpSpPr>
          <p:grpSpPr bwMode="auto">
            <a:xfrm>
              <a:off x="2051720" y="1700808"/>
              <a:ext cx="4648200" cy="762000"/>
              <a:chOff x="1200" y="3072"/>
              <a:chExt cx="2928" cy="480"/>
            </a:xfrm>
          </p:grpSpPr>
          <p:pic>
            <p:nvPicPr>
              <p:cNvPr id="21521" name="Picture 4">
                <a:extLst>
                  <a:ext uri="{FF2B5EF4-FFF2-40B4-BE49-F238E27FC236}">
                    <a16:creationId xmlns:a16="http://schemas.microsoft.com/office/drawing/2014/main" id="{5B0226C1-33D7-694F-A35A-6E65E9BBC3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6" y="3120"/>
                <a:ext cx="2784" cy="3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22" name="Rectangle 5">
                <a:extLst>
                  <a:ext uri="{FF2B5EF4-FFF2-40B4-BE49-F238E27FC236}">
                    <a16:creationId xmlns:a16="http://schemas.microsoft.com/office/drawing/2014/main" id="{44E0EABF-FD25-6047-9A05-900B4EE55131}"/>
                  </a:ext>
                </a:extLst>
              </p:cNvPr>
              <p:cNvSpPr>
                <a:spLocks noChangeArrowheads="1"/>
              </p:cNvSpPr>
              <p:nvPr/>
            </p:nvSpPr>
            <p:spPr bwMode="auto">
              <a:xfrm>
                <a:off x="1200" y="3072"/>
                <a:ext cx="2928" cy="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pSp>
        <p:sp>
          <p:nvSpPr>
            <p:cNvPr id="21520" name="圆角矩形 5">
              <a:extLst>
                <a:ext uri="{FF2B5EF4-FFF2-40B4-BE49-F238E27FC236}">
                  <a16:creationId xmlns:a16="http://schemas.microsoft.com/office/drawing/2014/main" id="{92D7D38A-DEC3-7246-9CF7-16B99A352BC3}"/>
                </a:ext>
              </a:extLst>
            </p:cNvPr>
            <p:cNvSpPr>
              <a:spLocks noChangeArrowheads="1"/>
            </p:cNvSpPr>
            <p:nvPr/>
          </p:nvSpPr>
          <p:spPr bwMode="auto">
            <a:xfrm>
              <a:off x="1979712" y="1700808"/>
              <a:ext cx="4968552" cy="648072"/>
            </a:xfrm>
            <a:prstGeom prst="roundRect">
              <a:avLst>
                <a:gd name="adj" fmla="val 6588"/>
              </a:avLst>
            </a:prstGeom>
            <a:noFill/>
            <a:ln w="28575">
              <a:solidFill>
                <a:srgbClr val="008000"/>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grpSp>
      <p:sp>
        <p:nvSpPr>
          <p:cNvPr id="21517" name="矩形 4">
            <a:extLst>
              <a:ext uri="{FF2B5EF4-FFF2-40B4-BE49-F238E27FC236}">
                <a16:creationId xmlns:a16="http://schemas.microsoft.com/office/drawing/2014/main" id="{FC92BE55-FE58-3E4F-964E-FA525F4BD60E}"/>
              </a:ext>
            </a:extLst>
          </p:cNvPr>
          <p:cNvSpPr>
            <a:spLocks noChangeArrowheads="1"/>
          </p:cNvSpPr>
          <p:nvPr/>
        </p:nvSpPr>
        <p:spPr bwMode="auto">
          <a:xfrm>
            <a:off x="2484438" y="4797425"/>
            <a:ext cx="41846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FF"/>
                </a:solidFill>
                <a:latin typeface="Arial" panose="020B0604020202020204" pitchFamily="34" charset="0"/>
                <a:ea typeface="黑体" panose="02010609060101010101" pitchFamily="49" charset="-122"/>
              </a:rPr>
              <a:t>非热平衡辐射谱，偏离热平衡</a:t>
            </a:r>
            <a:endParaRPr kumimoji="0" lang="zh-CN" altLang="en-US"/>
          </a:p>
        </p:txBody>
      </p:sp>
      <p:graphicFrame>
        <p:nvGraphicFramePr>
          <p:cNvPr id="21518" name="Object 5">
            <a:extLst>
              <a:ext uri="{FF2B5EF4-FFF2-40B4-BE49-F238E27FC236}">
                <a16:creationId xmlns:a16="http://schemas.microsoft.com/office/drawing/2014/main" id="{81EB846F-B8BC-6049-ADB2-5D042B2DC113}"/>
              </a:ext>
            </a:extLst>
          </p:cNvPr>
          <p:cNvGraphicFramePr>
            <a:graphicFrameLocks noChangeAspect="1"/>
          </p:cNvGraphicFramePr>
          <p:nvPr>
            <p:extLst>
              <p:ext uri="{D42A27DB-BD31-4B8C-83A1-F6EECF244321}">
                <p14:modId xmlns:p14="http://schemas.microsoft.com/office/powerpoint/2010/main" val="3405596221"/>
              </p:ext>
            </p:extLst>
          </p:nvPr>
        </p:nvGraphicFramePr>
        <p:xfrm>
          <a:off x="1475656" y="5589240"/>
          <a:ext cx="3528392" cy="360040"/>
        </p:xfrm>
        <a:graphic>
          <a:graphicData uri="http://schemas.openxmlformats.org/presentationml/2006/ole">
            <mc:AlternateContent xmlns:mc="http://schemas.openxmlformats.org/markup-compatibility/2006">
              <mc:Choice xmlns:v="urn:schemas-microsoft-com:vml" Requires="v">
                <p:oleObj spid="_x0000_s21596" name="公式" r:id="rId8" imgW="2400300" imgH="203200" progId="Equation.3">
                  <p:embed/>
                </p:oleObj>
              </mc:Choice>
              <mc:Fallback>
                <p:oleObj name="公式" r:id="rId8" imgW="2400300" imgH="203200" progId="Equation.3">
                  <p:embed/>
                  <p:pic>
                    <p:nvPicPr>
                      <p:cNvPr id="0" name="Object 5"/>
                      <p:cNvPicPr>
                        <a:picLocks noChangeAspect="1" noChangeArrowheads="1"/>
                      </p:cNvPicPr>
                      <p:nvPr/>
                    </p:nvPicPr>
                    <p:blipFill>
                      <a:blip r:embed="rId9"/>
                      <a:srcRect/>
                      <a:stretch>
                        <a:fillRect/>
                      </a:stretch>
                    </p:blipFill>
                    <p:spPr bwMode="auto">
                      <a:xfrm>
                        <a:off x="1475656" y="5589240"/>
                        <a:ext cx="3528392" cy="360040"/>
                      </a:xfrm>
                      <a:prstGeom prst="rect">
                        <a:avLst/>
                      </a:prstGeom>
                      <a:noFill/>
                      <a:ln w="28575">
                        <a:noFill/>
                        <a:miter lim="800000"/>
                        <a:headEnd/>
                        <a:tailEnd/>
                      </a:ln>
                    </p:spPr>
                  </p:pic>
                </p:oleObj>
              </mc:Fallback>
            </mc:AlternateContent>
          </a:graphicData>
        </a:graphic>
      </p:graphicFrame>
      <p:graphicFrame>
        <p:nvGraphicFramePr>
          <p:cNvPr id="20" name="Object 5">
            <a:extLst>
              <a:ext uri="{FF2B5EF4-FFF2-40B4-BE49-F238E27FC236}">
                <a16:creationId xmlns:a16="http://schemas.microsoft.com/office/drawing/2014/main" id="{6104BCBC-C86A-A94A-9779-7DFEDA675016}"/>
              </a:ext>
            </a:extLst>
          </p:cNvPr>
          <p:cNvGraphicFramePr>
            <a:graphicFrameLocks noChangeAspect="1"/>
          </p:cNvGraphicFramePr>
          <p:nvPr>
            <p:extLst>
              <p:ext uri="{D42A27DB-BD31-4B8C-83A1-F6EECF244321}">
                <p14:modId xmlns:p14="http://schemas.microsoft.com/office/powerpoint/2010/main" val="3866370189"/>
              </p:ext>
            </p:extLst>
          </p:nvPr>
        </p:nvGraphicFramePr>
        <p:xfrm>
          <a:off x="5436096" y="5517232"/>
          <a:ext cx="2597903" cy="432048"/>
        </p:xfrm>
        <a:graphic>
          <a:graphicData uri="http://schemas.openxmlformats.org/presentationml/2006/ole">
            <mc:AlternateContent xmlns:mc="http://schemas.openxmlformats.org/markup-compatibility/2006">
              <mc:Choice xmlns:v="urn:schemas-microsoft-com:vml" Requires="v">
                <p:oleObj spid="_x0000_s21597" name="公式" r:id="rId10" imgW="1562100" imgH="241300" progId="Equation.3">
                  <p:embed/>
                </p:oleObj>
              </mc:Choice>
              <mc:Fallback>
                <p:oleObj name="公式" r:id="rId10" imgW="1562100" imgH="241300" progId="Equation.3">
                  <p:embed/>
                  <p:pic>
                    <p:nvPicPr>
                      <p:cNvPr id="0" name=""/>
                      <p:cNvPicPr>
                        <a:picLocks noChangeAspect="1" noChangeArrowheads="1"/>
                      </p:cNvPicPr>
                      <p:nvPr/>
                    </p:nvPicPr>
                    <p:blipFill>
                      <a:blip r:embed="rId11"/>
                      <a:srcRect/>
                      <a:stretch>
                        <a:fillRect/>
                      </a:stretch>
                    </p:blipFill>
                    <p:spPr bwMode="auto">
                      <a:xfrm>
                        <a:off x="5436096" y="5517232"/>
                        <a:ext cx="2597903" cy="432048"/>
                      </a:xfrm>
                      <a:prstGeom prst="rect">
                        <a:avLst/>
                      </a:prstGeom>
                      <a:noFill/>
                      <a:ln>
                        <a:noFill/>
                      </a:ln>
                      <a:extLst/>
                    </p:spPr>
                  </p:pic>
                </p:oleObj>
              </mc:Fallback>
            </mc:AlternateContent>
          </a:graphicData>
        </a:graphic>
      </p:graphicFrame>
    </p:spTree>
    <p:custDataLst>
      <p:tags r:id="rId2"/>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E176FF1F-A8B5-104D-8314-1F1327F5807C}"/>
              </a:ext>
            </a:extLst>
          </p:cNvPr>
          <p:cNvSpPr>
            <a:spLocks noGrp="1" noChangeArrowheads="1"/>
          </p:cNvSpPr>
          <p:nvPr>
            <p:ph type="title" idx="4294967295"/>
          </p:nvPr>
        </p:nvSpPr>
        <p:spPr bwMode="auto">
          <a:xfrm>
            <a:off x="446088" y="115888"/>
            <a:ext cx="8229600"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eaLnBrk="1" hangingPunct="1"/>
            <a:r>
              <a:rPr kumimoji="0" lang="en-US" altLang="zh-CN" sz="3600">
                <a:solidFill>
                  <a:srgbClr val="0000FF"/>
                </a:solidFill>
                <a:latin typeface="American Typewriter Condensed" panose="02090606020004020304" pitchFamily="18" charset="0"/>
              </a:rPr>
              <a:t>Parikh-Wilczek</a:t>
            </a:r>
            <a:r>
              <a:rPr kumimoji="0" lang="zh-CN" altLang="en-US" sz="3600">
                <a:solidFill>
                  <a:srgbClr val="0000FF"/>
                </a:solidFill>
                <a:latin typeface="American Typewriter Condensed" panose="02090606020004020304" pitchFamily="18" charset="0"/>
                <a:ea typeface="黑体" panose="02010609060101010101" pitchFamily="49" charset="-122"/>
              </a:rPr>
              <a:t> </a:t>
            </a:r>
            <a:r>
              <a:rPr kumimoji="0" lang="zh-CN" altLang="en-US" sz="3600">
                <a:solidFill>
                  <a:srgbClr val="0000FF"/>
                </a:solidFill>
                <a:latin typeface="Arial" panose="020B0604020202020204" pitchFamily="34" charset="0"/>
                <a:ea typeface="黑体" panose="02010609060101010101" pitchFamily="49" charset="-122"/>
              </a:rPr>
              <a:t>的猜想</a:t>
            </a:r>
            <a:endParaRPr kumimoji="0" lang="en-US" altLang="zh-CN" sz="3600">
              <a:solidFill>
                <a:srgbClr val="0000FF"/>
              </a:solidFill>
              <a:latin typeface="Arial" panose="020B0604020202020204" pitchFamily="34" charset="0"/>
              <a:cs typeface="Arial" panose="020B0604020202020204" pitchFamily="34" charset="0"/>
            </a:endParaRPr>
          </a:p>
        </p:txBody>
      </p:sp>
      <p:grpSp>
        <p:nvGrpSpPr>
          <p:cNvPr id="23554" name="组 7">
            <a:extLst>
              <a:ext uri="{FF2B5EF4-FFF2-40B4-BE49-F238E27FC236}">
                <a16:creationId xmlns:a16="http://schemas.microsoft.com/office/drawing/2014/main" id="{A2ADA5CC-7450-8E44-90E8-C64939198309}"/>
              </a:ext>
            </a:extLst>
          </p:cNvPr>
          <p:cNvGrpSpPr>
            <a:grpSpLocks/>
          </p:cNvGrpSpPr>
          <p:nvPr/>
        </p:nvGrpSpPr>
        <p:grpSpPr bwMode="auto">
          <a:xfrm>
            <a:off x="755650" y="1700882"/>
            <a:ext cx="7993063" cy="3816350"/>
            <a:chOff x="1403648" y="3212976"/>
            <a:chExt cx="7416824" cy="3299376"/>
          </a:xfrm>
        </p:grpSpPr>
        <p:pic>
          <p:nvPicPr>
            <p:cNvPr id="23557" name="Picture 3">
              <a:extLst>
                <a:ext uri="{FF2B5EF4-FFF2-40B4-BE49-F238E27FC236}">
                  <a16:creationId xmlns:a16="http://schemas.microsoft.com/office/drawing/2014/main" id="{9DB0A436-CD59-254C-9E4E-6EF2D833F8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212976"/>
              <a:ext cx="6893549" cy="32993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8" name="Line 4">
              <a:extLst>
                <a:ext uri="{FF2B5EF4-FFF2-40B4-BE49-F238E27FC236}">
                  <a16:creationId xmlns:a16="http://schemas.microsoft.com/office/drawing/2014/main" id="{B0164613-6894-594B-A608-7F5F90E2E1EA}"/>
                </a:ext>
              </a:extLst>
            </p:cNvPr>
            <p:cNvSpPr>
              <a:spLocks noChangeShapeType="1"/>
            </p:cNvSpPr>
            <p:nvPr/>
          </p:nvSpPr>
          <p:spPr bwMode="auto">
            <a:xfrm>
              <a:off x="5796136" y="5013176"/>
              <a:ext cx="2664296" cy="0"/>
            </a:xfrm>
            <a:prstGeom prst="line">
              <a:avLst/>
            </a:prstGeom>
            <a:noFill/>
            <a:ln w="2222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3559" name="Line 5">
              <a:extLst>
                <a:ext uri="{FF2B5EF4-FFF2-40B4-BE49-F238E27FC236}">
                  <a16:creationId xmlns:a16="http://schemas.microsoft.com/office/drawing/2014/main" id="{D14A254C-81AD-1043-9838-9B534AEB8874}"/>
                </a:ext>
              </a:extLst>
            </p:cNvPr>
            <p:cNvSpPr>
              <a:spLocks noChangeShapeType="1"/>
            </p:cNvSpPr>
            <p:nvPr/>
          </p:nvSpPr>
          <p:spPr bwMode="auto">
            <a:xfrm>
              <a:off x="1835696" y="5301208"/>
              <a:ext cx="6624736" cy="0"/>
            </a:xfrm>
            <a:prstGeom prst="line">
              <a:avLst/>
            </a:prstGeom>
            <a:noFill/>
            <a:ln w="2222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3560" name="Line 6">
              <a:extLst>
                <a:ext uri="{FF2B5EF4-FFF2-40B4-BE49-F238E27FC236}">
                  <a16:creationId xmlns:a16="http://schemas.microsoft.com/office/drawing/2014/main" id="{D7F734FF-D87A-1D4A-9B2C-BF48772E796D}"/>
                </a:ext>
              </a:extLst>
            </p:cNvPr>
            <p:cNvSpPr>
              <a:spLocks noChangeShapeType="1"/>
            </p:cNvSpPr>
            <p:nvPr/>
          </p:nvSpPr>
          <p:spPr bwMode="auto">
            <a:xfrm flipV="1">
              <a:off x="1835696" y="6021288"/>
              <a:ext cx="5112568" cy="0"/>
            </a:xfrm>
            <a:prstGeom prst="line">
              <a:avLst/>
            </a:prstGeom>
            <a:noFill/>
            <a:ln w="22225">
              <a:solidFill>
                <a:srgbClr val="00FF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3561" name="矩形 4">
              <a:extLst>
                <a:ext uri="{FF2B5EF4-FFF2-40B4-BE49-F238E27FC236}">
                  <a16:creationId xmlns:a16="http://schemas.microsoft.com/office/drawing/2014/main" id="{04970628-E116-3842-970C-5FDCDC78BA6D}"/>
                </a:ext>
              </a:extLst>
            </p:cNvPr>
            <p:cNvSpPr>
              <a:spLocks noChangeArrowheads="1"/>
            </p:cNvSpPr>
            <p:nvPr/>
          </p:nvSpPr>
          <p:spPr bwMode="auto">
            <a:xfrm>
              <a:off x="1403648" y="5877272"/>
              <a:ext cx="7416824" cy="576064"/>
            </a:xfrm>
            <a:prstGeom prst="rect">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23562" name="Line 5">
              <a:extLst>
                <a:ext uri="{FF2B5EF4-FFF2-40B4-BE49-F238E27FC236}">
                  <a16:creationId xmlns:a16="http://schemas.microsoft.com/office/drawing/2014/main" id="{BD202698-8CAF-804B-9484-32D0796DAEE3}"/>
                </a:ext>
              </a:extLst>
            </p:cNvPr>
            <p:cNvSpPr>
              <a:spLocks noChangeShapeType="1"/>
            </p:cNvSpPr>
            <p:nvPr/>
          </p:nvSpPr>
          <p:spPr bwMode="auto">
            <a:xfrm>
              <a:off x="1835696" y="5589240"/>
              <a:ext cx="6624736" cy="0"/>
            </a:xfrm>
            <a:prstGeom prst="line">
              <a:avLst/>
            </a:prstGeom>
            <a:noFill/>
            <a:ln w="2222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3563" name="Line 4">
              <a:extLst>
                <a:ext uri="{FF2B5EF4-FFF2-40B4-BE49-F238E27FC236}">
                  <a16:creationId xmlns:a16="http://schemas.microsoft.com/office/drawing/2014/main" id="{BE12E659-92A9-0948-BD29-B9D2C18A83ED}"/>
                </a:ext>
              </a:extLst>
            </p:cNvPr>
            <p:cNvSpPr>
              <a:spLocks noChangeShapeType="1"/>
            </p:cNvSpPr>
            <p:nvPr/>
          </p:nvSpPr>
          <p:spPr bwMode="auto">
            <a:xfrm>
              <a:off x="1763688" y="5877272"/>
              <a:ext cx="5328592" cy="0"/>
            </a:xfrm>
            <a:prstGeom prst="line">
              <a:avLst/>
            </a:prstGeom>
            <a:noFill/>
            <a:ln w="2222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grpSp>
      <p:sp>
        <p:nvSpPr>
          <p:cNvPr id="23555" name="Rectangle 3">
            <a:extLst>
              <a:ext uri="{FF2B5EF4-FFF2-40B4-BE49-F238E27FC236}">
                <a16:creationId xmlns:a16="http://schemas.microsoft.com/office/drawing/2014/main" id="{8AC7041A-C766-6140-852C-C5508CD6BAA4}"/>
              </a:ext>
            </a:extLst>
          </p:cNvPr>
          <p:cNvSpPr>
            <a:spLocks noChangeArrowheads="1"/>
          </p:cNvSpPr>
          <p:nvPr/>
        </p:nvSpPr>
        <p:spPr bwMode="auto">
          <a:xfrm>
            <a:off x="1331640" y="5733256"/>
            <a:ext cx="7467600"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r>
              <a:rPr kumimoji="0" lang="en-US" altLang="zh-CN" sz="1600" dirty="0">
                <a:solidFill>
                  <a:srgbClr val="0000FF"/>
                </a:solidFill>
                <a:latin typeface="Arial" panose="020B0604020202020204" pitchFamily="34" charset="0"/>
                <a:cs typeface="Arial" panose="020B0604020202020204" pitchFamily="34" charset="0"/>
              </a:rPr>
              <a:t>M.K. Parikh and F. </a:t>
            </a:r>
            <a:r>
              <a:rPr kumimoji="0" lang="en-US" altLang="zh-CN" sz="1600" dirty="0" err="1">
                <a:solidFill>
                  <a:srgbClr val="0000FF"/>
                </a:solidFill>
                <a:latin typeface="Arial" panose="020B0604020202020204" pitchFamily="34" charset="0"/>
                <a:cs typeface="Arial" panose="020B0604020202020204" pitchFamily="34" charset="0"/>
              </a:rPr>
              <a:t>Wilczek</a:t>
            </a:r>
            <a:r>
              <a:rPr kumimoji="0" lang="en-US" altLang="zh-CN" sz="1600" i="1" dirty="0">
                <a:solidFill>
                  <a:srgbClr val="0000FF"/>
                </a:solidFill>
                <a:latin typeface="Arial" panose="020B0604020202020204" pitchFamily="34" charset="0"/>
                <a:cs typeface="Arial" panose="020B0604020202020204" pitchFamily="34" charset="0"/>
              </a:rPr>
              <a:t>, Phys. Rev. </a:t>
            </a:r>
            <a:r>
              <a:rPr kumimoji="0" lang="en-US" altLang="zh-CN" sz="1600" i="1" dirty="0" err="1">
                <a:solidFill>
                  <a:srgbClr val="0000FF"/>
                </a:solidFill>
                <a:latin typeface="Arial" panose="020B0604020202020204" pitchFamily="34" charset="0"/>
                <a:cs typeface="Arial" panose="020B0604020202020204" pitchFamily="34" charset="0"/>
              </a:rPr>
              <a:t>Lett</a:t>
            </a:r>
            <a:r>
              <a:rPr kumimoji="0" lang="en-US" altLang="zh-CN" sz="1600" i="1" dirty="0">
                <a:solidFill>
                  <a:srgbClr val="0000FF"/>
                </a:solidFill>
                <a:latin typeface="Arial" panose="020B0604020202020204" pitchFamily="34" charset="0"/>
                <a:cs typeface="Arial" panose="020B0604020202020204" pitchFamily="34" charset="0"/>
              </a:rPr>
              <a:t>.</a:t>
            </a:r>
            <a:r>
              <a:rPr kumimoji="0" lang="en-US" altLang="zh-CN" sz="1600" dirty="0">
                <a:solidFill>
                  <a:srgbClr val="0000FF"/>
                </a:solidFill>
                <a:latin typeface="Arial" panose="020B0604020202020204" pitchFamily="34" charset="0"/>
                <a:cs typeface="Arial" panose="020B0604020202020204" pitchFamily="34" charset="0"/>
              </a:rPr>
              <a:t> </a:t>
            </a:r>
            <a:r>
              <a:rPr kumimoji="0" lang="en-US" altLang="zh-CN" sz="1600" b="1" dirty="0">
                <a:solidFill>
                  <a:srgbClr val="0000FF"/>
                </a:solidFill>
                <a:latin typeface="Arial" panose="020B0604020202020204" pitchFamily="34" charset="0"/>
                <a:cs typeface="Arial" panose="020B0604020202020204" pitchFamily="34" charset="0"/>
              </a:rPr>
              <a:t>85</a:t>
            </a:r>
            <a:r>
              <a:rPr kumimoji="0" lang="en-US" altLang="zh-CN" sz="1600" dirty="0">
                <a:solidFill>
                  <a:srgbClr val="0000FF"/>
                </a:solidFill>
                <a:latin typeface="Arial" panose="020B0604020202020204" pitchFamily="34" charset="0"/>
                <a:cs typeface="Arial" panose="020B0604020202020204" pitchFamily="34" charset="0"/>
              </a:rPr>
              <a:t>, 5042 (2000).</a:t>
            </a:r>
          </a:p>
        </p:txBody>
      </p:sp>
      <p:sp>
        <p:nvSpPr>
          <p:cNvPr id="20" name="圆角矩形 19">
            <a:extLst>
              <a:ext uri="{FF2B5EF4-FFF2-40B4-BE49-F238E27FC236}">
                <a16:creationId xmlns:a16="http://schemas.microsoft.com/office/drawing/2014/main" id="{EDC078C8-8CE5-E948-835A-92EBCBE94D83}"/>
              </a:ext>
            </a:extLst>
          </p:cNvPr>
          <p:cNvSpPr/>
          <p:nvPr/>
        </p:nvSpPr>
        <p:spPr bwMode="auto">
          <a:xfrm>
            <a:off x="1042988" y="1484982"/>
            <a:ext cx="7705725" cy="3598862"/>
          </a:xfrm>
          <a:prstGeom prst="roundRect">
            <a:avLst>
              <a:gd name="adj" fmla="val 3426"/>
            </a:avLst>
          </a:prstGeom>
          <a:noFill/>
          <a:ln w="38100" cap="flat" cmpd="sng" algn="ctr">
            <a:solidFill>
              <a:schemeClr val="accent5">
                <a:lumMod val="75000"/>
              </a:schemeClr>
            </a:solidFill>
            <a:prstDash val="solid"/>
            <a:round/>
            <a:headEnd type="none" w="med" len="med"/>
            <a:tailEnd type="none" w="med" len="med"/>
          </a:ln>
          <a:effectLst/>
          <a:extLst/>
        </p:spPr>
        <p:txBody>
          <a:bodyPr/>
          <a:lstStyle/>
          <a:p>
            <a:pPr eaLnBrk="1" hangingPunct="1">
              <a:defRPr/>
            </a:pPr>
            <a:endParaRPr lang="zh-CN" altLang="en-US">
              <a:latin typeface="Times New Roman" charset="0"/>
              <a:ea typeface="宋体"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a:extLst>
              <a:ext uri="{FF2B5EF4-FFF2-40B4-BE49-F238E27FC236}">
                <a16:creationId xmlns:a16="http://schemas.microsoft.com/office/drawing/2014/main" id="{DAA0FA12-C335-584D-BBE1-7FE0630BD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908050"/>
            <a:ext cx="7507287" cy="4905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78" name="Line 7">
            <a:extLst>
              <a:ext uri="{FF2B5EF4-FFF2-40B4-BE49-F238E27FC236}">
                <a16:creationId xmlns:a16="http://schemas.microsoft.com/office/drawing/2014/main" id="{A4EF53BB-B274-EA4B-96DF-811924800E53}"/>
              </a:ext>
            </a:extLst>
          </p:cNvPr>
          <p:cNvSpPr>
            <a:spLocks noChangeShapeType="1"/>
          </p:cNvSpPr>
          <p:nvPr/>
        </p:nvSpPr>
        <p:spPr bwMode="auto">
          <a:xfrm>
            <a:off x="3043238" y="5373688"/>
            <a:ext cx="2681287" cy="0"/>
          </a:xfrm>
          <a:prstGeom prst="line">
            <a:avLst/>
          </a:prstGeom>
          <a:noFill/>
          <a:ln w="22225">
            <a:solidFill>
              <a:srgbClr val="FF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4579" name="Line 8">
            <a:extLst>
              <a:ext uri="{FF2B5EF4-FFF2-40B4-BE49-F238E27FC236}">
                <a16:creationId xmlns:a16="http://schemas.microsoft.com/office/drawing/2014/main" id="{E9F2F451-EC4B-ED41-B1B2-11065F45A758}"/>
              </a:ext>
            </a:extLst>
          </p:cNvPr>
          <p:cNvSpPr>
            <a:spLocks noChangeShapeType="1"/>
          </p:cNvSpPr>
          <p:nvPr/>
        </p:nvSpPr>
        <p:spPr bwMode="auto">
          <a:xfrm>
            <a:off x="7734300" y="5214938"/>
            <a:ext cx="457200" cy="0"/>
          </a:xfrm>
          <a:prstGeom prst="line">
            <a:avLst/>
          </a:prstGeom>
          <a:noFill/>
          <a:ln w="22225">
            <a:solidFill>
              <a:srgbClr val="FF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4580" name="Line 11">
            <a:extLst>
              <a:ext uri="{FF2B5EF4-FFF2-40B4-BE49-F238E27FC236}">
                <a16:creationId xmlns:a16="http://schemas.microsoft.com/office/drawing/2014/main" id="{0680F5C4-7596-1643-A292-EC72077A7775}"/>
              </a:ext>
            </a:extLst>
          </p:cNvPr>
          <p:cNvSpPr>
            <a:spLocks noChangeShapeType="1"/>
          </p:cNvSpPr>
          <p:nvPr/>
        </p:nvSpPr>
        <p:spPr bwMode="auto">
          <a:xfrm>
            <a:off x="1957388" y="3554413"/>
            <a:ext cx="914400" cy="0"/>
          </a:xfrm>
          <a:prstGeom prst="line">
            <a:avLst/>
          </a:prstGeom>
          <a:noFill/>
          <a:ln w="190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4581" name="文本框 1">
            <a:extLst>
              <a:ext uri="{FF2B5EF4-FFF2-40B4-BE49-F238E27FC236}">
                <a16:creationId xmlns:a16="http://schemas.microsoft.com/office/drawing/2014/main" id="{8D5DDA92-1E3F-B349-9E58-CBC6B9EB991B}"/>
              </a:ext>
            </a:extLst>
          </p:cNvPr>
          <p:cNvSpPr txBox="1">
            <a:spLocks noChangeArrowheads="1"/>
          </p:cNvSpPr>
          <p:nvPr/>
        </p:nvSpPr>
        <p:spPr bwMode="auto">
          <a:xfrm>
            <a:off x="395288" y="188913"/>
            <a:ext cx="8040687"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lang="zh-CN" altLang="en-US" sz="2800">
                <a:solidFill>
                  <a:srgbClr val="0000FF"/>
                </a:solidFill>
                <a:latin typeface="Arial" panose="020B0604020202020204" pitchFamily="34" charset="0"/>
                <a:ea typeface="黑体" panose="02010609060101010101" pitchFamily="49" charset="-122"/>
              </a:rPr>
              <a:t>蔡庆宇等证明</a:t>
            </a:r>
            <a:r>
              <a:rPr lang="en-US" altLang="zh-CN" sz="2800">
                <a:solidFill>
                  <a:srgbClr val="0000FF"/>
                </a:solidFill>
                <a:latin typeface="Arial" panose="020B0604020202020204" pitchFamily="34" charset="0"/>
                <a:ea typeface="黑体" panose="02010609060101010101" pitchFamily="49" charset="-122"/>
              </a:rPr>
              <a:t>PW</a:t>
            </a:r>
            <a:r>
              <a:rPr lang="zh-CN" altLang="en-US" sz="2800">
                <a:solidFill>
                  <a:srgbClr val="0000FF"/>
                </a:solidFill>
                <a:latin typeface="Arial" panose="020B0604020202020204" pitchFamily="34" charset="0"/>
                <a:ea typeface="黑体" panose="02010609060101010101" pitchFamily="49" charset="-122"/>
              </a:rPr>
              <a:t>猜想：引力基金会一等奖</a:t>
            </a:r>
          </a:p>
        </p:txBody>
      </p:sp>
      <p:sp>
        <p:nvSpPr>
          <p:cNvPr id="24582" name="文本框 1">
            <a:extLst>
              <a:ext uri="{FF2B5EF4-FFF2-40B4-BE49-F238E27FC236}">
                <a16:creationId xmlns:a16="http://schemas.microsoft.com/office/drawing/2014/main" id="{9BE3C592-1837-124B-8ECF-A3A11B48B20E}"/>
              </a:ext>
            </a:extLst>
          </p:cNvPr>
          <p:cNvSpPr txBox="1">
            <a:spLocks noChangeArrowheads="1"/>
          </p:cNvSpPr>
          <p:nvPr/>
        </p:nvSpPr>
        <p:spPr bwMode="auto">
          <a:xfrm>
            <a:off x="611188" y="5949950"/>
            <a:ext cx="8040687"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lang="zh-CN" altLang="en-US">
                <a:solidFill>
                  <a:srgbClr val="CB0000"/>
                </a:solidFill>
                <a:latin typeface="Arial" panose="020B0604020202020204" pitchFamily="34" charset="0"/>
                <a:ea typeface="黑体" panose="02010609060101010101" pitchFamily="49" charset="-122"/>
              </a:rPr>
              <a:t>关键：从信息论角度“严格”定义什么是黑洞信息</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圆角矩形 2">
            <a:extLst>
              <a:ext uri="{FF2B5EF4-FFF2-40B4-BE49-F238E27FC236}">
                <a16:creationId xmlns:a16="http://schemas.microsoft.com/office/drawing/2014/main" id="{36142063-6E5B-7645-97F5-4906963C78AC}"/>
              </a:ext>
            </a:extLst>
          </p:cNvPr>
          <p:cNvSpPr>
            <a:spLocks noChangeArrowheads="1"/>
          </p:cNvSpPr>
          <p:nvPr/>
        </p:nvSpPr>
        <p:spPr bwMode="auto">
          <a:xfrm>
            <a:off x="2627313" y="5157788"/>
            <a:ext cx="3600450" cy="1008062"/>
          </a:xfrm>
          <a:prstGeom prst="roundRect">
            <a:avLst>
              <a:gd name="adj" fmla="val 8154"/>
            </a:avLst>
          </a:prstGeom>
          <a:solidFill>
            <a:srgbClr val="EBF1DE"/>
          </a:solidFill>
          <a:ln w="19050">
            <a:solidFill>
              <a:srgbClr val="FF0000"/>
            </a:solidFill>
            <a:round/>
            <a:headEnd/>
            <a:tailEnd/>
          </a:ln>
        </p:spPr>
        <p:txBody>
          <a:bodyPr/>
          <a:lstStyle>
            <a:lvl1pPr>
              <a:defRPr kumimoji="1" sz="2400">
                <a:solidFill>
                  <a:schemeClr val="tx1"/>
                </a:solidFill>
                <a:latin typeface="Times New Roman" pitchFamily="18" charset="0"/>
                <a:ea typeface="宋体" pitchFamily="2" charset="-122"/>
              </a:defRPr>
            </a:lvl1pPr>
            <a:lvl2pPr marL="742950" indent="-285750">
              <a:defRPr kumimoji="1" sz="2400">
                <a:solidFill>
                  <a:schemeClr val="tx1"/>
                </a:solidFill>
                <a:latin typeface="Times New Roman" pitchFamily="18" charset="0"/>
                <a:ea typeface="宋体" pitchFamily="2" charset="-122"/>
              </a:defRPr>
            </a:lvl2pPr>
            <a:lvl3pPr marL="1143000" indent="-228600">
              <a:defRPr kumimoji="1" sz="2400">
                <a:solidFill>
                  <a:schemeClr val="tx1"/>
                </a:solidFill>
                <a:latin typeface="Times New Roman" pitchFamily="18" charset="0"/>
                <a:ea typeface="宋体" pitchFamily="2" charset="-122"/>
              </a:defRPr>
            </a:lvl3pPr>
            <a:lvl4pPr marL="1600200" indent="-228600">
              <a:defRPr kumimoji="1" sz="2400">
                <a:solidFill>
                  <a:schemeClr val="tx1"/>
                </a:solidFill>
                <a:latin typeface="Times New Roman" pitchFamily="18" charset="0"/>
                <a:ea typeface="宋体" pitchFamily="2" charset="-122"/>
              </a:defRPr>
            </a:lvl4pPr>
            <a:lvl5pPr marL="2057400" indent="-22860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kumimoji="0" lang="zh-CN" altLang="en-US"/>
          </a:p>
        </p:txBody>
      </p:sp>
      <p:pic>
        <p:nvPicPr>
          <p:cNvPr id="25602" name="Picture 4">
            <a:extLst>
              <a:ext uri="{FF2B5EF4-FFF2-40B4-BE49-F238E27FC236}">
                <a16:creationId xmlns:a16="http://schemas.microsoft.com/office/drawing/2014/main" id="{9FF14610-564D-634F-A058-1F9C5DA0E5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678113"/>
            <a:ext cx="3119438"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3" name="Rectangle 15">
            <a:extLst>
              <a:ext uri="{FF2B5EF4-FFF2-40B4-BE49-F238E27FC236}">
                <a16:creationId xmlns:a16="http://schemas.microsoft.com/office/drawing/2014/main" id="{F22B7A3A-D852-E24E-9714-79DD8F9EB3A8}"/>
              </a:ext>
            </a:extLst>
          </p:cNvPr>
          <p:cNvSpPr>
            <a:spLocks noChangeArrowheads="1"/>
          </p:cNvSpPr>
          <p:nvPr/>
        </p:nvSpPr>
        <p:spPr bwMode="auto">
          <a:xfrm>
            <a:off x="3132138" y="5846763"/>
            <a:ext cx="2663825" cy="606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pic>
        <p:nvPicPr>
          <p:cNvPr id="25604" name="Picture 6">
            <a:extLst>
              <a:ext uri="{FF2B5EF4-FFF2-40B4-BE49-F238E27FC236}">
                <a16:creationId xmlns:a16="http://schemas.microsoft.com/office/drawing/2014/main" id="{A5398056-E465-AF43-9E2F-9318DDDF46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3975100"/>
            <a:ext cx="5149850"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5" name="Rectangle 4">
            <a:extLst>
              <a:ext uri="{FF2B5EF4-FFF2-40B4-BE49-F238E27FC236}">
                <a16:creationId xmlns:a16="http://schemas.microsoft.com/office/drawing/2014/main" id="{650D09C4-F276-2C4B-8FC7-987CB2756B5E}"/>
              </a:ext>
            </a:extLst>
          </p:cNvPr>
          <p:cNvSpPr>
            <a:spLocks noChangeArrowheads="1"/>
          </p:cNvSpPr>
          <p:nvPr/>
        </p:nvSpPr>
        <p:spPr bwMode="auto">
          <a:xfrm>
            <a:off x="1225550" y="111125"/>
            <a:ext cx="6697663" cy="719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600">
                <a:solidFill>
                  <a:srgbClr val="0000FF"/>
                </a:solidFill>
                <a:latin typeface="黑体" panose="02010609060101010101" pitchFamily="49" charset="-122"/>
                <a:ea typeface="黑体" panose="02010609060101010101" pitchFamily="49" charset="-122"/>
              </a:rPr>
              <a:t>小质量黑洞辐射是关联</a:t>
            </a:r>
            <a:endParaRPr kumimoji="0" lang="en-US" altLang="zh-CN" sz="3600">
              <a:solidFill>
                <a:srgbClr val="0000FF"/>
              </a:solidFill>
              <a:latin typeface="黑体" panose="02010609060101010101" pitchFamily="49" charset="-122"/>
              <a:ea typeface="黑体" panose="02010609060101010101" pitchFamily="49" charset="-122"/>
            </a:endParaRPr>
          </a:p>
        </p:txBody>
      </p:sp>
      <p:grpSp>
        <p:nvGrpSpPr>
          <p:cNvPr id="25606" name="Group 10">
            <a:extLst>
              <a:ext uri="{FF2B5EF4-FFF2-40B4-BE49-F238E27FC236}">
                <a16:creationId xmlns:a16="http://schemas.microsoft.com/office/drawing/2014/main" id="{24C98446-CF7B-DD4D-9524-9A4D6CEDC05F}"/>
              </a:ext>
            </a:extLst>
          </p:cNvPr>
          <p:cNvGrpSpPr>
            <a:grpSpLocks/>
          </p:cNvGrpSpPr>
          <p:nvPr/>
        </p:nvGrpSpPr>
        <p:grpSpPr bwMode="auto">
          <a:xfrm>
            <a:off x="4787900" y="2606675"/>
            <a:ext cx="3313113" cy="647700"/>
            <a:chOff x="1680" y="2064"/>
            <a:chExt cx="1920" cy="336"/>
          </a:xfrm>
        </p:grpSpPr>
        <p:pic>
          <p:nvPicPr>
            <p:cNvPr id="25615" name="Picture 11">
              <a:extLst>
                <a:ext uri="{FF2B5EF4-FFF2-40B4-BE49-F238E27FC236}">
                  <a16:creationId xmlns:a16="http://schemas.microsoft.com/office/drawing/2014/main" id="{B2A20CA0-E3AD-DF45-81D3-4390193580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0" y="2078"/>
              <a:ext cx="1920" cy="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16" name="Rectangle 12">
              <a:extLst>
                <a:ext uri="{FF2B5EF4-FFF2-40B4-BE49-F238E27FC236}">
                  <a16:creationId xmlns:a16="http://schemas.microsoft.com/office/drawing/2014/main" id="{C0EDEA0A-1A42-A342-B84B-1DB18CD8837D}"/>
                </a:ext>
              </a:extLst>
            </p:cNvPr>
            <p:cNvSpPr>
              <a:spLocks noChangeArrowheads="1"/>
            </p:cNvSpPr>
            <p:nvPr/>
          </p:nvSpPr>
          <p:spPr bwMode="auto">
            <a:xfrm>
              <a:off x="1680" y="2064"/>
              <a:ext cx="1920"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pSp>
      <p:sp>
        <p:nvSpPr>
          <p:cNvPr id="25607" name="矩形 3">
            <a:extLst>
              <a:ext uri="{FF2B5EF4-FFF2-40B4-BE49-F238E27FC236}">
                <a16:creationId xmlns:a16="http://schemas.microsoft.com/office/drawing/2014/main" id="{77C5EDF8-7B36-F145-9977-122DB0D19273}"/>
              </a:ext>
            </a:extLst>
          </p:cNvPr>
          <p:cNvSpPr>
            <a:spLocks noChangeArrowheads="1"/>
          </p:cNvSpPr>
          <p:nvPr/>
        </p:nvSpPr>
        <p:spPr bwMode="auto">
          <a:xfrm>
            <a:off x="755650" y="2101850"/>
            <a:ext cx="24923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a:solidFill>
                  <a:srgbClr val="FF0000"/>
                </a:solidFill>
                <a:latin typeface="黑体" panose="02010609060101010101" pitchFamily="49" charset="-122"/>
                <a:ea typeface="黑体" panose="02010609060101010101" pitchFamily="49" charset="-122"/>
              </a:rPr>
              <a:t>第一次辐射</a:t>
            </a:r>
            <a:r>
              <a:rPr kumimoji="0" lang="en-US" altLang="zh-CN" sz="2000">
                <a:solidFill>
                  <a:srgbClr val="FF0000"/>
                </a:solidFill>
                <a:latin typeface="黑体" panose="02010609060101010101" pitchFamily="49" charset="-122"/>
                <a:ea typeface="黑体" panose="02010609060101010101" pitchFamily="49" charset="-122"/>
              </a:rPr>
              <a:t>E</a:t>
            </a:r>
            <a:r>
              <a:rPr kumimoji="0" lang="en-US" altLang="zh-CN" sz="2000" baseline="-25000">
                <a:solidFill>
                  <a:srgbClr val="FF0000"/>
                </a:solidFill>
                <a:latin typeface="黑体" panose="02010609060101010101" pitchFamily="49" charset="-122"/>
                <a:ea typeface="黑体" panose="02010609060101010101" pitchFamily="49" charset="-122"/>
              </a:rPr>
              <a:t>1</a:t>
            </a:r>
            <a:r>
              <a:rPr kumimoji="0" lang="zh-CN" altLang="en-US" sz="2000">
                <a:solidFill>
                  <a:srgbClr val="FF0000"/>
                </a:solidFill>
                <a:latin typeface="黑体" panose="02010609060101010101" pitchFamily="49" charset="-122"/>
                <a:ea typeface="黑体" panose="02010609060101010101" pitchFamily="49" charset="-122"/>
              </a:rPr>
              <a:t>的几率</a:t>
            </a:r>
            <a:endParaRPr kumimoji="0" lang="zh-CN" altLang="en-US" sz="2000">
              <a:solidFill>
                <a:srgbClr val="FF0000"/>
              </a:solidFill>
            </a:endParaRPr>
          </a:p>
        </p:txBody>
      </p:sp>
      <p:sp>
        <p:nvSpPr>
          <p:cNvPr id="25608" name="矩形 3">
            <a:extLst>
              <a:ext uri="{FF2B5EF4-FFF2-40B4-BE49-F238E27FC236}">
                <a16:creationId xmlns:a16="http://schemas.microsoft.com/office/drawing/2014/main" id="{44E6483F-DFC0-764A-AA42-63DCD5C2A462}"/>
              </a:ext>
            </a:extLst>
          </p:cNvPr>
          <p:cNvSpPr>
            <a:spLocks noChangeArrowheads="1"/>
          </p:cNvSpPr>
          <p:nvPr/>
        </p:nvSpPr>
        <p:spPr bwMode="auto">
          <a:xfrm>
            <a:off x="4716463" y="2101850"/>
            <a:ext cx="29622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a:solidFill>
                  <a:srgbClr val="FF0000"/>
                </a:solidFill>
                <a:latin typeface="黑体" panose="02010609060101010101" pitchFamily="49" charset="-122"/>
                <a:ea typeface="黑体" panose="02010609060101010101" pitchFamily="49" charset="-122"/>
              </a:rPr>
              <a:t>然后第二次辐射</a:t>
            </a:r>
            <a:r>
              <a:rPr kumimoji="0" lang="en-US" altLang="zh-CN" sz="2000">
                <a:solidFill>
                  <a:srgbClr val="FF0000"/>
                </a:solidFill>
                <a:latin typeface="黑体" panose="02010609060101010101" pitchFamily="49" charset="-122"/>
                <a:ea typeface="黑体" panose="02010609060101010101" pitchFamily="49" charset="-122"/>
              </a:rPr>
              <a:t>E</a:t>
            </a:r>
            <a:r>
              <a:rPr kumimoji="0" lang="zh-CN" altLang="zh-CN" sz="2000" baseline="-25000">
                <a:solidFill>
                  <a:srgbClr val="FF0000"/>
                </a:solidFill>
                <a:latin typeface="黑体" panose="02010609060101010101" pitchFamily="49" charset="-122"/>
                <a:ea typeface="黑体" panose="02010609060101010101" pitchFamily="49" charset="-122"/>
              </a:rPr>
              <a:t>2</a:t>
            </a:r>
            <a:r>
              <a:rPr kumimoji="0" lang="zh-CN" altLang="en-US" sz="2000">
                <a:solidFill>
                  <a:srgbClr val="FF0000"/>
                </a:solidFill>
                <a:latin typeface="黑体" panose="02010609060101010101" pitchFamily="49" charset="-122"/>
                <a:ea typeface="黑体" panose="02010609060101010101" pitchFamily="49" charset="-122"/>
              </a:rPr>
              <a:t>的几率</a:t>
            </a:r>
            <a:endParaRPr kumimoji="0" lang="zh-CN" altLang="en-US" sz="2000">
              <a:solidFill>
                <a:srgbClr val="FF0000"/>
              </a:solidFill>
            </a:endParaRPr>
          </a:p>
        </p:txBody>
      </p:sp>
      <p:sp>
        <p:nvSpPr>
          <p:cNvPr id="25609" name="矩形 3">
            <a:extLst>
              <a:ext uri="{FF2B5EF4-FFF2-40B4-BE49-F238E27FC236}">
                <a16:creationId xmlns:a16="http://schemas.microsoft.com/office/drawing/2014/main" id="{38AB4A97-840A-F643-AF2A-55A2E32C206A}"/>
              </a:ext>
            </a:extLst>
          </p:cNvPr>
          <p:cNvSpPr>
            <a:spLocks noChangeArrowheads="1"/>
          </p:cNvSpPr>
          <p:nvPr/>
        </p:nvSpPr>
        <p:spPr bwMode="auto">
          <a:xfrm>
            <a:off x="2789238" y="3470275"/>
            <a:ext cx="27908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a:solidFill>
                  <a:srgbClr val="FF0000"/>
                </a:solidFill>
                <a:latin typeface="黑体" panose="02010609060101010101" pitchFamily="49" charset="-122"/>
                <a:ea typeface="黑体" panose="02010609060101010101" pitchFamily="49" charset="-122"/>
              </a:rPr>
              <a:t>同时辐射</a:t>
            </a:r>
            <a:r>
              <a:rPr kumimoji="0" lang="en-US" altLang="zh-CN" sz="2000">
                <a:solidFill>
                  <a:srgbClr val="FF0000"/>
                </a:solidFill>
                <a:latin typeface="黑体" panose="02010609060101010101" pitchFamily="49" charset="-122"/>
                <a:ea typeface="黑体" panose="02010609060101010101" pitchFamily="49" charset="-122"/>
              </a:rPr>
              <a:t>(E</a:t>
            </a:r>
            <a:r>
              <a:rPr kumimoji="0" lang="en-US" altLang="zh-CN" sz="2000" baseline="-25000">
                <a:solidFill>
                  <a:srgbClr val="FF0000"/>
                </a:solidFill>
                <a:latin typeface="黑体" panose="02010609060101010101" pitchFamily="49" charset="-122"/>
                <a:ea typeface="黑体" panose="02010609060101010101" pitchFamily="49" charset="-122"/>
              </a:rPr>
              <a:t>1</a:t>
            </a:r>
            <a:r>
              <a:rPr kumimoji="0" lang="zh-CN" altLang="en-US" sz="2000">
                <a:solidFill>
                  <a:srgbClr val="FF0000"/>
                </a:solidFill>
                <a:latin typeface="黑体" panose="02010609060101010101" pitchFamily="49" charset="-122"/>
                <a:ea typeface="黑体" panose="02010609060101010101" pitchFamily="49" charset="-122"/>
              </a:rPr>
              <a:t>+</a:t>
            </a:r>
            <a:r>
              <a:rPr kumimoji="0" lang="en-US" altLang="zh-CN" sz="2000">
                <a:solidFill>
                  <a:srgbClr val="FF0000"/>
                </a:solidFill>
                <a:latin typeface="黑体" panose="02010609060101010101" pitchFamily="49" charset="-122"/>
                <a:ea typeface="黑体" panose="02010609060101010101" pitchFamily="49" charset="-122"/>
              </a:rPr>
              <a:t>E</a:t>
            </a:r>
            <a:r>
              <a:rPr kumimoji="0" lang="zh-CN" altLang="zh-CN" sz="2000" baseline="-25000">
                <a:solidFill>
                  <a:srgbClr val="FF0000"/>
                </a:solidFill>
                <a:latin typeface="黑体" panose="02010609060101010101" pitchFamily="49" charset="-122"/>
                <a:ea typeface="黑体" panose="02010609060101010101" pitchFamily="49" charset="-122"/>
              </a:rPr>
              <a:t>2</a:t>
            </a:r>
            <a:r>
              <a:rPr kumimoji="0" lang="zh-CN" altLang="zh-CN" sz="2000">
                <a:solidFill>
                  <a:srgbClr val="FF0000"/>
                </a:solidFill>
                <a:latin typeface="黑体" panose="02010609060101010101" pitchFamily="49" charset="-122"/>
                <a:ea typeface="黑体" panose="02010609060101010101" pitchFamily="49" charset="-122"/>
              </a:rPr>
              <a:t>)</a:t>
            </a:r>
            <a:r>
              <a:rPr kumimoji="0" lang="zh-CN" altLang="en-US" sz="2000">
                <a:solidFill>
                  <a:srgbClr val="FF0000"/>
                </a:solidFill>
                <a:latin typeface="黑体" panose="02010609060101010101" pitchFamily="49" charset="-122"/>
                <a:ea typeface="黑体" panose="02010609060101010101" pitchFamily="49" charset="-122"/>
              </a:rPr>
              <a:t>的几率</a:t>
            </a:r>
            <a:endParaRPr kumimoji="0" lang="zh-CN" altLang="en-US" sz="2000">
              <a:solidFill>
                <a:srgbClr val="FF0000"/>
              </a:solidFill>
            </a:endParaRPr>
          </a:p>
        </p:txBody>
      </p:sp>
      <p:graphicFrame>
        <p:nvGraphicFramePr>
          <p:cNvPr id="25610" name="Object 5">
            <a:extLst>
              <a:ext uri="{FF2B5EF4-FFF2-40B4-BE49-F238E27FC236}">
                <a16:creationId xmlns:a16="http://schemas.microsoft.com/office/drawing/2014/main" id="{6104BCBC-C86A-A94A-9779-7DFEDA675016}"/>
              </a:ext>
            </a:extLst>
          </p:cNvPr>
          <p:cNvGraphicFramePr>
            <a:graphicFrameLocks noChangeAspect="1"/>
          </p:cNvGraphicFramePr>
          <p:nvPr/>
        </p:nvGraphicFramePr>
        <p:xfrm>
          <a:off x="2767013" y="5135563"/>
          <a:ext cx="3389312" cy="1001712"/>
        </p:xfrm>
        <a:graphic>
          <a:graphicData uri="http://schemas.openxmlformats.org/presentationml/2006/ole">
            <mc:AlternateContent xmlns:mc="http://schemas.openxmlformats.org/markup-compatibility/2006">
              <mc:Choice xmlns:v="urn:schemas-microsoft-com:vml" Requires="v">
                <p:oleObj spid="_x0000_s25703" name="Equation" r:id="rId7" imgW="901700" imgH="247650" progId="Equation.DSMT4">
                  <p:embed/>
                </p:oleObj>
              </mc:Choice>
              <mc:Fallback>
                <p:oleObj name="Equation" r:id="rId7" imgW="901700" imgH="24765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67013" y="5135563"/>
                        <a:ext cx="3389312" cy="1001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nvGrpSpPr>
          <p:cNvPr id="25611" name="组 4">
            <a:extLst>
              <a:ext uri="{FF2B5EF4-FFF2-40B4-BE49-F238E27FC236}">
                <a16:creationId xmlns:a16="http://schemas.microsoft.com/office/drawing/2014/main" id="{34D13D58-C591-5243-9B73-681322ADBBBC}"/>
              </a:ext>
            </a:extLst>
          </p:cNvPr>
          <p:cNvGrpSpPr>
            <a:grpSpLocks/>
          </p:cNvGrpSpPr>
          <p:nvPr/>
        </p:nvGrpSpPr>
        <p:grpSpPr bwMode="auto">
          <a:xfrm>
            <a:off x="2195513" y="1196975"/>
            <a:ext cx="4392612" cy="431800"/>
            <a:chOff x="2483768" y="5877272"/>
            <a:chExt cx="4392488" cy="432048"/>
          </a:xfrm>
        </p:grpSpPr>
        <p:graphicFrame>
          <p:nvGraphicFramePr>
            <p:cNvPr id="25612" name="对象 3">
              <a:extLst>
                <a:ext uri="{FF2B5EF4-FFF2-40B4-BE49-F238E27FC236}">
                  <a16:creationId xmlns:a16="http://schemas.microsoft.com/office/drawing/2014/main" id="{615CC2EF-DE6F-A04F-9B99-F6287FA69BEE}"/>
                </a:ext>
              </a:extLst>
            </p:cNvPr>
            <p:cNvGraphicFramePr>
              <a:graphicFrameLocks noChangeAspect="1"/>
            </p:cNvGraphicFramePr>
            <p:nvPr/>
          </p:nvGraphicFramePr>
          <p:xfrm>
            <a:off x="3923928" y="5949280"/>
            <a:ext cx="2736304" cy="334205"/>
          </p:xfrm>
          <a:graphic>
            <a:graphicData uri="http://schemas.openxmlformats.org/presentationml/2006/ole">
              <mc:AlternateContent xmlns:mc="http://schemas.openxmlformats.org/markup-compatibility/2006">
                <mc:Choice xmlns:v="urn:schemas-microsoft-com:vml" Requires="v">
                  <p:oleObj spid="_x0000_s25704" name="Equation" r:id="rId9" imgW="831850" imgH="101600" progId="Equation.DSMT4">
                    <p:embed/>
                  </p:oleObj>
                </mc:Choice>
                <mc:Fallback>
                  <p:oleObj name="Equation" r:id="rId9" imgW="831850" imgH="101600" progId="Equation.DSMT4">
                    <p:embed/>
                    <p:pic>
                      <p:nvPicPr>
                        <p:cNvPr id="0" name="对象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23928" y="5949280"/>
                          <a:ext cx="2736304" cy="334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5613" name="矩形 3">
              <a:extLst>
                <a:ext uri="{FF2B5EF4-FFF2-40B4-BE49-F238E27FC236}">
                  <a16:creationId xmlns:a16="http://schemas.microsoft.com/office/drawing/2014/main" id="{9FBA059D-C5DD-274C-9F32-5DD16E36354F}"/>
                </a:ext>
              </a:extLst>
            </p:cNvPr>
            <p:cNvSpPr>
              <a:spLocks noChangeArrowheads="1"/>
            </p:cNvSpPr>
            <p:nvPr/>
          </p:nvSpPr>
          <p:spPr bwMode="auto">
            <a:xfrm>
              <a:off x="2555776" y="5877272"/>
              <a:ext cx="121058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a:latin typeface="黑体" panose="02010609060101010101" pitchFamily="49" charset="-122"/>
                  <a:ea typeface="黑体" panose="02010609060101010101" pitchFamily="49" charset="-122"/>
                </a:rPr>
                <a:t>统一记号</a:t>
              </a:r>
            </a:p>
          </p:txBody>
        </p:sp>
        <p:sp>
          <p:nvSpPr>
            <p:cNvPr id="25614" name="圆角矩形 30">
              <a:extLst>
                <a:ext uri="{FF2B5EF4-FFF2-40B4-BE49-F238E27FC236}">
                  <a16:creationId xmlns:a16="http://schemas.microsoft.com/office/drawing/2014/main" id="{C01B3E23-56AD-4345-8086-ADE07EBA8CC0}"/>
                </a:ext>
              </a:extLst>
            </p:cNvPr>
            <p:cNvSpPr>
              <a:spLocks noChangeArrowheads="1"/>
            </p:cNvSpPr>
            <p:nvPr/>
          </p:nvSpPr>
          <p:spPr bwMode="auto">
            <a:xfrm>
              <a:off x="2483768" y="5877272"/>
              <a:ext cx="4392488" cy="432048"/>
            </a:xfrm>
            <a:prstGeom prst="roundRect">
              <a:avLst>
                <a:gd name="adj" fmla="val 16667"/>
              </a:avLst>
            </a:prstGeom>
            <a:noFill/>
            <a:ln w="1905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grpSp>
    </p:spTree>
    <p:custDataLst>
      <p:tags r:id="rId2"/>
    </p:custData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2">
            <a:extLst>
              <a:ext uri="{FF2B5EF4-FFF2-40B4-BE49-F238E27FC236}">
                <a16:creationId xmlns:a16="http://schemas.microsoft.com/office/drawing/2014/main" id="{9A3F47B7-150A-ED4A-B44A-706A1FB354EA}"/>
              </a:ext>
            </a:extLst>
          </p:cNvPr>
          <p:cNvSpPr>
            <a:spLocks noChangeArrowheads="1"/>
          </p:cNvSpPr>
          <p:nvPr/>
        </p:nvSpPr>
        <p:spPr bwMode="auto">
          <a:xfrm>
            <a:off x="2339975" y="3860800"/>
            <a:ext cx="4176713" cy="1368425"/>
          </a:xfrm>
          <a:prstGeom prst="roundRect">
            <a:avLst>
              <a:gd name="adj" fmla="val 8154"/>
            </a:avLst>
          </a:prstGeom>
          <a:noFill/>
          <a:ln w="19050">
            <a:solidFill>
              <a:srgbClr val="CB0000"/>
            </a:solidFill>
            <a:round/>
            <a:headEnd/>
            <a:tailEnd/>
          </a:ln>
        </p:spPr>
        <p:txBody>
          <a:bodyPr/>
          <a:lstStyle>
            <a:lvl1pPr>
              <a:defRPr kumimoji="1" sz="2400">
                <a:solidFill>
                  <a:schemeClr val="tx1"/>
                </a:solidFill>
                <a:latin typeface="Times New Roman" pitchFamily="18" charset="0"/>
                <a:ea typeface="宋体" pitchFamily="2" charset="-122"/>
              </a:defRPr>
            </a:lvl1pPr>
            <a:lvl2pPr marL="742950" indent="-285750">
              <a:defRPr kumimoji="1" sz="2400">
                <a:solidFill>
                  <a:schemeClr val="tx1"/>
                </a:solidFill>
                <a:latin typeface="Times New Roman" pitchFamily="18" charset="0"/>
                <a:ea typeface="宋体" pitchFamily="2" charset="-122"/>
              </a:defRPr>
            </a:lvl2pPr>
            <a:lvl3pPr marL="1143000" indent="-228600">
              <a:defRPr kumimoji="1" sz="2400">
                <a:solidFill>
                  <a:schemeClr val="tx1"/>
                </a:solidFill>
                <a:latin typeface="Times New Roman" pitchFamily="18" charset="0"/>
                <a:ea typeface="宋体" pitchFamily="2" charset="-122"/>
              </a:defRPr>
            </a:lvl3pPr>
            <a:lvl4pPr marL="1600200" indent="-228600">
              <a:defRPr kumimoji="1" sz="2400">
                <a:solidFill>
                  <a:schemeClr val="tx1"/>
                </a:solidFill>
                <a:latin typeface="Times New Roman" pitchFamily="18" charset="0"/>
                <a:ea typeface="宋体" pitchFamily="2" charset="-122"/>
              </a:defRPr>
            </a:lvl4pPr>
            <a:lvl5pPr marL="2057400" indent="-22860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kumimoji="0" lang="zh-CN" altLang="en-US"/>
          </a:p>
        </p:txBody>
      </p:sp>
      <p:graphicFrame>
        <p:nvGraphicFramePr>
          <p:cNvPr id="26626" name="对象 4">
            <a:extLst>
              <a:ext uri="{FF2B5EF4-FFF2-40B4-BE49-F238E27FC236}">
                <a16:creationId xmlns:a16="http://schemas.microsoft.com/office/drawing/2014/main" id="{76F833B5-D800-0E4E-8B48-240277FF254D}"/>
              </a:ext>
            </a:extLst>
          </p:cNvPr>
          <p:cNvGraphicFramePr>
            <a:graphicFrameLocks noChangeAspect="1"/>
          </p:cNvGraphicFramePr>
          <p:nvPr/>
        </p:nvGraphicFramePr>
        <p:xfrm>
          <a:off x="3059113" y="1196975"/>
          <a:ext cx="3798887" cy="393700"/>
        </p:xfrm>
        <a:graphic>
          <a:graphicData uri="http://schemas.openxmlformats.org/presentationml/2006/ole">
            <mc:AlternateContent xmlns:mc="http://schemas.openxmlformats.org/markup-compatibility/2006">
              <mc:Choice xmlns:v="urn:schemas-microsoft-com:vml" Requires="v">
                <p:oleObj spid="_x0000_s26763" name="Equation" r:id="rId3" imgW="984250" imgH="101600" progId="Equation.DSMT4">
                  <p:embed/>
                </p:oleObj>
              </mc:Choice>
              <mc:Fallback>
                <p:oleObj name="Equation" r:id="rId3" imgW="984250" imgH="101600" progId="Equation.DSMT4">
                  <p:embed/>
                  <p:pic>
                    <p:nvPicPr>
                      <p:cNvPr id="0" name="对象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1196975"/>
                        <a:ext cx="3798887" cy="39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oleObj>
              </mc:Fallback>
            </mc:AlternateContent>
          </a:graphicData>
        </a:graphic>
      </p:graphicFrame>
      <p:sp>
        <p:nvSpPr>
          <p:cNvPr id="26627" name="Rectangle 4">
            <a:extLst>
              <a:ext uri="{FF2B5EF4-FFF2-40B4-BE49-F238E27FC236}">
                <a16:creationId xmlns:a16="http://schemas.microsoft.com/office/drawing/2014/main" id="{9C0F5ED6-B2F1-F84E-919D-17419F4B40A5}"/>
              </a:ext>
            </a:extLst>
          </p:cNvPr>
          <p:cNvSpPr>
            <a:spLocks noChangeArrowheads="1"/>
          </p:cNvSpPr>
          <p:nvPr/>
        </p:nvSpPr>
        <p:spPr bwMode="auto">
          <a:xfrm>
            <a:off x="1225550" y="128588"/>
            <a:ext cx="6697663" cy="719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600" dirty="0">
                <a:solidFill>
                  <a:srgbClr val="0000FF"/>
                </a:solidFill>
                <a:latin typeface="黑体" panose="02010609060101010101" pitchFamily="49" charset="-122"/>
                <a:ea typeface="黑体" panose="02010609060101010101" pitchFamily="49" charset="-122"/>
              </a:rPr>
              <a:t>辐射关联的信息论描述</a:t>
            </a:r>
            <a:endParaRPr kumimoji="0" lang="en-US" altLang="zh-CN" sz="3600" dirty="0">
              <a:solidFill>
                <a:srgbClr val="0000FF"/>
              </a:solidFill>
              <a:latin typeface="黑体" panose="02010609060101010101" pitchFamily="49" charset="-122"/>
              <a:ea typeface="黑体" panose="02010609060101010101" pitchFamily="49" charset="-122"/>
            </a:endParaRPr>
          </a:p>
        </p:txBody>
      </p:sp>
      <p:pic>
        <p:nvPicPr>
          <p:cNvPr id="26628" name="Picture 4">
            <a:extLst>
              <a:ext uri="{FF2B5EF4-FFF2-40B4-BE49-F238E27FC236}">
                <a16:creationId xmlns:a16="http://schemas.microsoft.com/office/drawing/2014/main" id="{1C6B3C0B-C696-0D45-9139-424F175CA5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2275" y="3141663"/>
            <a:ext cx="6265863" cy="39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29" name="矩形 3">
            <a:extLst>
              <a:ext uri="{FF2B5EF4-FFF2-40B4-BE49-F238E27FC236}">
                <a16:creationId xmlns:a16="http://schemas.microsoft.com/office/drawing/2014/main" id="{26EA5C4D-8058-2642-B6A9-FAA9F69B4741}"/>
              </a:ext>
            </a:extLst>
          </p:cNvPr>
          <p:cNvSpPr>
            <a:spLocks noChangeArrowheads="1"/>
          </p:cNvSpPr>
          <p:nvPr/>
        </p:nvSpPr>
        <p:spPr bwMode="auto">
          <a:xfrm>
            <a:off x="3779838" y="2565400"/>
            <a:ext cx="110807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FF"/>
                </a:solidFill>
                <a:latin typeface="黑体" panose="02010609060101010101" pitchFamily="49" charset="-122"/>
                <a:ea typeface="黑体" panose="02010609060101010101" pitchFamily="49" charset="-122"/>
              </a:rPr>
              <a:t>互信息</a:t>
            </a:r>
            <a:endParaRPr kumimoji="0" lang="zh-CN" altLang="en-US"/>
          </a:p>
        </p:txBody>
      </p:sp>
      <p:pic>
        <p:nvPicPr>
          <p:cNvPr id="26630" name="Picture 9">
            <a:extLst>
              <a:ext uri="{FF2B5EF4-FFF2-40B4-BE49-F238E27FC236}">
                <a16:creationId xmlns:a16="http://schemas.microsoft.com/office/drawing/2014/main" id="{A23EE62B-72A9-224D-A66C-50F91935E3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29775" y="5949950"/>
            <a:ext cx="1495425" cy="2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6631" name="Object 5">
            <a:extLst>
              <a:ext uri="{FF2B5EF4-FFF2-40B4-BE49-F238E27FC236}">
                <a16:creationId xmlns:a16="http://schemas.microsoft.com/office/drawing/2014/main" id="{1C46F77B-FC86-A241-BB7A-2BDE939E5CAD}"/>
              </a:ext>
            </a:extLst>
          </p:cNvPr>
          <p:cNvGraphicFramePr>
            <a:graphicFrameLocks noChangeAspect="1"/>
          </p:cNvGraphicFramePr>
          <p:nvPr/>
        </p:nvGraphicFramePr>
        <p:xfrm>
          <a:off x="3276600" y="1844675"/>
          <a:ext cx="3455988" cy="458788"/>
        </p:xfrm>
        <a:graphic>
          <a:graphicData uri="http://schemas.openxmlformats.org/presentationml/2006/ole">
            <mc:AlternateContent xmlns:mc="http://schemas.openxmlformats.org/markup-compatibility/2006">
              <mc:Choice xmlns:v="urn:schemas-microsoft-com:vml" Requires="v">
                <p:oleObj spid="_x0000_s26764" name="Equation" r:id="rId7" imgW="844550" imgH="120650" progId="Equation.DSMT4">
                  <p:embed/>
                </p:oleObj>
              </mc:Choice>
              <mc:Fallback>
                <p:oleObj name="Equation" r:id="rId7" imgW="844550" imgH="12065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1844675"/>
                        <a:ext cx="3455988"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pic>
        <p:nvPicPr>
          <p:cNvPr id="26632" name="Picture 6">
            <a:extLst>
              <a:ext uri="{FF2B5EF4-FFF2-40B4-BE49-F238E27FC236}">
                <a16:creationId xmlns:a16="http://schemas.microsoft.com/office/drawing/2014/main" id="{9D32F928-D8D5-C843-98C2-7C69C8E7BD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11413" y="3933825"/>
            <a:ext cx="3959225" cy="87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33" name="Picture 7">
            <a:extLst>
              <a:ext uri="{FF2B5EF4-FFF2-40B4-BE49-F238E27FC236}">
                <a16:creationId xmlns:a16="http://schemas.microsoft.com/office/drawing/2014/main" id="{7A98255A-83EF-CB4C-9FB3-E1FD587FCCD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19475" y="4797425"/>
            <a:ext cx="1320800" cy="38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4" name="Rectangle 4">
            <a:extLst>
              <a:ext uri="{FF2B5EF4-FFF2-40B4-BE49-F238E27FC236}">
                <a16:creationId xmlns:a16="http://schemas.microsoft.com/office/drawing/2014/main" id="{C92C468B-2288-D146-BA68-3253A30A57ED}"/>
              </a:ext>
            </a:extLst>
          </p:cNvPr>
          <p:cNvSpPr>
            <a:spLocks noChangeArrowheads="1"/>
          </p:cNvSpPr>
          <p:nvPr/>
        </p:nvSpPr>
        <p:spPr bwMode="auto">
          <a:xfrm>
            <a:off x="1187450" y="5589588"/>
            <a:ext cx="6697663" cy="719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a:solidFill>
                  <a:srgbClr val="FF0000"/>
                </a:solidFill>
                <a:latin typeface="黑体" panose="02010609060101010101" pitchFamily="49" charset="-122"/>
                <a:ea typeface="黑体" panose="02010609060101010101" pitchFamily="49" charset="-122"/>
              </a:rPr>
              <a:t>相继辐射粒子</a:t>
            </a:r>
            <a:r>
              <a:rPr kumimoji="0" lang="en-US" altLang="zh-CN">
                <a:solidFill>
                  <a:srgbClr val="FF0000"/>
                </a:solidFill>
                <a:latin typeface="Arial" panose="020B0604020202020204" pitchFamily="34" charset="0"/>
                <a:cs typeface="Arial" panose="020B0604020202020204" pitchFamily="34" charset="0"/>
              </a:rPr>
              <a:t>1</a:t>
            </a:r>
            <a:r>
              <a:rPr kumimoji="0" lang="zh-CN" altLang="en-US">
                <a:solidFill>
                  <a:srgbClr val="FF0000"/>
                </a:solidFill>
                <a:latin typeface="Arial" panose="020B0604020202020204" pitchFamily="34" charset="0"/>
                <a:ea typeface="黑体" panose="02010609060101010101" pitchFamily="49" charset="-122"/>
              </a:rPr>
              <a:t>和</a:t>
            </a:r>
            <a:r>
              <a:rPr kumimoji="0" lang="en-US" altLang="zh-CN">
                <a:solidFill>
                  <a:srgbClr val="FF0000"/>
                </a:solidFill>
                <a:latin typeface="Arial" panose="020B0604020202020204" pitchFamily="34" charset="0"/>
                <a:cs typeface="Arial" panose="020B0604020202020204" pitchFamily="34" charset="0"/>
              </a:rPr>
              <a:t>2</a:t>
            </a:r>
            <a:r>
              <a:rPr kumimoji="0" lang="zh-CN" altLang="en-US">
                <a:solidFill>
                  <a:srgbClr val="FF0000"/>
                </a:solidFill>
                <a:latin typeface="黑体" panose="02010609060101010101" pitchFamily="49" charset="-122"/>
                <a:ea typeface="黑体" panose="02010609060101010101" pitchFamily="49" charset="-122"/>
              </a:rPr>
              <a:t>的关联信息！</a:t>
            </a:r>
            <a:endParaRPr kumimoji="0" lang="en-US" altLang="zh-CN">
              <a:solidFill>
                <a:srgbClr val="FF0000"/>
              </a:solidFill>
              <a:latin typeface="黑体" panose="02010609060101010101" pitchFamily="49" charset="-122"/>
              <a:ea typeface="黑体" panose="02010609060101010101" pitchFamily="49" charset="-122"/>
            </a:endParaRPr>
          </a:p>
        </p:txBody>
      </p:sp>
      <p:graphicFrame>
        <p:nvGraphicFramePr>
          <p:cNvPr id="26635" name="Object 5">
            <a:extLst>
              <a:ext uri="{FF2B5EF4-FFF2-40B4-BE49-F238E27FC236}">
                <a16:creationId xmlns:a16="http://schemas.microsoft.com/office/drawing/2014/main" id="{9F29F809-79B3-D74C-8EF9-C68BD017EB00}"/>
              </a:ext>
            </a:extLst>
          </p:cNvPr>
          <p:cNvGraphicFramePr>
            <a:graphicFrameLocks noChangeAspect="1"/>
          </p:cNvGraphicFramePr>
          <p:nvPr/>
        </p:nvGraphicFramePr>
        <p:xfrm>
          <a:off x="1258888" y="1557338"/>
          <a:ext cx="1317625" cy="647700"/>
        </p:xfrm>
        <a:graphic>
          <a:graphicData uri="http://schemas.openxmlformats.org/presentationml/2006/ole">
            <mc:AlternateContent xmlns:mc="http://schemas.openxmlformats.org/markup-compatibility/2006">
              <mc:Choice xmlns:v="urn:schemas-microsoft-com:vml" Requires="v">
                <p:oleObj spid="_x0000_s26765" name="Equation" r:id="rId11" imgW="482600" imgH="222250" progId="Equation.DSMT4">
                  <p:embed/>
                </p:oleObj>
              </mc:Choice>
              <mc:Fallback>
                <p:oleObj name="Equation" r:id="rId11" imgW="482600" imgH="222250" progId="Equation.DSMT4">
                  <p:embed/>
                  <p:pic>
                    <p:nvPicPr>
                      <p:cNvPr id="0"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8888" y="1557338"/>
                        <a:ext cx="1317625"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圆角矩形 3">
            <a:extLst>
              <a:ext uri="{FF2B5EF4-FFF2-40B4-BE49-F238E27FC236}">
                <a16:creationId xmlns:a16="http://schemas.microsoft.com/office/drawing/2014/main" id="{DFEF316C-5045-0D4D-8CF7-A13632E50FF1}"/>
              </a:ext>
            </a:extLst>
          </p:cNvPr>
          <p:cNvSpPr>
            <a:spLocks noChangeArrowheads="1"/>
          </p:cNvSpPr>
          <p:nvPr/>
        </p:nvSpPr>
        <p:spPr bwMode="auto">
          <a:xfrm>
            <a:off x="2124075" y="4076700"/>
            <a:ext cx="4895850" cy="647700"/>
          </a:xfrm>
          <a:prstGeom prst="roundRect">
            <a:avLst>
              <a:gd name="adj" fmla="val 16667"/>
            </a:avLst>
          </a:prstGeom>
          <a:noFill/>
          <a:ln w="1905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pic>
        <p:nvPicPr>
          <p:cNvPr id="27650" name="Picture 4">
            <a:extLst>
              <a:ext uri="{FF2B5EF4-FFF2-40B4-BE49-F238E27FC236}">
                <a16:creationId xmlns:a16="http://schemas.microsoft.com/office/drawing/2014/main" id="{28E6126B-E6B3-FA4B-9A05-2208A344BF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4149725"/>
            <a:ext cx="4552950"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1" name="Rectangle 4">
            <a:extLst>
              <a:ext uri="{FF2B5EF4-FFF2-40B4-BE49-F238E27FC236}">
                <a16:creationId xmlns:a16="http://schemas.microsoft.com/office/drawing/2014/main" id="{0FD6AE91-ED3B-3F4F-8389-C58901737CC6}"/>
              </a:ext>
            </a:extLst>
          </p:cNvPr>
          <p:cNvSpPr>
            <a:spLocks noChangeArrowheads="1"/>
          </p:cNvSpPr>
          <p:nvPr/>
        </p:nvSpPr>
        <p:spPr bwMode="auto">
          <a:xfrm>
            <a:off x="-12700" y="188913"/>
            <a:ext cx="9109075" cy="719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200">
                <a:solidFill>
                  <a:srgbClr val="0000FF"/>
                </a:solidFill>
                <a:latin typeface="黑体" panose="02010609060101010101" pitchFamily="49" charset="-122"/>
                <a:ea typeface="黑体" panose="02010609060101010101" pitchFamily="49" charset="-122"/>
              </a:rPr>
              <a:t>辐射掉的信息完全转换为所有粒子的互信息</a:t>
            </a:r>
            <a:endParaRPr kumimoji="0" lang="en-US" altLang="zh-CN" sz="3200">
              <a:solidFill>
                <a:srgbClr val="0000FF"/>
              </a:solidFill>
              <a:latin typeface="黑体" panose="02010609060101010101" pitchFamily="49" charset="-122"/>
              <a:ea typeface="黑体" panose="02010609060101010101" pitchFamily="49" charset="-122"/>
            </a:endParaRPr>
          </a:p>
        </p:txBody>
      </p:sp>
      <p:pic>
        <p:nvPicPr>
          <p:cNvPr id="27652" name="Picture 10">
            <a:extLst>
              <a:ext uri="{FF2B5EF4-FFF2-40B4-BE49-F238E27FC236}">
                <a16:creationId xmlns:a16="http://schemas.microsoft.com/office/drawing/2014/main" id="{C74766DC-ACF4-344A-8C99-57053311A3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1538" y="2600325"/>
            <a:ext cx="4854575" cy="792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3" name="矩形 5">
            <a:extLst>
              <a:ext uri="{FF2B5EF4-FFF2-40B4-BE49-F238E27FC236}">
                <a16:creationId xmlns:a16="http://schemas.microsoft.com/office/drawing/2014/main" id="{85F793EF-557C-1D48-924F-20D45F327387}"/>
              </a:ext>
            </a:extLst>
          </p:cNvPr>
          <p:cNvSpPr>
            <a:spLocks noChangeArrowheads="1"/>
          </p:cNvSpPr>
          <p:nvPr/>
        </p:nvSpPr>
        <p:spPr bwMode="auto">
          <a:xfrm>
            <a:off x="3105150" y="3527425"/>
            <a:ext cx="2906713"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a:solidFill>
                  <a:srgbClr val="800000"/>
                </a:solidFill>
                <a:latin typeface="Tahoma" panose="020B0604030504040204" pitchFamily="34" charset="0"/>
                <a:ea typeface="黑体" panose="02010609060101010101" pitchFamily="49" charset="-122"/>
              </a:rPr>
              <a:t>对于</a:t>
            </a:r>
            <a:r>
              <a:rPr kumimoji="0" lang="en-US" altLang="zh-CN" sz="2000">
                <a:solidFill>
                  <a:srgbClr val="800000"/>
                </a:solidFill>
                <a:latin typeface="Tahoma" panose="020B0604030504040204" pitchFamily="34" charset="0"/>
                <a:ea typeface="黑体" panose="02010609060101010101" pitchFamily="49" charset="-122"/>
              </a:rPr>
              <a:t>Schwarzschild</a:t>
            </a:r>
            <a:r>
              <a:rPr kumimoji="0" lang="zh-CN" altLang="en-US" sz="2000">
                <a:solidFill>
                  <a:srgbClr val="800000"/>
                </a:solidFill>
                <a:latin typeface="黑体" panose="02010609060101010101" pitchFamily="49" charset="-122"/>
                <a:ea typeface="黑体" panose="02010609060101010101" pitchFamily="49" charset="-122"/>
              </a:rPr>
              <a:t> 黑洞</a:t>
            </a:r>
          </a:p>
        </p:txBody>
      </p:sp>
      <p:graphicFrame>
        <p:nvGraphicFramePr>
          <p:cNvPr id="27654" name="Object 5">
            <a:extLst>
              <a:ext uri="{FF2B5EF4-FFF2-40B4-BE49-F238E27FC236}">
                <a16:creationId xmlns:a16="http://schemas.microsoft.com/office/drawing/2014/main" id="{763259D9-8E10-B542-B676-1CC737A3BC51}"/>
              </a:ext>
            </a:extLst>
          </p:cNvPr>
          <p:cNvGraphicFramePr>
            <a:graphicFrameLocks noChangeAspect="1"/>
          </p:cNvGraphicFramePr>
          <p:nvPr/>
        </p:nvGraphicFramePr>
        <p:xfrm>
          <a:off x="2995613" y="1125538"/>
          <a:ext cx="3124200" cy="539750"/>
        </p:xfrm>
        <a:graphic>
          <a:graphicData uri="http://schemas.openxmlformats.org/presentationml/2006/ole">
            <mc:AlternateContent xmlns:mc="http://schemas.openxmlformats.org/markup-compatibility/2006">
              <mc:Choice xmlns:v="urn:schemas-microsoft-com:vml" Requires="v">
                <p:oleObj spid="_x0000_s27702" name="Equation" r:id="rId6" imgW="698500" imgH="120650" progId="Equation.DSMT4">
                  <p:embed/>
                </p:oleObj>
              </mc:Choice>
              <mc:Fallback>
                <p:oleObj name="Equation" r:id="rId6" imgW="698500" imgH="12065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5613" y="1125538"/>
                        <a:ext cx="3124200" cy="539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7655" name="矩形 1">
            <a:extLst>
              <a:ext uri="{FF2B5EF4-FFF2-40B4-BE49-F238E27FC236}">
                <a16:creationId xmlns:a16="http://schemas.microsoft.com/office/drawing/2014/main" id="{F1EFA67C-9AAE-C34D-BDB2-D47A29738407}"/>
              </a:ext>
            </a:extLst>
          </p:cNvPr>
          <p:cNvSpPr>
            <a:spLocks noChangeArrowheads="1"/>
          </p:cNvSpPr>
          <p:nvPr/>
        </p:nvSpPr>
        <p:spPr bwMode="auto">
          <a:xfrm>
            <a:off x="3190875" y="1989138"/>
            <a:ext cx="274955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a:solidFill>
                  <a:srgbClr val="800000"/>
                </a:solidFill>
                <a:latin typeface="黑体" panose="02010609060101010101" pitchFamily="49" charset="-122"/>
                <a:ea typeface="黑体" panose="02010609060101010101" pitchFamily="49" charset="-122"/>
              </a:rPr>
              <a:t>应用互信息的链式法则</a:t>
            </a:r>
            <a:endParaRPr kumimoji="0" lang="zh-CN" altLang="en-US" sz="2000">
              <a:solidFill>
                <a:srgbClr val="800000"/>
              </a:solidFill>
            </a:endParaRPr>
          </a:p>
        </p:txBody>
      </p:sp>
      <p:sp>
        <p:nvSpPr>
          <p:cNvPr id="27656" name="圆角矩形 2">
            <a:extLst>
              <a:ext uri="{FF2B5EF4-FFF2-40B4-BE49-F238E27FC236}">
                <a16:creationId xmlns:a16="http://schemas.microsoft.com/office/drawing/2014/main" id="{6F7935FA-2584-F244-A41B-55C4CC1495E9}"/>
              </a:ext>
            </a:extLst>
          </p:cNvPr>
          <p:cNvSpPr>
            <a:spLocks noChangeArrowheads="1"/>
          </p:cNvSpPr>
          <p:nvPr/>
        </p:nvSpPr>
        <p:spPr bwMode="auto">
          <a:xfrm>
            <a:off x="2339975" y="4149725"/>
            <a:ext cx="4824413" cy="503238"/>
          </a:xfrm>
          <a:prstGeom prst="roundRect">
            <a:avLst>
              <a:gd name="adj" fmla="val 16667"/>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27657" name="矩形 4">
            <a:extLst>
              <a:ext uri="{FF2B5EF4-FFF2-40B4-BE49-F238E27FC236}">
                <a16:creationId xmlns:a16="http://schemas.microsoft.com/office/drawing/2014/main" id="{170863D0-6FF9-4049-9F92-73F7EEB1F17C}"/>
              </a:ext>
            </a:extLst>
          </p:cNvPr>
          <p:cNvSpPr>
            <a:spLocks noChangeArrowheads="1"/>
          </p:cNvSpPr>
          <p:nvPr/>
        </p:nvSpPr>
        <p:spPr bwMode="auto">
          <a:xfrm>
            <a:off x="1187450" y="5229225"/>
            <a:ext cx="69850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0" lang="en-US" altLang="zh-CN">
                <a:solidFill>
                  <a:srgbClr val="0000FF"/>
                </a:solidFill>
                <a:latin typeface="Arial" panose="020B0604020202020204" pitchFamily="34" charset="0"/>
                <a:cs typeface="Arial" panose="020B0604020202020204" pitchFamily="34" charset="0"/>
              </a:rPr>
              <a:t>Entropy is conserved in Hawking radiation!</a:t>
            </a:r>
          </a:p>
        </p:txBody>
      </p:sp>
    </p:spTree>
    <p:custDataLst>
      <p:tags r:id="rId2"/>
    </p:custData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19CAC136-7F8B-1C4D-A483-B31CDDD37480}"/>
              </a:ext>
            </a:extLst>
          </p:cNvPr>
          <p:cNvSpPr>
            <a:spLocks noGrp="1" noChangeArrowheads="1"/>
          </p:cNvSpPr>
          <p:nvPr>
            <p:ph type="title" idx="4294967295"/>
          </p:nvPr>
        </p:nvSpPr>
        <p:spPr bwMode="auto">
          <a:xfrm>
            <a:off x="449263" y="188913"/>
            <a:ext cx="8229600"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a:r>
              <a:rPr lang="zh-CN" altLang="en-US" sz="3200">
                <a:solidFill>
                  <a:srgbClr val="0000FF"/>
                </a:solidFill>
                <a:latin typeface="黑体" panose="02010609060101010101" pitchFamily="49" charset="-122"/>
                <a:ea typeface="黑体" panose="02010609060101010101" pitchFamily="49" charset="-122"/>
              </a:rPr>
              <a:t>信息守恒和黑洞的几何无关！</a:t>
            </a:r>
            <a:r>
              <a:rPr lang="en-US" altLang="zh-CN" sz="3200">
                <a:solidFill>
                  <a:srgbClr val="0000FF"/>
                </a:solidFill>
                <a:latin typeface="Arial" panose="020B0604020202020204" pitchFamily="34" charset="0"/>
                <a:cs typeface="Arial" panose="020B0604020202020204" pitchFamily="34" charset="0"/>
              </a:rPr>
              <a:t>(2009</a:t>
            </a:r>
            <a:r>
              <a:rPr lang="zh-CN" altLang="en-US" sz="3200">
                <a:solidFill>
                  <a:srgbClr val="0000FF"/>
                </a:solidFill>
                <a:latin typeface="黑体" panose="02010609060101010101" pitchFamily="49" charset="-122"/>
                <a:ea typeface="黑体" panose="02010609060101010101" pitchFamily="49" charset="-122"/>
              </a:rPr>
              <a:t>年</a:t>
            </a:r>
            <a:r>
              <a:rPr lang="en-US" altLang="zh-CN" sz="3200">
                <a:solidFill>
                  <a:srgbClr val="0000FF"/>
                </a:solidFill>
                <a:latin typeface="Arial" panose="020B0604020202020204" pitchFamily="34" charset="0"/>
                <a:cs typeface="Arial" panose="020B0604020202020204" pitchFamily="34" charset="0"/>
              </a:rPr>
              <a:t>)</a:t>
            </a:r>
          </a:p>
        </p:txBody>
      </p:sp>
      <p:sp>
        <p:nvSpPr>
          <p:cNvPr id="28674" name="Text Box 5">
            <a:extLst>
              <a:ext uri="{FF2B5EF4-FFF2-40B4-BE49-F238E27FC236}">
                <a16:creationId xmlns:a16="http://schemas.microsoft.com/office/drawing/2014/main" id="{2B157630-A4F9-D64C-99FF-506B95581236}"/>
              </a:ext>
            </a:extLst>
          </p:cNvPr>
          <p:cNvSpPr txBox="1">
            <a:spLocks noChangeArrowheads="1"/>
          </p:cNvSpPr>
          <p:nvPr/>
        </p:nvSpPr>
        <p:spPr bwMode="auto">
          <a:xfrm>
            <a:off x="539750" y="1700213"/>
            <a:ext cx="56165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0" lang="en-US" altLang="zh-CN">
                <a:solidFill>
                  <a:srgbClr val="800000"/>
                </a:solidFill>
                <a:latin typeface="Arial" panose="020B0604020202020204" pitchFamily="34" charset="0"/>
                <a:cs typeface="Arial" panose="020B0604020202020204" pitchFamily="34" charset="0"/>
              </a:rPr>
              <a:t>One Hair Theorem</a:t>
            </a:r>
            <a:r>
              <a:rPr kumimoji="0" lang="zh-CN" altLang="zh-CN">
                <a:solidFill>
                  <a:srgbClr val="800000"/>
                </a:solidFill>
                <a:latin typeface="Arial" panose="020B0604020202020204" pitchFamily="34" charset="0"/>
                <a:cs typeface="Arial" panose="020B0604020202020204" pitchFamily="34" charset="0"/>
              </a:rPr>
              <a:t>(</a:t>
            </a:r>
            <a:r>
              <a:rPr kumimoji="0" lang="zh-CN" altLang="en-US" sz="2000">
                <a:solidFill>
                  <a:srgbClr val="800000"/>
                </a:solidFill>
                <a:latin typeface="Arial" panose="020B0604020202020204" pitchFamily="34" charset="0"/>
                <a:ea typeface="黑体" panose="02010609060101010101" pitchFamily="49" charset="-122"/>
              </a:rPr>
              <a:t>黑洞一毛定理</a:t>
            </a:r>
            <a:r>
              <a:rPr kumimoji="0" lang="zh-CN" altLang="en-US">
                <a:latin typeface="Arial" panose="020B0604020202020204" pitchFamily="34" charset="0"/>
                <a:cs typeface="Arial" panose="020B0604020202020204" pitchFamily="34" charset="0"/>
              </a:rPr>
              <a:t>）</a:t>
            </a:r>
            <a:endParaRPr kumimoji="0" lang="en-US" altLang="zh-CN">
              <a:latin typeface="Arial" panose="020B0604020202020204" pitchFamily="34" charset="0"/>
              <a:cs typeface="Arial" panose="020B0604020202020204" pitchFamily="34" charset="0"/>
            </a:endParaRPr>
          </a:p>
        </p:txBody>
      </p:sp>
      <p:pic>
        <p:nvPicPr>
          <p:cNvPr id="28675" name="Picture 12">
            <a:extLst>
              <a:ext uri="{FF2B5EF4-FFF2-40B4-BE49-F238E27FC236}">
                <a16:creationId xmlns:a16="http://schemas.microsoft.com/office/drawing/2014/main" id="{B1E90F95-959A-1749-8101-460EE542C4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5157788"/>
            <a:ext cx="6969125" cy="1344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6893" name="Rectangle 13">
            <a:extLst>
              <a:ext uri="{FF2B5EF4-FFF2-40B4-BE49-F238E27FC236}">
                <a16:creationId xmlns:a16="http://schemas.microsoft.com/office/drawing/2014/main" id="{E9B4D74B-529F-9449-BC02-463D20C8A0FD}"/>
              </a:ext>
            </a:extLst>
          </p:cNvPr>
          <p:cNvSpPr>
            <a:spLocks noChangeArrowheads="1"/>
          </p:cNvSpPr>
          <p:nvPr/>
        </p:nvSpPr>
        <p:spPr bwMode="auto">
          <a:xfrm>
            <a:off x="468313" y="900113"/>
            <a:ext cx="8351837" cy="584200"/>
          </a:xfrm>
          <a:prstGeom prst="rect">
            <a:avLst/>
          </a:prstGeom>
          <a:solidFill>
            <a:schemeClr val="accent1">
              <a:lumMod val="20000"/>
              <a:lumOff val="80000"/>
            </a:schemeClr>
          </a:solidFill>
          <a:ln>
            <a:noFill/>
          </a:ln>
          <a:effectLst/>
        </p:spPr>
        <p:txBody>
          <a:bodyPr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600">
                <a:latin typeface="Abadi MT Condensed Light" panose="020B0306030101010103" pitchFamily="34" charset="0"/>
                <a:ea typeface="黑体" panose="02010609060101010101" pitchFamily="49" charset="-122"/>
              </a:rPr>
              <a:t>H. Dong, Q.-y. Cai, X.F. Liu, aC. P. Sun,</a:t>
            </a:r>
            <a:r>
              <a:rPr kumimoji="0" lang="zh-CN" altLang="en-US" sz="1600">
                <a:latin typeface="Abadi MT Condensed Light" panose="020B0306030101010103" pitchFamily="34" charset="0"/>
                <a:ea typeface="黑体" panose="02010609060101010101" pitchFamily="49" charset="-122"/>
              </a:rPr>
              <a:t>“</a:t>
            </a:r>
            <a:r>
              <a:rPr kumimoji="0" lang="en-US" altLang="zh-CN" sz="1600">
                <a:latin typeface="Abadi MT Condensed Light" panose="020B0306030101010103" pitchFamily="34" charset="0"/>
                <a:ea typeface="黑体" panose="02010609060101010101" pitchFamily="49" charset="-122"/>
              </a:rPr>
              <a:t>One hair postulate for Hawking radiation as tunneling</a:t>
            </a:r>
            <a:r>
              <a:rPr kumimoji="0" lang="zh-CN" altLang="en-US" sz="1600">
                <a:latin typeface="Abadi MT Condensed Light" panose="020B0306030101010103" pitchFamily="34" charset="0"/>
                <a:ea typeface="黑体" panose="02010609060101010101" pitchFamily="49" charset="-122"/>
              </a:rPr>
              <a:t>”</a:t>
            </a:r>
            <a:r>
              <a:rPr kumimoji="0" lang="en-US" altLang="zh-CN" sz="1600">
                <a:latin typeface="Abadi MT Condensed Light" panose="020B0306030101010103" pitchFamily="34" charset="0"/>
                <a:ea typeface="黑体" panose="02010609060101010101" pitchFamily="49" charset="-122"/>
              </a:rPr>
              <a:t> </a:t>
            </a:r>
            <a:r>
              <a:rPr kumimoji="0" lang="en-US" altLang="zh-CN" sz="1600" b="1">
                <a:solidFill>
                  <a:srgbClr val="CB0000"/>
                </a:solidFill>
                <a:latin typeface="Abadi MT Condensed Light" panose="020B0306030101010103" pitchFamily="34" charset="0"/>
                <a:ea typeface="黑体" panose="02010609060101010101" pitchFamily="49" charset="-122"/>
              </a:rPr>
              <a:t>arXiv:0907.2085 </a:t>
            </a:r>
          </a:p>
        </p:txBody>
      </p:sp>
      <p:sp>
        <p:nvSpPr>
          <p:cNvPr id="28677" name="Line 14">
            <a:extLst>
              <a:ext uri="{FF2B5EF4-FFF2-40B4-BE49-F238E27FC236}">
                <a16:creationId xmlns:a16="http://schemas.microsoft.com/office/drawing/2014/main" id="{69F282CA-ADF4-A542-A3BC-B323DE57AA3A}"/>
              </a:ext>
            </a:extLst>
          </p:cNvPr>
          <p:cNvSpPr>
            <a:spLocks noChangeShapeType="1"/>
          </p:cNvSpPr>
          <p:nvPr/>
        </p:nvSpPr>
        <p:spPr bwMode="auto">
          <a:xfrm>
            <a:off x="1331913" y="5445125"/>
            <a:ext cx="6769100" cy="0"/>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8678" name="Line 15">
            <a:extLst>
              <a:ext uri="{FF2B5EF4-FFF2-40B4-BE49-F238E27FC236}">
                <a16:creationId xmlns:a16="http://schemas.microsoft.com/office/drawing/2014/main" id="{170A5F5F-A7D4-DA42-9C87-05FFF777CB1F}"/>
              </a:ext>
            </a:extLst>
          </p:cNvPr>
          <p:cNvSpPr>
            <a:spLocks noChangeShapeType="1"/>
          </p:cNvSpPr>
          <p:nvPr/>
        </p:nvSpPr>
        <p:spPr bwMode="auto">
          <a:xfrm>
            <a:off x="1331913" y="5732463"/>
            <a:ext cx="4608512" cy="0"/>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1516" name="矩形 1">
            <a:extLst>
              <a:ext uri="{FF2B5EF4-FFF2-40B4-BE49-F238E27FC236}">
                <a16:creationId xmlns:a16="http://schemas.microsoft.com/office/drawing/2014/main" id="{33756BBE-098A-4642-B0A9-D472D002330A}"/>
              </a:ext>
            </a:extLst>
          </p:cNvPr>
          <p:cNvSpPr>
            <a:spLocks noChangeArrowheads="1"/>
          </p:cNvSpPr>
          <p:nvPr/>
        </p:nvSpPr>
        <p:spPr bwMode="auto">
          <a:xfrm>
            <a:off x="539750" y="2884488"/>
            <a:ext cx="402748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defRPr/>
            </a:pPr>
            <a:r>
              <a:rPr lang="zh-CN" altLang="en-US" sz="2000" dirty="0">
                <a:solidFill>
                  <a:srgbClr val="800000"/>
                </a:solidFill>
                <a:latin typeface="黑体" charset="0"/>
                <a:ea typeface="黑体" charset="0"/>
                <a:cs typeface="黑体" charset="0"/>
              </a:rPr>
              <a:t>隧穿几率</a:t>
            </a:r>
            <a:r>
              <a:rPr lang="en-US" altLang="zh-CN" sz="2000" dirty="0">
                <a:solidFill>
                  <a:srgbClr val="800000"/>
                </a:solidFill>
                <a:latin typeface="黑体" charset="0"/>
                <a:ea typeface="黑体" charset="0"/>
                <a:cs typeface="黑体" charset="0"/>
              </a:rPr>
              <a:t>=</a:t>
            </a:r>
            <a:r>
              <a:rPr lang="zh-CN" altLang="en-US" sz="2000" dirty="0">
                <a:solidFill>
                  <a:srgbClr val="800000"/>
                </a:solidFill>
                <a:latin typeface="黑体" charset="0"/>
                <a:ea typeface="黑体" charset="0"/>
                <a:cs typeface="黑体" charset="0"/>
              </a:rPr>
              <a:t>推广的</a:t>
            </a:r>
            <a:r>
              <a:rPr lang="en-US" altLang="zh-CN" sz="2000" dirty="0">
                <a:solidFill>
                  <a:srgbClr val="800000"/>
                </a:solidFill>
                <a:latin typeface="Times New Roman" charset="0"/>
                <a:ea typeface="宋体" charset="0"/>
              </a:rPr>
              <a:t>Parikh-</a:t>
            </a:r>
            <a:r>
              <a:rPr lang="en-US" altLang="zh-CN" sz="2000" dirty="0" err="1">
                <a:solidFill>
                  <a:srgbClr val="800000"/>
                </a:solidFill>
                <a:latin typeface="Times New Roman" charset="0"/>
                <a:ea typeface="宋体" charset="0"/>
              </a:rPr>
              <a:t>Wilczek</a:t>
            </a:r>
            <a:r>
              <a:rPr lang="en-US" altLang="zh-CN" sz="2000" dirty="0">
                <a:solidFill>
                  <a:srgbClr val="800000"/>
                </a:solidFill>
                <a:latin typeface="Times New Roman" charset="0"/>
                <a:ea typeface="宋体" charset="0"/>
              </a:rPr>
              <a:t> </a:t>
            </a:r>
            <a:r>
              <a:rPr lang="zh-CN" altLang="en-US" sz="2000" dirty="0">
                <a:solidFill>
                  <a:srgbClr val="800000"/>
                </a:solidFill>
                <a:latin typeface="黑体"/>
                <a:ea typeface="黑体"/>
                <a:cs typeface="黑体"/>
              </a:rPr>
              <a:t>谱</a:t>
            </a:r>
            <a:r>
              <a:rPr lang="en-US" altLang="zh-CN" sz="2000" dirty="0">
                <a:solidFill>
                  <a:srgbClr val="800000"/>
                </a:solidFill>
                <a:latin typeface="Times New Roman" charset="0"/>
                <a:ea typeface="宋体" charset="0"/>
              </a:rPr>
              <a:t> </a:t>
            </a:r>
            <a:endParaRPr lang="en-US" altLang="zh-CN" sz="2000" dirty="0">
              <a:solidFill>
                <a:srgbClr val="800000"/>
              </a:solidFill>
              <a:latin typeface="黑体" charset="0"/>
              <a:ea typeface="黑体" charset="0"/>
              <a:cs typeface="黑体" charset="0"/>
            </a:endParaRPr>
          </a:p>
        </p:txBody>
      </p:sp>
      <p:sp>
        <p:nvSpPr>
          <p:cNvPr id="21522" name="矩形 1">
            <a:extLst>
              <a:ext uri="{FF2B5EF4-FFF2-40B4-BE49-F238E27FC236}">
                <a16:creationId xmlns:a16="http://schemas.microsoft.com/office/drawing/2014/main" id="{30585F39-7180-AF44-9627-ADD2FEEC5D3A}"/>
              </a:ext>
            </a:extLst>
          </p:cNvPr>
          <p:cNvSpPr>
            <a:spLocks noChangeArrowheads="1"/>
          </p:cNvSpPr>
          <p:nvPr/>
        </p:nvSpPr>
        <p:spPr bwMode="auto">
          <a:xfrm>
            <a:off x="7092950" y="1546225"/>
            <a:ext cx="1319213" cy="369888"/>
          </a:xfrm>
          <a:prstGeom prst="rect">
            <a:avLst/>
          </a:prstGeom>
          <a:solidFill>
            <a:schemeClr val="accent5">
              <a:lumMod val="20000"/>
              <a:lumOff val="80000"/>
            </a:schemeClr>
          </a:solidFill>
          <a:ln w="19050">
            <a:solidFill>
              <a:srgbClr val="C00000"/>
            </a:solidFill>
            <a:miter lim="800000"/>
            <a:headEnd/>
            <a:tailEnd/>
          </a:ln>
        </p:spPr>
        <p:txBody>
          <a:bodyPr wrap="none">
            <a:spAutoFit/>
          </a:bodyPr>
          <a:lstStyle/>
          <a:p>
            <a:pPr>
              <a:defRPr/>
            </a:pPr>
            <a:r>
              <a:rPr lang="en-US" altLang="zh-CN" sz="1800">
                <a:solidFill>
                  <a:srgbClr val="CB0000"/>
                </a:solidFill>
                <a:latin typeface="Tahoma" charset="0"/>
                <a:ea typeface="宋体" charset="0"/>
              </a:rPr>
              <a:t>CTP</a:t>
            </a:r>
            <a:r>
              <a:rPr lang="zh-CN" altLang="en-US" sz="1800">
                <a:solidFill>
                  <a:srgbClr val="CB0000"/>
                </a:solidFill>
                <a:latin typeface="Tahoma" charset="0"/>
                <a:ea typeface="宋体" charset="0"/>
              </a:rPr>
              <a:t>，</a:t>
            </a:r>
            <a:r>
              <a:rPr lang="en-US" altLang="zh-CN" sz="1800">
                <a:solidFill>
                  <a:srgbClr val="CB0000"/>
                </a:solidFill>
                <a:latin typeface="Tahoma" charset="0"/>
                <a:ea typeface="宋体" charset="0"/>
              </a:rPr>
              <a:t>2014</a:t>
            </a:r>
            <a:endParaRPr lang="zh-CN" altLang="en-US" sz="1800">
              <a:solidFill>
                <a:srgbClr val="CB0000"/>
              </a:solidFill>
              <a:latin typeface="Tahoma" charset="0"/>
              <a:ea typeface="宋体" charset="0"/>
            </a:endParaRPr>
          </a:p>
        </p:txBody>
      </p:sp>
      <p:graphicFrame>
        <p:nvGraphicFramePr>
          <p:cNvPr id="28681" name="对象 1">
            <a:extLst>
              <a:ext uri="{FF2B5EF4-FFF2-40B4-BE49-F238E27FC236}">
                <a16:creationId xmlns:a16="http://schemas.microsoft.com/office/drawing/2014/main" id="{4BCFF372-6192-4240-A916-538D5F6C99AA}"/>
              </a:ext>
            </a:extLst>
          </p:cNvPr>
          <p:cNvGraphicFramePr>
            <a:graphicFrameLocks noChangeAspect="1"/>
          </p:cNvGraphicFramePr>
          <p:nvPr/>
        </p:nvGraphicFramePr>
        <p:xfrm>
          <a:off x="755650" y="3500438"/>
          <a:ext cx="3360738" cy="384175"/>
        </p:xfrm>
        <a:graphic>
          <a:graphicData uri="http://schemas.openxmlformats.org/presentationml/2006/ole">
            <mc:AlternateContent xmlns:mc="http://schemas.openxmlformats.org/markup-compatibility/2006">
              <mc:Choice xmlns:v="urn:schemas-microsoft-com:vml" Requires="v">
                <p:oleObj spid="_x0000_s28811" name="Equation" r:id="rId4" imgW="20478750" imgH="2343150" progId="Equation.DSMT4">
                  <p:embed/>
                </p:oleObj>
              </mc:Choice>
              <mc:Fallback>
                <p:oleObj name="Equation" r:id="rId4" imgW="20478750" imgH="2343150" progId="Equation.DSMT4">
                  <p:embed/>
                  <p:pic>
                    <p:nvPicPr>
                      <p:cNvPr id="0" name="对象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3500438"/>
                        <a:ext cx="3360738" cy="384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82" name="对象 2">
            <a:extLst>
              <a:ext uri="{FF2B5EF4-FFF2-40B4-BE49-F238E27FC236}">
                <a16:creationId xmlns:a16="http://schemas.microsoft.com/office/drawing/2014/main" id="{15BBE11B-DCF3-5A4F-9485-E36914AB086C}"/>
              </a:ext>
            </a:extLst>
          </p:cNvPr>
          <p:cNvGraphicFramePr>
            <a:graphicFrameLocks noChangeAspect="1"/>
          </p:cNvGraphicFramePr>
          <p:nvPr/>
        </p:nvGraphicFramePr>
        <p:xfrm>
          <a:off x="755650" y="4149725"/>
          <a:ext cx="5237163" cy="433388"/>
        </p:xfrm>
        <a:graphic>
          <a:graphicData uri="http://schemas.openxmlformats.org/presentationml/2006/ole">
            <mc:AlternateContent xmlns:mc="http://schemas.openxmlformats.org/markup-compatibility/2006">
              <mc:Choice xmlns:v="urn:schemas-microsoft-com:vml" Requires="v">
                <p:oleObj spid="_x0000_s28812" name="Equation" r:id="rId6" imgW="31743650" imgH="2635250" progId="Equation.DSMT4">
                  <p:embed/>
                </p:oleObj>
              </mc:Choice>
              <mc:Fallback>
                <p:oleObj name="Equation" r:id="rId6" imgW="31743650" imgH="2635250" progId="Equation.DSMT4">
                  <p:embed/>
                  <p:pic>
                    <p:nvPicPr>
                      <p:cNvPr id="0" name="对象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4149725"/>
                        <a:ext cx="5237163"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83" name="对象 3">
            <a:extLst>
              <a:ext uri="{FF2B5EF4-FFF2-40B4-BE49-F238E27FC236}">
                <a16:creationId xmlns:a16="http://schemas.microsoft.com/office/drawing/2014/main" id="{37E9241E-561B-F848-9F68-A92F8423E1E8}"/>
              </a:ext>
            </a:extLst>
          </p:cNvPr>
          <p:cNvGraphicFramePr>
            <a:graphicFrameLocks noChangeAspect="1"/>
          </p:cNvGraphicFramePr>
          <p:nvPr/>
        </p:nvGraphicFramePr>
        <p:xfrm>
          <a:off x="601663" y="2316163"/>
          <a:ext cx="5554662" cy="422275"/>
        </p:xfrm>
        <a:graphic>
          <a:graphicData uri="http://schemas.openxmlformats.org/presentationml/2006/ole">
            <mc:AlternateContent xmlns:mc="http://schemas.openxmlformats.org/markup-compatibility/2006">
              <mc:Choice xmlns:v="urn:schemas-microsoft-com:vml" Requires="v">
                <p:oleObj spid="_x0000_s28813" name="Equation" r:id="rId8" imgW="31889700" imgH="2635250" progId="Equation.DSMT4">
                  <p:embed/>
                </p:oleObj>
              </mc:Choice>
              <mc:Fallback>
                <p:oleObj name="Equation" r:id="rId8" imgW="31889700" imgH="2635250" progId="Equation.DSMT4">
                  <p:embed/>
                  <p:pic>
                    <p:nvPicPr>
                      <p:cNvPr id="0" name="对象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663" y="2316163"/>
                        <a:ext cx="5554662" cy="422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pic>
        <p:nvPicPr>
          <p:cNvPr id="28684" name="Picture 59" descr="C:\Users\host\AppData\Roaming\Tencent\Users\534381340\QQ\WinTemp\RichOle\29EI]1SPS5E1J}[}6AL}`P1.png">
            <a:extLst>
              <a:ext uri="{FF2B5EF4-FFF2-40B4-BE49-F238E27FC236}">
                <a16:creationId xmlns:a16="http://schemas.microsoft.com/office/drawing/2014/main" id="{0573DF87-E880-9640-BDC0-A10CC8C3EB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4025" y="2014538"/>
            <a:ext cx="1800225" cy="157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5" name="Picture 60" descr="C:\Users\host\AppData\Roaming\Tencent\Users\534381340\QQ\WinTemp\RichOle\NQLKJ`72]TUU}YQ${2KVCTL.png">
            <a:extLst>
              <a:ext uri="{FF2B5EF4-FFF2-40B4-BE49-F238E27FC236}">
                <a16:creationId xmlns:a16="http://schemas.microsoft.com/office/drawing/2014/main" id="{5FBFF442-0D6F-B54F-8A06-4B7EEB88317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32588" y="3573463"/>
            <a:ext cx="2016125" cy="1265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圆角矩形 2">
            <a:extLst>
              <a:ext uri="{FF2B5EF4-FFF2-40B4-BE49-F238E27FC236}">
                <a16:creationId xmlns:a16="http://schemas.microsoft.com/office/drawing/2014/main" id="{C5944EE1-61B1-B441-9300-3D8FF00F52CA}"/>
              </a:ext>
            </a:extLst>
          </p:cNvPr>
          <p:cNvSpPr>
            <a:spLocks noChangeArrowheads="1"/>
          </p:cNvSpPr>
          <p:nvPr/>
        </p:nvSpPr>
        <p:spPr bwMode="auto">
          <a:xfrm>
            <a:off x="1258888" y="5084763"/>
            <a:ext cx="7129462" cy="1296987"/>
          </a:xfrm>
          <a:prstGeom prst="roundRect">
            <a:avLst>
              <a:gd name="adj" fmla="val 8154"/>
            </a:avLst>
          </a:prstGeom>
          <a:noFill/>
          <a:ln w="28575" cmpd="sng">
            <a:solidFill>
              <a:srgbClr val="0000FF"/>
            </a:solidFill>
            <a:round/>
            <a:headEnd/>
            <a:tailEnd/>
          </a:ln>
        </p:spPr>
        <p:txBody>
          <a:bodyPr/>
          <a:lstStyle>
            <a:lvl1pPr>
              <a:defRPr kumimoji="1" sz="2400">
                <a:solidFill>
                  <a:schemeClr val="tx1"/>
                </a:solidFill>
                <a:latin typeface="Times New Roman" pitchFamily="18" charset="0"/>
                <a:ea typeface="宋体" pitchFamily="2" charset="-122"/>
              </a:defRPr>
            </a:lvl1pPr>
            <a:lvl2pPr marL="742950" indent="-285750">
              <a:defRPr kumimoji="1" sz="2400">
                <a:solidFill>
                  <a:schemeClr val="tx1"/>
                </a:solidFill>
                <a:latin typeface="Times New Roman" pitchFamily="18" charset="0"/>
                <a:ea typeface="宋体" pitchFamily="2" charset="-122"/>
              </a:defRPr>
            </a:lvl2pPr>
            <a:lvl3pPr marL="1143000" indent="-228600">
              <a:defRPr kumimoji="1" sz="2400">
                <a:solidFill>
                  <a:schemeClr val="tx1"/>
                </a:solidFill>
                <a:latin typeface="Times New Roman" pitchFamily="18" charset="0"/>
                <a:ea typeface="宋体" pitchFamily="2" charset="-122"/>
              </a:defRPr>
            </a:lvl3pPr>
            <a:lvl4pPr marL="1600200" indent="-228600">
              <a:defRPr kumimoji="1" sz="2400">
                <a:solidFill>
                  <a:schemeClr val="tx1"/>
                </a:solidFill>
                <a:latin typeface="Times New Roman" pitchFamily="18" charset="0"/>
                <a:ea typeface="宋体" pitchFamily="2" charset="-122"/>
              </a:defRPr>
            </a:lvl4pPr>
            <a:lvl5pPr marL="2057400" indent="-22860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kumimoji="0"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图片 1">
            <a:extLst>
              <a:ext uri="{FF2B5EF4-FFF2-40B4-BE49-F238E27FC236}">
                <a16:creationId xmlns:a16="http://schemas.microsoft.com/office/drawing/2014/main" id="{5EA27B5A-D0EA-0E40-9519-646FEB22EA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773238"/>
            <a:ext cx="5111750" cy="2249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图片 2">
            <a:extLst>
              <a:ext uri="{FF2B5EF4-FFF2-40B4-BE49-F238E27FC236}">
                <a16:creationId xmlns:a16="http://schemas.microsoft.com/office/drawing/2014/main" id="{4CB94346-D0CB-0648-B6DD-49EE232B5D2B}"/>
              </a:ext>
            </a:extLst>
          </p:cNvPr>
          <p:cNvPicPr>
            <a:picLocks noChangeAspect="1"/>
          </p:cNvPicPr>
          <p:nvPr/>
        </p:nvPicPr>
        <p:blipFill>
          <a:blip r:embed="rId3"/>
          <a:stretch>
            <a:fillRect/>
          </a:stretch>
        </p:blipFill>
        <p:spPr>
          <a:xfrm>
            <a:off x="755650" y="4435475"/>
            <a:ext cx="4103688" cy="1349375"/>
          </a:xfrm>
          <a:prstGeom prst="rect">
            <a:avLst/>
          </a:prstGeom>
          <a:ln w="38100" cmpd="sng">
            <a:solidFill>
              <a:schemeClr val="accent5">
                <a:lumMod val="75000"/>
              </a:schemeClr>
            </a:solidFill>
          </a:ln>
        </p:spPr>
      </p:pic>
      <p:sp>
        <p:nvSpPr>
          <p:cNvPr id="29699" name="矩形 4">
            <a:extLst>
              <a:ext uri="{FF2B5EF4-FFF2-40B4-BE49-F238E27FC236}">
                <a16:creationId xmlns:a16="http://schemas.microsoft.com/office/drawing/2014/main" id="{CEA10EEB-5B21-9343-B448-02526F65FB8C}"/>
              </a:ext>
            </a:extLst>
          </p:cNvPr>
          <p:cNvSpPr>
            <a:spLocks noChangeArrowheads="1"/>
          </p:cNvSpPr>
          <p:nvPr/>
        </p:nvSpPr>
        <p:spPr bwMode="auto">
          <a:xfrm>
            <a:off x="1808163" y="188913"/>
            <a:ext cx="5519737"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3200">
                <a:solidFill>
                  <a:srgbClr val="0000FF"/>
                </a:solidFill>
                <a:latin typeface="黑体" panose="02010609060101010101" pitchFamily="49" charset="-122"/>
                <a:ea typeface="黑体" panose="02010609060101010101" pitchFamily="49" charset="-122"/>
              </a:rPr>
              <a:t>后来一篇内容几乎相同的文章</a:t>
            </a:r>
            <a:endParaRPr kumimoji="0" lang="en-US" altLang="zh-CN" sz="3200"/>
          </a:p>
        </p:txBody>
      </p:sp>
      <p:sp>
        <p:nvSpPr>
          <p:cNvPr id="29700" name="矩形 1">
            <a:extLst>
              <a:ext uri="{FF2B5EF4-FFF2-40B4-BE49-F238E27FC236}">
                <a16:creationId xmlns:a16="http://schemas.microsoft.com/office/drawing/2014/main" id="{5E1C98DC-7498-984B-9C3B-1E86A2F9B747}"/>
              </a:ext>
            </a:extLst>
          </p:cNvPr>
          <p:cNvSpPr>
            <a:spLocks noChangeArrowheads="1"/>
          </p:cNvSpPr>
          <p:nvPr/>
        </p:nvSpPr>
        <p:spPr bwMode="auto">
          <a:xfrm>
            <a:off x="1403350" y="1052513"/>
            <a:ext cx="3236913"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a:solidFill>
                  <a:srgbClr val="9E0000"/>
                </a:solidFill>
                <a:latin typeface="Arial" panose="020B0604020202020204" pitchFamily="34" charset="0"/>
                <a:cs typeface="Arial" panose="020B0604020202020204" pitchFamily="34" charset="0"/>
              </a:rPr>
              <a:t>arXiv:1102.2326</a:t>
            </a:r>
            <a:r>
              <a:rPr kumimoji="0" lang="zh-CN" altLang="en-US" sz="2000">
                <a:solidFill>
                  <a:srgbClr val="9E0000"/>
                </a:solidFill>
                <a:latin typeface="Arial" panose="020B0604020202020204" pitchFamily="34" charset="0"/>
                <a:cs typeface="Arial" panose="020B0604020202020204" pitchFamily="34" charset="0"/>
              </a:rPr>
              <a:t> ，</a:t>
            </a:r>
            <a:r>
              <a:rPr kumimoji="0" lang="en-US" altLang="zh-CN" sz="2000">
                <a:solidFill>
                  <a:srgbClr val="9E0000"/>
                </a:solidFill>
                <a:latin typeface="Arial" panose="020B0604020202020204" pitchFamily="34" charset="0"/>
                <a:cs typeface="Arial" panose="020B0604020202020204" pitchFamily="34" charset="0"/>
              </a:rPr>
              <a:t>2011</a:t>
            </a:r>
            <a:r>
              <a:rPr kumimoji="0" lang="zh-CN" altLang="en-US" sz="2000">
                <a:solidFill>
                  <a:srgbClr val="9E0000"/>
                </a:solidFill>
                <a:latin typeface="Arial" panose="020B0604020202020204" pitchFamily="34" charset="0"/>
                <a:cs typeface="Arial" panose="020B0604020202020204" pitchFamily="34" charset="0"/>
              </a:rPr>
              <a:t>年</a:t>
            </a:r>
          </a:p>
        </p:txBody>
      </p:sp>
      <p:sp>
        <p:nvSpPr>
          <p:cNvPr id="29701" name="矩形 4">
            <a:extLst>
              <a:ext uri="{FF2B5EF4-FFF2-40B4-BE49-F238E27FC236}">
                <a16:creationId xmlns:a16="http://schemas.microsoft.com/office/drawing/2014/main" id="{22A6668F-40C4-3F46-97F7-B5C30F818F89}"/>
              </a:ext>
            </a:extLst>
          </p:cNvPr>
          <p:cNvSpPr>
            <a:spLocks noChangeArrowheads="1"/>
          </p:cNvSpPr>
          <p:nvPr/>
        </p:nvSpPr>
        <p:spPr bwMode="auto">
          <a:xfrm>
            <a:off x="5994400" y="1731963"/>
            <a:ext cx="2551113"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a:solidFill>
                  <a:srgbClr val="9E0000"/>
                </a:solidFill>
                <a:latin typeface="Arial" panose="020B0604020202020204" pitchFamily="34" charset="0"/>
                <a:ea typeface="黑体" panose="02010609060101010101" pitchFamily="49" charset="-122"/>
              </a:rPr>
              <a:t>我们的文章：</a:t>
            </a:r>
            <a:r>
              <a:rPr kumimoji="0" lang="en-US" altLang="zh-CN" sz="2000">
                <a:solidFill>
                  <a:srgbClr val="9E0000"/>
                </a:solidFill>
                <a:latin typeface="Arial" panose="020B0604020202020204" pitchFamily="34" charset="0"/>
                <a:cs typeface="Arial" panose="020B0604020202020204" pitchFamily="34" charset="0"/>
              </a:rPr>
              <a:t>2009</a:t>
            </a:r>
            <a:r>
              <a:rPr kumimoji="0" lang="zh-CN" altLang="en-US" sz="2000">
                <a:solidFill>
                  <a:srgbClr val="9E0000"/>
                </a:solidFill>
                <a:latin typeface="Arial" panose="020B0604020202020204" pitchFamily="34" charset="0"/>
                <a:ea typeface="黑体" panose="02010609060101010101" pitchFamily="49" charset="-122"/>
              </a:rPr>
              <a:t>年</a:t>
            </a:r>
            <a:endParaRPr kumimoji="0" lang="en-US" altLang="zh-CN" sz="2000">
              <a:solidFill>
                <a:srgbClr val="9E0000"/>
              </a:solidFill>
              <a:latin typeface="Arial" panose="020B0604020202020204" pitchFamily="34" charset="0"/>
              <a:cs typeface="Arial" panose="020B0604020202020204" pitchFamily="34" charset="0"/>
            </a:endParaRPr>
          </a:p>
          <a:p>
            <a:r>
              <a:rPr kumimoji="0" lang="en-US" altLang="zh-CN" sz="2000">
                <a:solidFill>
                  <a:srgbClr val="9E0000"/>
                </a:solidFill>
                <a:latin typeface="Arial" panose="020B0604020202020204" pitchFamily="34" charset="0"/>
                <a:cs typeface="Arial" panose="020B0604020202020204" pitchFamily="34" charset="0"/>
              </a:rPr>
              <a:t>CTP</a:t>
            </a:r>
            <a:r>
              <a:rPr kumimoji="0" lang="zh-CN" altLang="en-US" sz="2000">
                <a:solidFill>
                  <a:srgbClr val="9E0000"/>
                </a:solidFill>
                <a:latin typeface="Arial" panose="020B0604020202020204" pitchFamily="34" charset="0"/>
                <a:ea typeface="黑体" panose="02010609060101010101" pitchFamily="49" charset="-122"/>
              </a:rPr>
              <a:t> </a:t>
            </a:r>
            <a:r>
              <a:rPr kumimoji="0" lang="en-US" altLang="zh-CN" sz="2000">
                <a:solidFill>
                  <a:srgbClr val="9E0000"/>
                </a:solidFill>
                <a:latin typeface="Arial" panose="020B0604020202020204" pitchFamily="34" charset="0"/>
                <a:cs typeface="Arial" panose="020B0604020202020204" pitchFamily="34" charset="0"/>
              </a:rPr>
              <a:t>2014</a:t>
            </a:r>
            <a:r>
              <a:rPr kumimoji="0" lang="zh-CN" altLang="en-US" sz="2000">
                <a:solidFill>
                  <a:srgbClr val="9E0000"/>
                </a:solidFill>
                <a:latin typeface="Arial" panose="020B0604020202020204" pitchFamily="34" charset="0"/>
                <a:ea typeface="黑体" panose="02010609060101010101" pitchFamily="49" charset="-122"/>
              </a:rPr>
              <a:t> </a:t>
            </a:r>
            <a:endParaRPr kumimoji="0" lang="en-US" altLang="zh-CN" sz="2000">
              <a:solidFill>
                <a:srgbClr val="9E0000"/>
              </a:solidFill>
              <a:latin typeface="Arial" panose="020B0604020202020204" pitchFamily="34" charset="0"/>
              <a:cs typeface="Arial" panose="020B0604020202020204" pitchFamily="34" charset="0"/>
            </a:endParaRPr>
          </a:p>
        </p:txBody>
      </p:sp>
      <p:sp>
        <p:nvSpPr>
          <p:cNvPr id="29702" name="矩形 3">
            <a:extLst>
              <a:ext uri="{FF2B5EF4-FFF2-40B4-BE49-F238E27FC236}">
                <a16:creationId xmlns:a16="http://schemas.microsoft.com/office/drawing/2014/main" id="{BBF7F093-A920-6442-AD2F-634BB7961194}"/>
              </a:ext>
            </a:extLst>
          </p:cNvPr>
          <p:cNvSpPr>
            <a:spLocks noChangeArrowheads="1"/>
          </p:cNvSpPr>
          <p:nvPr/>
        </p:nvSpPr>
        <p:spPr bwMode="auto">
          <a:xfrm>
            <a:off x="5994400" y="971550"/>
            <a:ext cx="2513013" cy="420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FF"/>
                </a:solidFill>
                <a:latin typeface="Arial" panose="020B0604020202020204" pitchFamily="34" charset="0"/>
                <a:cs typeface="Arial" panose="020B0604020202020204" pitchFamily="34" charset="0"/>
              </a:rPr>
              <a:t>arXiv:0907.2085</a:t>
            </a:r>
            <a:r>
              <a:rPr kumimoji="0" lang="en-US" altLang="zh-CN" b="1">
                <a:solidFill>
                  <a:srgbClr val="0000FF"/>
                </a:solidFill>
                <a:latin typeface="Arial" panose="020B0604020202020204" pitchFamily="34" charset="0"/>
                <a:cs typeface="Arial" panose="020B0604020202020204" pitchFamily="34" charset="0"/>
              </a:rPr>
              <a:t> </a:t>
            </a:r>
            <a:endParaRPr kumimoji="0" lang="zh-CN" altLang="en-US">
              <a:solidFill>
                <a:srgbClr val="0000FF"/>
              </a:solidFill>
              <a:latin typeface="Arial" panose="020B0604020202020204" pitchFamily="34" charset="0"/>
              <a:cs typeface="Arial" panose="020B0604020202020204" pitchFamily="34" charset="0"/>
            </a:endParaRPr>
          </a:p>
        </p:txBody>
      </p:sp>
      <p:pic>
        <p:nvPicPr>
          <p:cNvPr id="29703" name="图片 4">
            <a:extLst>
              <a:ext uri="{FF2B5EF4-FFF2-40B4-BE49-F238E27FC236}">
                <a16:creationId xmlns:a16="http://schemas.microsoft.com/office/drawing/2014/main" id="{323B08C6-A880-EF40-A4A8-CE46FE0C4EE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5300663"/>
            <a:ext cx="3325813"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9704" name="直线连接符 7">
            <a:extLst>
              <a:ext uri="{FF2B5EF4-FFF2-40B4-BE49-F238E27FC236}">
                <a16:creationId xmlns:a16="http://schemas.microsoft.com/office/drawing/2014/main" id="{608BE0A5-1096-824B-AA48-7A212AF2CC4D}"/>
              </a:ext>
            </a:extLst>
          </p:cNvPr>
          <p:cNvCxnSpPr>
            <a:cxnSpLocks noChangeShapeType="1"/>
          </p:cNvCxnSpPr>
          <p:nvPr/>
        </p:nvCxnSpPr>
        <p:spPr bwMode="auto">
          <a:xfrm>
            <a:off x="5275263" y="925513"/>
            <a:ext cx="0" cy="487680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cxnSp>
      <p:pic>
        <p:nvPicPr>
          <p:cNvPr id="29705" name="图片 8">
            <a:extLst>
              <a:ext uri="{FF2B5EF4-FFF2-40B4-BE49-F238E27FC236}">
                <a16:creationId xmlns:a16="http://schemas.microsoft.com/office/drawing/2014/main" id="{E4B606AE-1C28-F14D-8946-DCC643E3934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3933825"/>
            <a:ext cx="3533775" cy="896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706" name="矩形 4">
            <a:extLst>
              <a:ext uri="{FF2B5EF4-FFF2-40B4-BE49-F238E27FC236}">
                <a16:creationId xmlns:a16="http://schemas.microsoft.com/office/drawing/2014/main" id="{4E414FF8-F033-734C-93F4-F5CF5E45CB47}"/>
              </a:ext>
            </a:extLst>
          </p:cNvPr>
          <p:cNvSpPr>
            <a:spLocks noChangeArrowheads="1"/>
          </p:cNvSpPr>
          <p:nvPr/>
        </p:nvSpPr>
        <p:spPr bwMode="auto">
          <a:xfrm>
            <a:off x="5994400" y="2781300"/>
            <a:ext cx="1979613"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dirty="0">
                <a:solidFill>
                  <a:srgbClr val="0000FF"/>
                </a:solidFill>
                <a:latin typeface="黑体" panose="02010609060101010101" pitchFamily="49" charset="-122"/>
                <a:ea typeface="黑体" panose="02010609060101010101" pitchFamily="49" charset="-122"/>
              </a:rPr>
              <a:t>记号都几乎相同</a:t>
            </a:r>
            <a:endParaRPr kumimoji="0" lang="en-US" altLang="zh-CN"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a:extLst>
              <a:ext uri="{FF2B5EF4-FFF2-40B4-BE49-F238E27FC236}">
                <a16:creationId xmlns:a16="http://schemas.microsoft.com/office/drawing/2014/main" id="{A8F9B370-05F7-2548-86D1-55B6657C26F8}"/>
              </a:ext>
            </a:extLst>
          </p:cNvPr>
          <p:cNvSpPr/>
          <p:nvPr/>
        </p:nvSpPr>
        <p:spPr bwMode="auto">
          <a:xfrm>
            <a:off x="684386" y="1341339"/>
            <a:ext cx="2087563" cy="2014537"/>
          </a:xfrm>
          <a:prstGeom prst="ellipse">
            <a:avLst/>
          </a:prstGeom>
          <a:solidFill>
            <a:schemeClr val="accent3">
              <a:lumMod val="20000"/>
              <a:lumOff val="80000"/>
            </a:schemeClr>
          </a:solidFill>
          <a:ln w="9525" cap="flat" cmpd="sng" algn="ctr">
            <a:solidFill>
              <a:schemeClr val="tx1"/>
            </a:solidFill>
            <a:prstDash val="solid"/>
            <a:round/>
            <a:headEnd type="none" w="med" len="med"/>
            <a:tailEnd type="none" w="med" len="med"/>
          </a:ln>
          <a:effectLst/>
          <a:extLst/>
        </p:spPr>
        <p:txBody>
          <a:bodyPr/>
          <a:lstStyle/>
          <a:p>
            <a:pPr eaLnBrk="1" hangingPunct="1">
              <a:defRPr/>
            </a:pPr>
            <a:endParaRPr lang="zh-CN" altLang="en-US">
              <a:latin typeface="Times New Roman" charset="0"/>
              <a:ea typeface="宋体" charset="0"/>
            </a:endParaRPr>
          </a:p>
        </p:txBody>
      </p:sp>
      <p:sp>
        <p:nvSpPr>
          <p:cNvPr id="33794" name="Rectangle 3">
            <a:extLst>
              <a:ext uri="{FF2B5EF4-FFF2-40B4-BE49-F238E27FC236}">
                <a16:creationId xmlns:a16="http://schemas.microsoft.com/office/drawing/2014/main" id="{67C483EC-F69D-644A-9A36-914B8C931490}"/>
              </a:ext>
            </a:extLst>
          </p:cNvPr>
          <p:cNvSpPr>
            <a:spLocks noChangeArrowheads="1"/>
          </p:cNvSpPr>
          <p:nvPr/>
        </p:nvSpPr>
        <p:spPr bwMode="auto">
          <a:xfrm>
            <a:off x="3851920" y="3470231"/>
            <a:ext cx="3816424" cy="461665"/>
          </a:xfrm>
          <a:prstGeom prst="rect">
            <a:avLst/>
          </a:prstGeom>
          <a:solidFill>
            <a:srgbClr val="0000FF"/>
          </a:solidFill>
          <a:ln>
            <a:noFill/>
          </a:ln>
          <a:extLst/>
        </p:spPr>
        <p:txBody>
          <a:bodyPr wrap="squar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dirty="0">
                <a:solidFill>
                  <a:schemeClr val="bg1"/>
                </a:solidFill>
                <a:latin typeface="黑体"/>
                <a:ea typeface="黑体"/>
                <a:cs typeface="黑体"/>
              </a:rPr>
              <a:t>反作用导致辐射粒子关联</a:t>
            </a:r>
          </a:p>
        </p:txBody>
      </p:sp>
      <p:graphicFrame>
        <p:nvGraphicFramePr>
          <p:cNvPr id="17411" name="Object 5">
            <a:extLst>
              <a:ext uri="{FF2B5EF4-FFF2-40B4-BE49-F238E27FC236}">
                <a16:creationId xmlns:a16="http://schemas.microsoft.com/office/drawing/2014/main" id="{72D7C8A2-4E0E-5447-8168-C35C559222B3}"/>
              </a:ext>
            </a:extLst>
          </p:cNvPr>
          <p:cNvGraphicFramePr>
            <a:graphicFrameLocks noChangeAspect="1"/>
          </p:cNvGraphicFramePr>
          <p:nvPr>
            <p:extLst>
              <p:ext uri="{D42A27DB-BD31-4B8C-83A1-F6EECF244321}">
                <p14:modId xmlns:p14="http://schemas.microsoft.com/office/powerpoint/2010/main" val="1875120304"/>
              </p:ext>
            </p:extLst>
          </p:nvPr>
        </p:nvGraphicFramePr>
        <p:xfrm>
          <a:off x="3779912" y="5589240"/>
          <a:ext cx="4117975" cy="422275"/>
        </p:xfrm>
        <a:graphic>
          <a:graphicData uri="http://schemas.openxmlformats.org/presentationml/2006/ole">
            <mc:AlternateContent xmlns:mc="http://schemas.openxmlformats.org/markup-compatibility/2006">
              <mc:Choice xmlns:v="urn:schemas-microsoft-com:vml" Requires="v">
                <p:oleObj spid="_x0000_s34725" name="Equation" r:id="rId3" imgW="1174750" imgH="120650" progId="Equation.DSMT4">
                  <p:embed/>
                </p:oleObj>
              </mc:Choice>
              <mc:Fallback>
                <p:oleObj name="Equation" r:id="rId3" imgW="1174750" imgH="12065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5589240"/>
                        <a:ext cx="4117975" cy="422275"/>
                      </a:xfrm>
                      <a:prstGeom prst="rect">
                        <a:avLst/>
                      </a:prstGeom>
                      <a:solidFill>
                        <a:srgbClr val="FDEADA"/>
                      </a:solidFill>
                      <a:ln w="28575">
                        <a:solidFill>
                          <a:srgbClr val="558ED5"/>
                        </a:solidFill>
                        <a:miter lim="800000"/>
                        <a:headEnd/>
                        <a:tailEnd/>
                      </a:ln>
                    </p:spPr>
                  </p:pic>
                </p:oleObj>
              </mc:Fallback>
            </mc:AlternateContent>
          </a:graphicData>
        </a:graphic>
      </p:graphicFrame>
      <p:grpSp>
        <p:nvGrpSpPr>
          <p:cNvPr id="7" name="组 6">
            <a:extLst>
              <a:ext uri="{FF2B5EF4-FFF2-40B4-BE49-F238E27FC236}">
                <a16:creationId xmlns:a16="http://schemas.microsoft.com/office/drawing/2014/main" id="{023B6DA2-D906-B34D-85C4-E4AEC680CB5B}"/>
              </a:ext>
            </a:extLst>
          </p:cNvPr>
          <p:cNvGrpSpPr>
            <a:grpSpLocks/>
          </p:cNvGrpSpPr>
          <p:nvPr/>
        </p:nvGrpSpPr>
        <p:grpSpPr bwMode="auto">
          <a:xfrm>
            <a:off x="2051224" y="2060476"/>
            <a:ext cx="576262" cy="576263"/>
            <a:chOff x="5130295" y="3696074"/>
            <a:chExt cx="576064" cy="576064"/>
          </a:xfrm>
        </p:grpSpPr>
        <p:sp>
          <p:nvSpPr>
            <p:cNvPr id="8" name="椭圆 7">
              <a:extLst>
                <a:ext uri="{FF2B5EF4-FFF2-40B4-BE49-F238E27FC236}">
                  <a16:creationId xmlns:a16="http://schemas.microsoft.com/office/drawing/2014/main" id="{5A44886E-73B4-A142-81E7-E9E34C913047}"/>
                </a:ext>
              </a:extLst>
            </p:cNvPr>
            <p:cNvSpPr/>
            <p:nvPr/>
          </p:nvSpPr>
          <p:spPr bwMode="auto">
            <a:xfrm>
              <a:off x="5130295" y="3696074"/>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87" name="对象 8">
              <a:extLst>
                <a:ext uri="{FF2B5EF4-FFF2-40B4-BE49-F238E27FC236}">
                  <a16:creationId xmlns:a16="http://schemas.microsoft.com/office/drawing/2014/main" id="{2444AFFA-67FE-1D48-9AB8-94765474E5B9}"/>
                </a:ext>
              </a:extLst>
            </p:cNvPr>
            <p:cNvGraphicFramePr>
              <a:graphicFrameLocks noChangeAspect="1"/>
            </p:cNvGraphicFramePr>
            <p:nvPr/>
          </p:nvGraphicFramePr>
          <p:xfrm>
            <a:off x="5284788" y="3860800"/>
            <a:ext cx="249237" cy="315913"/>
          </p:xfrm>
          <a:graphic>
            <a:graphicData uri="http://schemas.openxmlformats.org/presentationml/2006/ole">
              <mc:AlternateContent xmlns:mc="http://schemas.openxmlformats.org/markup-compatibility/2006">
                <mc:Choice xmlns:v="urn:schemas-microsoft-com:vml" Requires="v">
                  <p:oleObj spid="_x0000_s34726" name="Equation" r:id="rId5" imgW="95250" imgH="120650" progId="Equation.DSMT4">
                    <p:embed/>
                  </p:oleObj>
                </mc:Choice>
                <mc:Fallback>
                  <p:oleObj name="Equation" r:id="rId5" imgW="95250" imgH="120650" progId="Equation.DSMT4">
                    <p:embed/>
                    <p:pic>
                      <p:nvPicPr>
                        <p:cNvPr id="0" name="对象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4788" y="3860800"/>
                          <a:ext cx="249237"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0" name="组 9">
            <a:extLst>
              <a:ext uri="{FF2B5EF4-FFF2-40B4-BE49-F238E27FC236}">
                <a16:creationId xmlns:a16="http://schemas.microsoft.com/office/drawing/2014/main" id="{919E2E77-8490-3547-9F4D-3F804CDE6BBC}"/>
              </a:ext>
            </a:extLst>
          </p:cNvPr>
          <p:cNvGrpSpPr>
            <a:grpSpLocks/>
          </p:cNvGrpSpPr>
          <p:nvPr/>
        </p:nvGrpSpPr>
        <p:grpSpPr bwMode="auto">
          <a:xfrm>
            <a:off x="1835324" y="1484214"/>
            <a:ext cx="576262" cy="576262"/>
            <a:chOff x="6167732" y="3501008"/>
            <a:chExt cx="576064" cy="576064"/>
          </a:xfrm>
        </p:grpSpPr>
        <p:sp>
          <p:nvSpPr>
            <p:cNvPr id="11" name="椭圆 10">
              <a:extLst>
                <a:ext uri="{FF2B5EF4-FFF2-40B4-BE49-F238E27FC236}">
                  <a16:creationId xmlns:a16="http://schemas.microsoft.com/office/drawing/2014/main" id="{EFBBECE3-44A8-CB42-8244-5C9E2FFE3CAF}"/>
                </a:ext>
              </a:extLst>
            </p:cNvPr>
            <p:cNvSpPr/>
            <p:nvPr/>
          </p:nvSpPr>
          <p:spPr bwMode="auto">
            <a:xfrm>
              <a:off x="6167732" y="3501008"/>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83" name="对象 11">
              <a:extLst>
                <a:ext uri="{FF2B5EF4-FFF2-40B4-BE49-F238E27FC236}">
                  <a16:creationId xmlns:a16="http://schemas.microsoft.com/office/drawing/2014/main" id="{4F292A35-6F3D-294A-B792-4F1EAE1C0005}"/>
                </a:ext>
              </a:extLst>
            </p:cNvPr>
            <p:cNvGraphicFramePr>
              <a:graphicFrameLocks noChangeAspect="1"/>
            </p:cNvGraphicFramePr>
            <p:nvPr/>
          </p:nvGraphicFramePr>
          <p:xfrm>
            <a:off x="6329517" y="3665982"/>
            <a:ext cx="232916" cy="316100"/>
          </p:xfrm>
          <a:graphic>
            <a:graphicData uri="http://schemas.openxmlformats.org/presentationml/2006/ole">
              <mc:AlternateContent xmlns:mc="http://schemas.openxmlformats.org/markup-compatibility/2006">
                <mc:Choice xmlns:v="urn:schemas-microsoft-com:vml" Requires="v">
                  <p:oleObj spid="_x0000_s34727" name="Equation" r:id="rId7" imgW="88900" imgH="120650" progId="Equation.DSMT4">
                    <p:embed/>
                  </p:oleObj>
                </mc:Choice>
                <mc:Fallback>
                  <p:oleObj name="Equation" r:id="rId7" imgW="88900" imgH="120650" progId="Equation.DSMT4">
                    <p:embed/>
                    <p:pic>
                      <p:nvPicPr>
                        <p:cNvPr id="0" name="对象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9517" y="3665982"/>
                          <a:ext cx="232916" cy="316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798" name="组 12">
            <a:extLst>
              <a:ext uri="{FF2B5EF4-FFF2-40B4-BE49-F238E27FC236}">
                <a16:creationId xmlns:a16="http://schemas.microsoft.com/office/drawing/2014/main" id="{CD70E668-5118-0D4E-A0A1-4A6C8045A02A}"/>
              </a:ext>
            </a:extLst>
          </p:cNvPr>
          <p:cNvGrpSpPr>
            <a:grpSpLocks/>
          </p:cNvGrpSpPr>
          <p:nvPr/>
        </p:nvGrpSpPr>
        <p:grpSpPr bwMode="auto">
          <a:xfrm>
            <a:off x="755824" y="1773139"/>
            <a:ext cx="576262" cy="576262"/>
            <a:chOff x="5292080" y="4566315"/>
            <a:chExt cx="576064" cy="576064"/>
          </a:xfrm>
        </p:grpSpPr>
        <p:sp>
          <p:nvSpPr>
            <p:cNvPr id="14" name="椭圆 13">
              <a:extLst>
                <a:ext uri="{FF2B5EF4-FFF2-40B4-BE49-F238E27FC236}">
                  <a16:creationId xmlns:a16="http://schemas.microsoft.com/office/drawing/2014/main" id="{76081BFA-6762-6944-9842-01E031862F03}"/>
                </a:ext>
              </a:extLst>
            </p:cNvPr>
            <p:cNvSpPr/>
            <p:nvPr/>
          </p:nvSpPr>
          <p:spPr bwMode="auto">
            <a:xfrm>
              <a:off x="5292080" y="4566315"/>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79" name="对象 14">
              <a:extLst>
                <a:ext uri="{FF2B5EF4-FFF2-40B4-BE49-F238E27FC236}">
                  <a16:creationId xmlns:a16="http://schemas.microsoft.com/office/drawing/2014/main" id="{31EDDB7E-E46B-0B48-A253-249F7AEFDA52}"/>
                </a:ext>
              </a:extLst>
            </p:cNvPr>
            <p:cNvGraphicFramePr>
              <a:graphicFrameLocks noChangeAspect="1"/>
            </p:cNvGraphicFramePr>
            <p:nvPr/>
          </p:nvGraphicFramePr>
          <p:xfrm>
            <a:off x="5436096" y="4710331"/>
            <a:ext cx="249237" cy="315912"/>
          </p:xfrm>
          <a:graphic>
            <a:graphicData uri="http://schemas.openxmlformats.org/presentationml/2006/ole">
              <mc:AlternateContent xmlns:mc="http://schemas.openxmlformats.org/markup-compatibility/2006">
                <mc:Choice xmlns:v="urn:schemas-microsoft-com:vml" Requires="v">
                  <p:oleObj spid="_x0000_s34728" name="Equation" r:id="rId9" imgW="95250" imgH="120650" progId="Equation.DSMT4">
                    <p:embed/>
                  </p:oleObj>
                </mc:Choice>
                <mc:Fallback>
                  <p:oleObj name="Equation" r:id="rId9" imgW="95250" imgH="120650" progId="Equation.DSMT4">
                    <p:embed/>
                    <p:pic>
                      <p:nvPicPr>
                        <p:cNvPr id="0" name="对象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36096" y="4710331"/>
                          <a:ext cx="249237" cy="315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799" name="组 15">
            <a:extLst>
              <a:ext uri="{FF2B5EF4-FFF2-40B4-BE49-F238E27FC236}">
                <a16:creationId xmlns:a16="http://schemas.microsoft.com/office/drawing/2014/main" id="{4802B602-0DF7-9643-8546-10F9031BBD43}"/>
              </a:ext>
            </a:extLst>
          </p:cNvPr>
          <p:cNvGrpSpPr>
            <a:grpSpLocks/>
          </p:cNvGrpSpPr>
          <p:nvPr/>
        </p:nvGrpSpPr>
        <p:grpSpPr bwMode="auto">
          <a:xfrm>
            <a:off x="1476549" y="1916014"/>
            <a:ext cx="574675" cy="576262"/>
            <a:chOff x="6300192" y="4365104"/>
            <a:chExt cx="576064" cy="576064"/>
          </a:xfrm>
        </p:grpSpPr>
        <p:sp>
          <p:nvSpPr>
            <p:cNvPr id="17" name="椭圆 16">
              <a:extLst>
                <a:ext uri="{FF2B5EF4-FFF2-40B4-BE49-F238E27FC236}">
                  <a16:creationId xmlns:a16="http://schemas.microsoft.com/office/drawing/2014/main" id="{509C2E8A-AF64-1D47-81DB-61CB1FB43D89}"/>
                </a:ext>
              </a:extLst>
            </p:cNvPr>
            <p:cNvSpPr/>
            <p:nvPr/>
          </p:nvSpPr>
          <p:spPr bwMode="auto">
            <a:xfrm>
              <a:off x="6300192" y="4365104"/>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75" name="对象 17">
              <a:extLst>
                <a:ext uri="{FF2B5EF4-FFF2-40B4-BE49-F238E27FC236}">
                  <a16:creationId xmlns:a16="http://schemas.microsoft.com/office/drawing/2014/main" id="{E13BBDB7-9E48-8C40-B2C6-25E87BE2CCBB}"/>
                </a:ext>
              </a:extLst>
            </p:cNvPr>
            <p:cNvGraphicFramePr>
              <a:graphicFrameLocks noChangeAspect="1"/>
            </p:cNvGraphicFramePr>
            <p:nvPr/>
          </p:nvGraphicFramePr>
          <p:xfrm>
            <a:off x="6454775" y="4530725"/>
            <a:ext cx="247650" cy="315913"/>
          </p:xfrm>
          <a:graphic>
            <a:graphicData uri="http://schemas.openxmlformats.org/presentationml/2006/ole">
              <mc:AlternateContent xmlns:mc="http://schemas.openxmlformats.org/markup-compatibility/2006">
                <mc:Choice xmlns:v="urn:schemas-microsoft-com:vml" Requires="v">
                  <p:oleObj spid="_x0000_s34729" name="Equation" r:id="rId11" imgW="95250" imgH="120650" progId="Equation.DSMT4">
                    <p:embed/>
                  </p:oleObj>
                </mc:Choice>
                <mc:Fallback>
                  <p:oleObj name="Equation" r:id="rId11" imgW="95250" imgH="120650" progId="Equation.DSMT4">
                    <p:embed/>
                    <p:pic>
                      <p:nvPicPr>
                        <p:cNvPr id="0" name="对象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54775" y="4530725"/>
                          <a:ext cx="247650"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00" name="组 18">
            <a:extLst>
              <a:ext uri="{FF2B5EF4-FFF2-40B4-BE49-F238E27FC236}">
                <a16:creationId xmlns:a16="http://schemas.microsoft.com/office/drawing/2014/main" id="{1776B212-6205-8347-9369-7769214C9D47}"/>
              </a:ext>
            </a:extLst>
          </p:cNvPr>
          <p:cNvGrpSpPr>
            <a:grpSpLocks/>
          </p:cNvGrpSpPr>
          <p:nvPr/>
        </p:nvGrpSpPr>
        <p:grpSpPr bwMode="auto">
          <a:xfrm>
            <a:off x="1619424" y="2781201"/>
            <a:ext cx="576262" cy="576263"/>
            <a:chOff x="7668344" y="4077072"/>
            <a:chExt cx="576064" cy="576064"/>
          </a:xfrm>
        </p:grpSpPr>
        <p:sp>
          <p:nvSpPr>
            <p:cNvPr id="20" name="椭圆 19">
              <a:extLst>
                <a:ext uri="{FF2B5EF4-FFF2-40B4-BE49-F238E27FC236}">
                  <a16:creationId xmlns:a16="http://schemas.microsoft.com/office/drawing/2014/main" id="{5C120480-8852-284B-B83B-F592BA539A38}"/>
                </a:ext>
              </a:extLst>
            </p:cNvPr>
            <p:cNvSpPr/>
            <p:nvPr/>
          </p:nvSpPr>
          <p:spPr bwMode="auto">
            <a:xfrm>
              <a:off x="7668344" y="4077072"/>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71" name="对象 20">
              <a:extLst>
                <a:ext uri="{FF2B5EF4-FFF2-40B4-BE49-F238E27FC236}">
                  <a16:creationId xmlns:a16="http://schemas.microsoft.com/office/drawing/2014/main" id="{BF060175-96D6-6F47-ACD2-FD2F596CEEE4}"/>
                </a:ext>
              </a:extLst>
            </p:cNvPr>
            <p:cNvGraphicFramePr>
              <a:graphicFrameLocks noChangeAspect="1"/>
            </p:cNvGraphicFramePr>
            <p:nvPr/>
          </p:nvGraphicFramePr>
          <p:xfrm>
            <a:off x="7812360" y="4293096"/>
            <a:ext cx="250825" cy="315913"/>
          </p:xfrm>
          <a:graphic>
            <a:graphicData uri="http://schemas.openxmlformats.org/presentationml/2006/ole">
              <mc:AlternateContent xmlns:mc="http://schemas.openxmlformats.org/markup-compatibility/2006">
                <mc:Choice xmlns:v="urn:schemas-microsoft-com:vml" Requires="v">
                  <p:oleObj spid="_x0000_s34730" name="Equation" r:id="rId13" imgW="95250" imgH="120650" progId="Equation.DSMT4">
                    <p:embed/>
                  </p:oleObj>
                </mc:Choice>
                <mc:Fallback>
                  <p:oleObj name="Equation" r:id="rId13" imgW="95250" imgH="120650" progId="Equation.DSMT4">
                    <p:embed/>
                    <p:pic>
                      <p:nvPicPr>
                        <p:cNvPr id="0" name="对象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12360" y="4293096"/>
                          <a:ext cx="250825"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01" name="组 21">
            <a:extLst>
              <a:ext uri="{FF2B5EF4-FFF2-40B4-BE49-F238E27FC236}">
                <a16:creationId xmlns:a16="http://schemas.microsoft.com/office/drawing/2014/main" id="{E73AAD99-C194-F34B-9A19-36C05DD38E9D}"/>
              </a:ext>
            </a:extLst>
          </p:cNvPr>
          <p:cNvGrpSpPr>
            <a:grpSpLocks/>
          </p:cNvGrpSpPr>
          <p:nvPr/>
        </p:nvGrpSpPr>
        <p:grpSpPr bwMode="auto">
          <a:xfrm>
            <a:off x="1187624" y="1412776"/>
            <a:ext cx="576262" cy="576263"/>
            <a:chOff x="6732240" y="5157192"/>
            <a:chExt cx="576064" cy="576064"/>
          </a:xfrm>
        </p:grpSpPr>
        <p:sp>
          <p:nvSpPr>
            <p:cNvPr id="23" name="椭圆 22">
              <a:extLst>
                <a:ext uri="{FF2B5EF4-FFF2-40B4-BE49-F238E27FC236}">
                  <a16:creationId xmlns:a16="http://schemas.microsoft.com/office/drawing/2014/main" id="{6F398E5D-B122-D842-8AFC-965116E8F5A8}"/>
                </a:ext>
              </a:extLst>
            </p:cNvPr>
            <p:cNvSpPr/>
            <p:nvPr/>
          </p:nvSpPr>
          <p:spPr bwMode="auto">
            <a:xfrm>
              <a:off x="6732240" y="5157192"/>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67" name="对象 23">
              <a:extLst>
                <a:ext uri="{FF2B5EF4-FFF2-40B4-BE49-F238E27FC236}">
                  <a16:creationId xmlns:a16="http://schemas.microsoft.com/office/drawing/2014/main" id="{83FA007C-19B9-3F4B-975E-124BC73370F6}"/>
                </a:ext>
              </a:extLst>
            </p:cNvPr>
            <p:cNvGraphicFramePr>
              <a:graphicFrameLocks noChangeAspect="1"/>
            </p:cNvGraphicFramePr>
            <p:nvPr/>
          </p:nvGraphicFramePr>
          <p:xfrm>
            <a:off x="6886575" y="5322888"/>
            <a:ext cx="249238" cy="315912"/>
          </p:xfrm>
          <a:graphic>
            <a:graphicData uri="http://schemas.openxmlformats.org/presentationml/2006/ole">
              <mc:AlternateContent xmlns:mc="http://schemas.openxmlformats.org/markup-compatibility/2006">
                <mc:Choice xmlns:v="urn:schemas-microsoft-com:vml" Requires="v">
                  <p:oleObj spid="_x0000_s34731" name="Equation" r:id="rId15" imgW="95250" imgH="120650" progId="Equation.DSMT4">
                    <p:embed/>
                  </p:oleObj>
                </mc:Choice>
                <mc:Fallback>
                  <p:oleObj name="Equation" r:id="rId15" imgW="95250" imgH="120650" progId="Equation.DSMT4">
                    <p:embed/>
                    <p:pic>
                      <p:nvPicPr>
                        <p:cNvPr id="0" name="对象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86575" y="5322888"/>
                          <a:ext cx="249238" cy="315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02" name="组 24">
            <a:extLst>
              <a:ext uri="{FF2B5EF4-FFF2-40B4-BE49-F238E27FC236}">
                <a16:creationId xmlns:a16="http://schemas.microsoft.com/office/drawing/2014/main" id="{0F9D3DF2-ABF0-7740-AB6D-C8DCCFD104E1}"/>
              </a:ext>
            </a:extLst>
          </p:cNvPr>
          <p:cNvGrpSpPr>
            <a:grpSpLocks/>
          </p:cNvGrpSpPr>
          <p:nvPr/>
        </p:nvGrpSpPr>
        <p:grpSpPr bwMode="auto">
          <a:xfrm>
            <a:off x="1547986" y="2420839"/>
            <a:ext cx="576263" cy="576262"/>
            <a:chOff x="6300192" y="4365104"/>
            <a:chExt cx="576064" cy="576064"/>
          </a:xfrm>
        </p:grpSpPr>
        <p:sp>
          <p:nvSpPr>
            <p:cNvPr id="26" name="椭圆 25">
              <a:extLst>
                <a:ext uri="{FF2B5EF4-FFF2-40B4-BE49-F238E27FC236}">
                  <a16:creationId xmlns:a16="http://schemas.microsoft.com/office/drawing/2014/main" id="{689FA4BE-C990-AF47-917E-2EFC5A6D7206}"/>
                </a:ext>
              </a:extLst>
            </p:cNvPr>
            <p:cNvSpPr/>
            <p:nvPr/>
          </p:nvSpPr>
          <p:spPr bwMode="auto">
            <a:xfrm>
              <a:off x="6300192" y="4365104"/>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63" name="对象 26">
              <a:extLst>
                <a:ext uri="{FF2B5EF4-FFF2-40B4-BE49-F238E27FC236}">
                  <a16:creationId xmlns:a16="http://schemas.microsoft.com/office/drawing/2014/main" id="{117DF074-0F1A-044F-BE8B-F1E756B6A4F9}"/>
                </a:ext>
              </a:extLst>
            </p:cNvPr>
            <p:cNvGraphicFramePr>
              <a:graphicFrameLocks noChangeAspect="1"/>
            </p:cNvGraphicFramePr>
            <p:nvPr/>
          </p:nvGraphicFramePr>
          <p:xfrm>
            <a:off x="6454775" y="4530725"/>
            <a:ext cx="247650" cy="315913"/>
          </p:xfrm>
          <a:graphic>
            <a:graphicData uri="http://schemas.openxmlformats.org/presentationml/2006/ole">
              <mc:AlternateContent xmlns:mc="http://schemas.openxmlformats.org/markup-compatibility/2006">
                <mc:Choice xmlns:v="urn:schemas-microsoft-com:vml" Requires="v">
                  <p:oleObj spid="_x0000_s34732" name="Equation" r:id="rId17" imgW="95250" imgH="120650" progId="Equation.DSMT4">
                    <p:embed/>
                  </p:oleObj>
                </mc:Choice>
                <mc:Fallback>
                  <p:oleObj name="Equation" r:id="rId17" imgW="95250" imgH="120650" progId="Equation.DSMT4">
                    <p:embed/>
                    <p:pic>
                      <p:nvPicPr>
                        <p:cNvPr id="0" name="对象 2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454775" y="4530725"/>
                          <a:ext cx="247650"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03" name="组 27">
            <a:extLst>
              <a:ext uri="{FF2B5EF4-FFF2-40B4-BE49-F238E27FC236}">
                <a16:creationId xmlns:a16="http://schemas.microsoft.com/office/drawing/2014/main" id="{2732116A-3052-1F40-A8F3-C29D81C72192}"/>
              </a:ext>
            </a:extLst>
          </p:cNvPr>
          <p:cNvGrpSpPr>
            <a:grpSpLocks/>
          </p:cNvGrpSpPr>
          <p:nvPr/>
        </p:nvGrpSpPr>
        <p:grpSpPr bwMode="auto">
          <a:xfrm>
            <a:off x="684386" y="2204939"/>
            <a:ext cx="576263" cy="576262"/>
            <a:chOff x="7596336" y="4149080"/>
            <a:chExt cx="576064" cy="576064"/>
          </a:xfrm>
        </p:grpSpPr>
        <p:sp>
          <p:nvSpPr>
            <p:cNvPr id="29" name="椭圆 28">
              <a:extLst>
                <a:ext uri="{FF2B5EF4-FFF2-40B4-BE49-F238E27FC236}">
                  <a16:creationId xmlns:a16="http://schemas.microsoft.com/office/drawing/2014/main" id="{3B66315C-B6B9-6B46-B19B-89C0D805E50F}"/>
                </a:ext>
              </a:extLst>
            </p:cNvPr>
            <p:cNvSpPr/>
            <p:nvPr/>
          </p:nvSpPr>
          <p:spPr bwMode="auto">
            <a:xfrm>
              <a:off x="7596336" y="4149080"/>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59" name="对象 29">
              <a:extLst>
                <a:ext uri="{FF2B5EF4-FFF2-40B4-BE49-F238E27FC236}">
                  <a16:creationId xmlns:a16="http://schemas.microsoft.com/office/drawing/2014/main" id="{B0C6D3E4-5A6A-8849-B18E-71FB21AA1BBB}"/>
                </a:ext>
              </a:extLst>
            </p:cNvPr>
            <p:cNvGraphicFramePr>
              <a:graphicFrameLocks noChangeAspect="1"/>
            </p:cNvGraphicFramePr>
            <p:nvPr/>
          </p:nvGraphicFramePr>
          <p:xfrm>
            <a:off x="7812360" y="4293096"/>
            <a:ext cx="250825" cy="315913"/>
          </p:xfrm>
          <a:graphic>
            <a:graphicData uri="http://schemas.openxmlformats.org/presentationml/2006/ole">
              <mc:AlternateContent xmlns:mc="http://schemas.openxmlformats.org/markup-compatibility/2006">
                <mc:Choice xmlns:v="urn:schemas-microsoft-com:vml" Requires="v">
                  <p:oleObj spid="_x0000_s34733" name="Equation" r:id="rId19" imgW="95250" imgH="120650" progId="Equation.DSMT4">
                    <p:embed/>
                  </p:oleObj>
                </mc:Choice>
                <mc:Fallback>
                  <p:oleObj name="Equation" r:id="rId19" imgW="95250" imgH="120650" progId="Equation.DSMT4">
                    <p:embed/>
                    <p:pic>
                      <p:nvPicPr>
                        <p:cNvPr id="0" name="对象 2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812360" y="4293096"/>
                          <a:ext cx="250825"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04" name="组 30">
            <a:extLst>
              <a:ext uri="{FF2B5EF4-FFF2-40B4-BE49-F238E27FC236}">
                <a16:creationId xmlns:a16="http://schemas.microsoft.com/office/drawing/2014/main" id="{441766A7-B0A9-1F4B-80E5-D00AFDB3C8F9}"/>
              </a:ext>
            </a:extLst>
          </p:cNvPr>
          <p:cNvGrpSpPr>
            <a:grpSpLocks/>
          </p:cNvGrpSpPr>
          <p:nvPr/>
        </p:nvGrpSpPr>
        <p:grpSpPr bwMode="auto">
          <a:xfrm>
            <a:off x="1043161" y="2636739"/>
            <a:ext cx="576263" cy="576262"/>
            <a:chOff x="6732240" y="5157192"/>
            <a:chExt cx="576064" cy="576064"/>
          </a:xfrm>
        </p:grpSpPr>
        <p:sp>
          <p:nvSpPr>
            <p:cNvPr id="32" name="椭圆 31">
              <a:extLst>
                <a:ext uri="{FF2B5EF4-FFF2-40B4-BE49-F238E27FC236}">
                  <a16:creationId xmlns:a16="http://schemas.microsoft.com/office/drawing/2014/main" id="{E4905D49-95BB-C74C-BBDA-3857F8C52CD5}"/>
                </a:ext>
              </a:extLst>
            </p:cNvPr>
            <p:cNvSpPr/>
            <p:nvPr/>
          </p:nvSpPr>
          <p:spPr bwMode="auto">
            <a:xfrm>
              <a:off x="6732240" y="5157192"/>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55" name="对象 32">
              <a:extLst>
                <a:ext uri="{FF2B5EF4-FFF2-40B4-BE49-F238E27FC236}">
                  <a16:creationId xmlns:a16="http://schemas.microsoft.com/office/drawing/2014/main" id="{F710A3F7-488B-F24A-AFF3-090CF06B5169}"/>
                </a:ext>
              </a:extLst>
            </p:cNvPr>
            <p:cNvGraphicFramePr>
              <a:graphicFrameLocks noChangeAspect="1"/>
            </p:cNvGraphicFramePr>
            <p:nvPr/>
          </p:nvGraphicFramePr>
          <p:xfrm>
            <a:off x="6886575" y="5322888"/>
            <a:ext cx="249238" cy="315912"/>
          </p:xfrm>
          <a:graphic>
            <a:graphicData uri="http://schemas.openxmlformats.org/presentationml/2006/ole">
              <mc:AlternateContent xmlns:mc="http://schemas.openxmlformats.org/markup-compatibility/2006">
                <mc:Choice xmlns:v="urn:schemas-microsoft-com:vml" Requires="v">
                  <p:oleObj spid="_x0000_s34734" name="Equation" r:id="rId21" imgW="95250" imgH="120650" progId="Equation.DSMT4">
                    <p:embed/>
                  </p:oleObj>
                </mc:Choice>
                <mc:Fallback>
                  <p:oleObj name="Equation" r:id="rId21" imgW="95250" imgH="120650" progId="Equation.DSMT4">
                    <p:embed/>
                    <p:pic>
                      <p:nvPicPr>
                        <p:cNvPr id="0" name="对象 3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886575" y="5322888"/>
                          <a:ext cx="249238" cy="315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sp>
        <p:nvSpPr>
          <p:cNvPr id="34" name="椭圆 33">
            <a:extLst>
              <a:ext uri="{FF2B5EF4-FFF2-40B4-BE49-F238E27FC236}">
                <a16:creationId xmlns:a16="http://schemas.microsoft.com/office/drawing/2014/main" id="{D7CFA9A6-B09F-114E-8FFC-F9CD6FA1DCA8}"/>
              </a:ext>
            </a:extLst>
          </p:cNvPr>
          <p:cNvSpPr/>
          <p:nvPr/>
        </p:nvSpPr>
        <p:spPr bwMode="auto">
          <a:xfrm>
            <a:off x="683568" y="4221088"/>
            <a:ext cx="2087563" cy="2014537"/>
          </a:xfrm>
          <a:prstGeom prst="ellipse">
            <a:avLst/>
          </a:prstGeom>
          <a:solidFill>
            <a:schemeClr val="accent3">
              <a:lumMod val="20000"/>
              <a:lumOff val="80000"/>
            </a:schemeClr>
          </a:solidFill>
          <a:ln w="9525" cap="flat" cmpd="sng" algn="ctr">
            <a:solidFill>
              <a:schemeClr val="tx1"/>
            </a:solidFill>
            <a:prstDash val="solid"/>
            <a:round/>
            <a:headEnd type="none" w="med" len="med"/>
            <a:tailEnd type="none" w="med" len="med"/>
          </a:ln>
          <a:effectLst/>
          <a:extLst/>
        </p:spPr>
        <p:txBody>
          <a:bodyPr/>
          <a:lstStyle/>
          <a:p>
            <a:pPr eaLnBrk="1" hangingPunct="1">
              <a:defRPr/>
            </a:pPr>
            <a:endParaRPr lang="zh-CN" altLang="en-US">
              <a:latin typeface="Times New Roman" charset="0"/>
              <a:ea typeface="宋体" charset="0"/>
            </a:endParaRPr>
          </a:p>
        </p:txBody>
      </p:sp>
      <p:grpSp>
        <p:nvGrpSpPr>
          <p:cNvPr id="35" name="组 34">
            <a:extLst>
              <a:ext uri="{FF2B5EF4-FFF2-40B4-BE49-F238E27FC236}">
                <a16:creationId xmlns:a16="http://schemas.microsoft.com/office/drawing/2014/main" id="{215740AD-5051-8B4C-ACCD-CBC23EBE894D}"/>
              </a:ext>
            </a:extLst>
          </p:cNvPr>
          <p:cNvGrpSpPr>
            <a:grpSpLocks/>
          </p:cNvGrpSpPr>
          <p:nvPr/>
        </p:nvGrpSpPr>
        <p:grpSpPr bwMode="auto">
          <a:xfrm>
            <a:off x="2129781" y="4856088"/>
            <a:ext cx="576262" cy="576262"/>
            <a:chOff x="5130295" y="3696074"/>
            <a:chExt cx="576064" cy="576064"/>
          </a:xfrm>
        </p:grpSpPr>
        <p:sp>
          <p:nvSpPr>
            <p:cNvPr id="36" name="椭圆 35">
              <a:extLst>
                <a:ext uri="{FF2B5EF4-FFF2-40B4-BE49-F238E27FC236}">
                  <a16:creationId xmlns:a16="http://schemas.microsoft.com/office/drawing/2014/main" id="{EA55FB22-A0C3-1149-AB0A-CF166F8D465A}"/>
                </a:ext>
              </a:extLst>
            </p:cNvPr>
            <p:cNvSpPr/>
            <p:nvPr/>
          </p:nvSpPr>
          <p:spPr bwMode="auto">
            <a:xfrm>
              <a:off x="5130295" y="3696074"/>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51" name="对象 36">
              <a:extLst>
                <a:ext uri="{FF2B5EF4-FFF2-40B4-BE49-F238E27FC236}">
                  <a16:creationId xmlns:a16="http://schemas.microsoft.com/office/drawing/2014/main" id="{FAED5631-3558-3A42-B6A8-2A8BEE8A03BE}"/>
                </a:ext>
              </a:extLst>
            </p:cNvPr>
            <p:cNvGraphicFramePr>
              <a:graphicFrameLocks noChangeAspect="1"/>
            </p:cNvGraphicFramePr>
            <p:nvPr/>
          </p:nvGraphicFramePr>
          <p:xfrm>
            <a:off x="5284788" y="3860800"/>
            <a:ext cx="249237" cy="315913"/>
          </p:xfrm>
          <a:graphic>
            <a:graphicData uri="http://schemas.openxmlformats.org/presentationml/2006/ole">
              <mc:AlternateContent xmlns:mc="http://schemas.openxmlformats.org/markup-compatibility/2006">
                <mc:Choice xmlns:v="urn:schemas-microsoft-com:vml" Requires="v">
                  <p:oleObj spid="_x0000_s34735" name="Equation" r:id="rId23" imgW="95250" imgH="120650" progId="Equation.DSMT4">
                    <p:embed/>
                  </p:oleObj>
                </mc:Choice>
                <mc:Fallback>
                  <p:oleObj name="Equation" r:id="rId23" imgW="95250" imgH="120650" progId="Equation.DSMT4">
                    <p:embed/>
                    <p:pic>
                      <p:nvPicPr>
                        <p:cNvPr id="0" name="对象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4788" y="3860800"/>
                          <a:ext cx="249237"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8" name="组 37">
            <a:extLst>
              <a:ext uri="{FF2B5EF4-FFF2-40B4-BE49-F238E27FC236}">
                <a16:creationId xmlns:a16="http://schemas.microsoft.com/office/drawing/2014/main" id="{CC37C207-07A7-2946-89B2-F4312BB67242}"/>
              </a:ext>
            </a:extLst>
          </p:cNvPr>
          <p:cNvGrpSpPr>
            <a:grpSpLocks/>
          </p:cNvGrpSpPr>
          <p:nvPr/>
        </p:nvGrpSpPr>
        <p:grpSpPr bwMode="auto">
          <a:xfrm>
            <a:off x="1834506" y="4343325"/>
            <a:ext cx="576262" cy="576263"/>
            <a:chOff x="6167732" y="3501008"/>
            <a:chExt cx="576064" cy="576064"/>
          </a:xfrm>
        </p:grpSpPr>
        <p:sp>
          <p:nvSpPr>
            <p:cNvPr id="39" name="椭圆 38">
              <a:extLst>
                <a:ext uri="{FF2B5EF4-FFF2-40B4-BE49-F238E27FC236}">
                  <a16:creationId xmlns:a16="http://schemas.microsoft.com/office/drawing/2014/main" id="{A8607856-F015-3143-BA70-C943D41C0B97}"/>
                </a:ext>
              </a:extLst>
            </p:cNvPr>
            <p:cNvSpPr/>
            <p:nvPr/>
          </p:nvSpPr>
          <p:spPr bwMode="auto">
            <a:xfrm>
              <a:off x="6167732" y="3501008"/>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47" name="对象 39">
              <a:extLst>
                <a:ext uri="{FF2B5EF4-FFF2-40B4-BE49-F238E27FC236}">
                  <a16:creationId xmlns:a16="http://schemas.microsoft.com/office/drawing/2014/main" id="{411DA650-DB49-FB49-8C0B-F696A2B9CA6A}"/>
                </a:ext>
              </a:extLst>
            </p:cNvPr>
            <p:cNvGraphicFramePr>
              <a:graphicFrameLocks noChangeAspect="1"/>
            </p:cNvGraphicFramePr>
            <p:nvPr/>
          </p:nvGraphicFramePr>
          <p:xfrm>
            <a:off x="6329517" y="3665982"/>
            <a:ext cx="232916" cy="316100"/>
          </p:xfrm>
          <a:graphic>
            <a:graphicData uri="http://schemas.openxmlformats.org/presentationml/2006/ole">
              <mc:AlternateContent xmlns:mc="http://schemas.openxmlformats.org/markup-compatibility/2006">
                <mc:Choice xmlns:v="urn:schemas-microsoft-com:vml" Requires="v">
                  <p:oleObj spid="_x0000_s34736" name="Equation" r:id="rId24" imgW="88900" imgH="120650" progId="Equation.DSMT4">
                    <p:embed/>
                  </p:oleObj>
                </mc:Choice>
                <mc:Fallback>
                  <p:oleObj name="Equation" r:id="rId24" imgW="88900" imgH="120650" progId="Equation.DSMT4">
                    <p:embed/>
                    <p:pic>
                      <p:nvPicPr>
                        <p:cNvPr id="0" name="对象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9517" y="3665982"/>
                          <a:ext cx="232916" cy="316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08" name="组 40">
            <a:extLst>
              <a:ext uri="{FF2B5EF4-FFF2-40B4-BE49-F238E27FC236}">
                <a16:creationId xmlns:a16="http://schemas.microsoft.com/office/drawing/2014/main" id="{AB71C742-3926-D148-B85F-D118C1A76EDE}"/>
              </a:ext>
            </a:extLst>
          </p:cNvPr>
          <p:cNvGrpSpPr>
            <a:grpSpLocks/>
          </p:cNvGrpSpPr>
          <p:nvPr/>
        </p:nvGrpSpPr>
        <p:grpSpPr bwMode="auto">
          <a:xfrm>
            <a:off x="755006" y="4630663"/>
            <a:ext cx="576262" cy="576262"/>
            <a:chOff x="5292080" y="4494307"/>
            <a:chExt cx="576064" cy="576064"/>
          </a:xfrm>
        </p:grpSpPr>
        <p:sp>
          <p:nvSpPr>
            <p:cNvPr id="42" name="椭圆 41">
              <a:extLst>
                <a:ext uri="{FF2B5EF4-FFF2-40B4-BE49-F238E27FC236}">
                  <a16:creationId xmlns:a16="http://schemas.microsoft.com/office/drawing/2014/main" id="{F75B9142-9EEA-CA4B-AF6D-66D59315AC27}"/>
                </a:ext>
              </a:extLst>
            </p:cNvPr>
            <p:cNvSpPr/>
            <p:nvPr/>
          </p:nvSpPr>
          <p:spPr bwMode="auto">
            <a:xfrm>
              <a:off x="5292080" y="4494307"/>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43" name="对象 42">
              <a:extLst>
                <a:ext uri="{FF2B5EF4-FFF2-40B4-BE49-F238E27FC236}">
                  <a16:creationId xmlns:a16="http://schemas.microsoft.com/office/drawing/2014/main" id="{6A83F4D9-CE04-814D-B3A5-F946F8EE848E}"/>
                </a:ext>
              </a:extLst>
            </p:cNvPr>
            <p:cNvGraphicFramePr>
              <a:graphicFrameLocks noChangeAspect="1"/>
            </p:cNvGraphicFramePr>
            <p:nvPr/>
          </p:nvGraphicFramePr>
          <p:xfrm>
            <a:off x="5446713" y="4659313"/>
            <a:ext cx="249237" cy="315912"/>
          </p:xfrm>
          <a:graphic>
            <a:graphicData uri="http://schemas.openxmlformats.org/presentationml/2006/ole">
              <mc:AlternateContent xmlns:mc="http://schemas.openxmlformats.org/markup-compatibility/2006">
                <mc:Choice xmlns:v="urn:schemas-microsoft-com:vml" Requires="v">
                  <p:oleObj spid="_x0000_s34737" name="Equation" r:id="rId25" imgW="95250" imgH="120650" progId="Equation.DSMT4">
                    <p:embed/>
                  </p:oleObj>
                </mc:Choice>
                <mc:Fallback>
                  <p:oleObj name="Equation" r:id="rId25" imgW="95250" imgH="120650" progId="Equation.DSMT4">
                    <p:embed/>
                    <p:pic>
                      <p:nvPicPr>
                        <p:cNvPr id="0" name="对象 4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46713" y="4659313"/>
                          <a:ext cx="249237" cy="315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09" name="组 43">
            <a:extLst>
              <a:ext uri="{FF2B5EF4-FFF2-40B4-BE49-F238E27FC236}">
                <a16:creationId xmlns:a16="http://schemas.microsoft.com/office/drawing/2014/main" id="{5CDB975A-BDD1-054B-98B8-48FF2B4FEE65}"/>
              </a:ext>
            </a:extLst>
          </p:cNvPr>
          <p:cNvGrpSpPr>
            <a:grpSpLocks/>
          </p:cNvGrpSpPr>
          <p:nvPr/>
        </p:nvGrpSpPr>
        <p:grpSpPr bwMode="auto">
          <a:xfrm>
            <a:off x="1475731" y="4775125"/>
            <a:ext cx="574675" cy="576263"/>
            <a:chOff x="6300192" y="4365104"/>
            <a:chExt cx="576064" cy="576064"/>
          </a:xfrm>
        </p:grpSpPr>
        <p:sp>
          <p:nvSpPr>
            <p:cNvPr id="45" name="椭圆 44">
              <a:extLst>
                <a:ext uri="{FF2B5EF4-FFF2-40B4-BE49-F238E27FC236}">
                  <a16:creationId xmlns:a16="http://schemas.microsoft.com/office/drawing/2014/main" id="{788889C1-0035-E94C-AF4C-CE215773564D}"/>
                </a:ext>
              </a:extLst>
            </p:cNvPr>
            <p:cNvSpPr/>
            <p:nvPr/>
          </p:nvSpPr>
          <p:spPr bwMode="auto">
            <a:xfrm>
              <a:off x="6300192" y="4365104"/>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39" name="对象 45">
              <a:extLst>
                <a:ext uri="{FF2B5EF4-FFF2-40B4-BE49-F238E27FC236}">
                  <a16:creationId xmlns:a16="http://schemas.microsoft.com/office/drawing/2014/main" id="{99AAFC9E-E254-CA4D-AC39-769D92A5636D}"/>
                </a:ext>
              </a:extLst>
            </p:cNvPr>
            <p:cNvGraphicFramePr>
              <a:graphicFrameLocks noChangeAspect="1"/>
            </p:cNvGraphicFramePr>
            <p:nvPr/>
          </p:nvGraphicFramePr>
          <p:xfrm>
            <a:off x="6454775" y="4530725"/>
            <a:ext cx="247650" cy="315913"/>
          </p:xfrm>
          <a:graphic>
            <a:graphicData uri="http://schemas.openxmlformats.org/presentationml/2006/ole">
              <mc:AlternateContent xmlns:mc="http://schemas.openxmlformats.org/markup-compatibility/2006">
                <mc:Choice xmlns:v="urn:schemas-microsoft-com:vml" Requires="v">
                  <p:oleObj spid="_x0000_s34738" name="Equation" r:id="rId26" imgW="95250" imgH="120650" progId="Equation.DSMT4">
                    <p:embed/>
                  </p:oleObj>
                </mc:Choice>
                <mc:Fallback>
                  <p:oleObj name="Equation" r:id="rId26" imgW="95250" imgH="120650" progId="Equation.DSMT4">
                    <p:embed/>
                    <p:pic>
                      <p:nvPicPr>
                        <p:cNvPr id="0" name="对象 4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54775" y="4530725"/>
                          <a:ext cx="247650"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10" name="组 46">
            <a:extLst>
              <a:ext uri="{FF2B5EF4-FFF2-40B4-BE49-F238E27FC236}">
                <a16:creationId xmlns:a16="http://schemas.microsoft.com/office/drawing/2014/main" id="{DC2DC39C-E6F4-DE48-9F17-BB806C6B3D14}"/>
              </a:ext>
            </a:extLst>
          </p:cNvPr>
          <p:cNvGrpSpPr>
            <a:grpSpLocks/>
          </p:cNvGrpSpPr>
          <p:nvPr/>
        </p:nvGrpSpPr>
        <p:grpSpPr bwMode="auto">
          <a:xfrm>
            <a:off x="1691631" y="5638725"/>
            <a:ext cx="574675" cy="576263"/>
            <a:chOff x="7668344" y="4077072"/>
            <a:chExt cx="576064" cy="576064"/>
          </a:xfrm>
        </p:grpSpPr>
        <p:sp>
          <p:nvSpPr>
            <p:cNvPr id="48" name="椭圆 47">
              <a:extLst>
                <a:ext uri="{FF2B5EF4-FFF2-40B4-BE49-F238E27FC236}">
                  <a16:creationId xmlns:a16="http://schemas.microsoft.com/office/drawing/2014/main" id="{6891458F-8003-A742-97E0-ACD8A9560ED3}"/>
                </a:ext>
              </a:extLst>
            </p:cNvPr>
            <p:cNvSpPr/>
            <p:nvPr/>
          </p:nvSpPr>
          <p:spPr bwMode="auto">
            <a:xfrm>
              <a:off x="7668344" y="4077072"/>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35" name="对象 48">
              <a:extLst>
                <a:ext uri="{FF2B5EF4-FFF2-40B4-BE49-F238E27FC236}">
                  <a16:creationId xmlns:a16="http://schemas.microsoft.com/office/drawing/2014/main" id="{B8B29235-D9C6-C841-AE90-BCF427EEFE3F}"/>
                </a:ext>
              </a:extLst>
            </p:cNvPr>
            <p:cNvGraphicFramePr>
              <a:graphicFrameLocks noChangeAspect="1"/>
            </p:cNvGraphicFramePr>
            <p:nvPr/>
          </p:nvGraphicFramePr>
          <p:xfrm>
            <a:off x="7821613" y="4241800"/>
            <a:ext cx="250825" cy="315913"/>
          </p:xfrm>
          <a:graphic>
            <a:graphicData uri="http://schemas.openxmlformats.org/presentationml/2006/ole">
              <mc:AlternateContent xmlns:mc="http://schemas.openxmlformats.org/markup-compatibility/2006">
                <mc:Choice xmlns:v="urn:schemas-microsoft-com:vml" Requires="v">
                  <p:oleObj spid="_x0000_s34739" name="Equation" r:id="rId27" imgW="95250" imgH="120650" progId="Equation.DSMT4">
                    <p:embed/>
                  </p:oleObj>
                </mc:Choice>
                <mc:Fallback>
                  <p:oleObj name="Equation" r:id="rId27" imgW="95250" imgH="120650" progId="Equation.DSMT4">
                    <p:embed/>
                    <p:pic>
                      <p:nvPicPr>
                        <p:cNvPr id="0" name="对象 4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21613" y="4241800"/>
                          <a:ext cx="250825"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11" name="组 49">
            <a:extLst>
              <a:ext uri="{FF2B5EF4-FFF2-40B4-BE49-F238E27FC236}">
                <a16:creationId xmlns:a16="http://schemas.microsoft.com/office/drawing/2014/main" id="{EF96CE92-4F8C-7A42-85B9-2C64E678B2B1}"/>
              </a:ext>
            </a:extLst>
          </p:cNvPr>
          <p:cNvGrpSpPr>
            <a:grpSpLocks/>
          </p:cNvGrpSpPr>
          <p:nvPr/>
        </p:nvGrpSpPr>
        <p:grpSpPr bwMode="auto">
          <a:xfrm>
            <a:off x="1186806" y="4254425"/>
            <a:ext cx="576262" cy="576263"/>
            <a:chOff x="6732240" y="5157192"/>
            <a:chExt cx="576064" cy="576064"/>
          </a:xfrm>
        </p:grpSpPr>
        <p:sp>
          <p:nvSpPr>
            <p:cNvPr id="51" name="椭圆 50">
              <a:extLst>
                <a:ext uri="{FF2B5EF4-FFF2-40B4-BE49-F238E27FC236}">
                  <a16:creationId xmlns:a16="http://schemas.microsoft.com/office/drawing/2014/main" id="{F70636C4-7FC8-4642-83B0-57340AB03899}"/>
                </a:ext>
              </a:extLst>
            </p:cNvPr>
            <p:cNvSpPr/>
            <p:nvPr/>
          </p:nvSpPr>
          <p:spPr bwMode="auto">
            <a:xfrm>
              <a:off x="6732240" y="5157192"/>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31" name="对象 51">
              <a:extLst>
                <a:ext uri="{FF2B5EF4-FFF2-40B4-BE49-F238E27FC236}">
                  <a16:creationId xmlns:a16="http://schemas.microsoft.com/office/drawing/2014/main" id="{30A49406-6041-544A-8594-6DB0B36D9110}"/>
                </a:ext>
              </a:extLst>
            </p:cNvPr>
            <p:cNvGraphicFramePr>
              <a:graphicFrameLocks noChangeAspect="1"/>
            </p:cNvGraphicFramePr>
            <p:nvPr/>
          </p:nvGraphicFramePr>
          <p:xfrm>
            <a:off x="6886575" y="5322888"/>
            <a:ext cx="249238" cy="315912"/>
          </p:xfrm>
          <a:graphic>
            <a:graphicData uri="http://schemas.openxmlformats.org/presentationml/2006/ole">
              <mc:AlternateContent xmlns:mc="http://schemas.openxmlformats.org/markup-compatibility/2006">
                <mc:Choice xmlns:v="urn:schemas-microsoft-com:vml" Requires="v">
                  <p:oleObj spid="_x0000_s34740" name="Equation" r:id="rId28" imgW="95250" imgH="120650" progId="Equation.DSMT4">
                    <p:embed/>
                  </p:oleObj>
                </mc:Choice>
                <mc:Fallback>
                  <p:oleObj name="Equation" r:id="rId28" imgW="95250" imgH="120650" progId="Equation.DSMT4">
                    <p:embed/>
                    <p:pic>
                      <p:nvPicPr>
                        <p:cNvPr id="0" name="对象 5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86575" y="5322888"/>
                          <a:ext cx="249238" cy="315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12" name="组 52">
            <a:extLst>
              <a:ext uri="{FF2B5EF4-FFF2-40B4-BE49-F238E27FC236}">
                <a16:creationId xmlns:a16="http://schemas.microsoft.com/office/drawing/2014/main" id="{865F1186-09FF-5945-8510-38F4743AEF0B}"/>
              </a:ext>
            </a:extLst>
          </p:cNvPr>
          <p:cNvGrpSpPr>
            <a:grpSpLocks/>
          </p:cNvGrpSpPr>
          <p:nvPr/>
        </p:nvGrpSpPr>
        <p:grpSpPr bwMode="auto">
          <a:xfrm>
            <a:off x="1691631" y="5278363"/>
            <a:ext cx="574675" cy="576262"/>
            <a:chOff x="6300192" y="4365104"/>
            <a:chExt cx="576064" cy="576064"/>
          </a:xfrm>
        </p:grpSpPr>
        <p:sp>
          <p:nvSpPr>
            <p:cNvPr id="54" name="椭圆 53">
              <a:extLst>
                <a:ext uri="{FF2B5EF4-FFF2-40B4-BE49-F238E27FC236}">
                  <a16:creationId xmlns:a16="http://schemas.microsoft.com/office/drawing/2014/main" id="{771AFDE9-F1E1-4441-B725-8A16F8C9FF22}"/>
                </a:ext>
              </a:extLst>
            </p:cNvPr>
            <p:cNvSpPr/>
            <p:nvPr/>
          </p:nvSpPr>
          <p:spPr bwMode="auto">
            <a:xfrm>
              <a:off x="6300192" y="4365104"/>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27" name="对象 54">
              <a:extLst>
                <a:ext uri="{FF2B5EF4-FFF2-40B4-BE49-F238E27FC236}">
                  <a16:creationId xmlns:a16="http://schemas.microsoft.com/office/drawing/2014/main" id="{CA42C9A3-3025-6844-AE6F-317E439ED3CE}"/>
                </a:ext>
              </a:extLst>
            </p:cNvPr>
            <p:cNvGraphicFramePr>
              <a:graphicFrameLocks noChangeAspect="1"/>
            </p:cNvGraphicFramePr>
            <p:nvPr/>
          </p:nvGraphicFramePr>
          <p:xfrm>
            <a:off x="6454775" y="4530725"/>
            <a:ext cx="247650" cy="315913"/>
          </p:xfrm>
          <a:graphic>
            <a:graphicData uri="http://schemas.openxmlformats.org/presentationml/2006/ole">
              <mc:AlternateContent xmlns:mc="http://schemas.openxmlformats.org/markup-compatibility/2006">
                <mc:Choice xmlns:v="urn:schemas-microsoft-com:vml" Requires="v">
                  <p:oleObj spid="_x0000_s34741" name="Equation" r:id="rId29" imgW="95250" imgH="120650" progId="Equation.DSMT4">
                    <p:embed/>
                  </p:oleObj>
                </mc:Choice>
                <mc:Fallback>
                  <p:oleObj name="Equation" r:id="rId29" imgW="95250" imgH="120650" progId="Equation.DSMT4">
                    <p:embed/>
                    <p:pic>
                      <p:nvPicPr>
                        <p:cNvPr id="0" name="对象 5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454775" y="4530725"/>
                          <a:ext cx="247650"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13" name="组 55">
            <a:extLst>
              <a:ext uri="{FF2B5EF4-FFF2-40B4-BE49-F238E27FC236}">
                <a16:creationId xmlns:a16="http://schemas.microsoft.com/office/drawing/2014/main" id="{BE67481B-2C0C-6049-8167-1C2CA385396B}"/>
              </a:ext>
            </a:extLst>
          </p:cNvPr>
          <p:cNvGrpSpPr>
            <a:grpSpLocks/>
          </p:cNvGrpSpPr>
          <p:nvPr/>
        </p:nvGrpSpPr>
        <p:grpSpPr bwMode="auto">
          <a:xfrm>
            <a:off x="755006" y="5135488"/>
            <a:ext cx="576262" cy="576262"/>
            <a:chOff x="7668344" y="4077072"/>
            <a:chExt cx="576064" cy="576064"/>
          </a:xfrm>
        </p:grpSpPr>
        <p:sp>
          <p:nvSpPr>
            <p:cNvPr id="57" name="椭圆 56">
              <a:extLst>
                <a:ext uri="{FF2B5EF4-FFF2-40B4-BE49-F238E27FC236}">
                  <a16:creationId xmlns:a16="http://schemas.microsoft.com/office/drawing/2014/main" id="{4BE74649-BF0A-5D4A-A488-E2073920005B}"/>
                </a:ext>
              </a:extLst>
            </p:cNvPr>
            <p:cNvSpPr/>
            <p:nvPr/>
          </p:nvSpPr>
          <p:spPr bwMode="auto">
            <a:xfrm>
              <a:off x="7668344" y="4077072"/>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23" name="对象 57">
              <a:extLst>
                <a:ext uri="{FF2B5EF4-FFF2-40B4-BE49-F238E27FC236}">
                  <a16:creationId xmlns:a16="http://schemas.microsoft.com/office/drawing/2014/main" id="{4C9E5999-4365-C74B-8C7C-1DD97DE4BEFE}"/>
                </a:ext>
              </a:extLst>
            </p:cNvPr>
            <p:cNvGraphicFramePr>
              <a:graphicFrameLocks noChangeAspect="1"/>
            </p:cNvGraphicFramePr>
            <p:nvPr/>
          </p:nvGraphicFramePr>
          <p:xfrm>
            <a:off x="7821613" y="4241800"/>
            <a:ext cx="250825" cy="315913"/>
          </p:xfrm>
          <a:graphic>
            <a:graphicData uri="http://schemas.openxmlformats.org/presentationml/2006/ole">
              <mc:AlternateContent xmlns:mc="http://schemas.openxmlformats.org/markup-compatibility/2006">
                <mc:Choice xmlns:v="urn:schemas-microsoft-com:vml" Requires="v">
                  <p:oleObj spid="_x0000_s34742" name="Equation" r:id="rId30" imgW="95250" imgH="120650" progId="Equation.DSMT4">
                    <p:embed/>
                  </p:oleObj>
                </mc:Choice>
                <mc:Fallback>
                  <p:oleObj name="Equation" r:id="rId30" imgW="95250" imgH="120650" progId="Equation.DSMT4">
                    <p:embed/>
                    <p:pic>
                      <p:nvPicPr>
                        <p:cNvPr id="0" name="对象 5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821613" y="4241800"/>
                          <a:ext cx="250825"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3814" name="组 58">
            <a:extLst>
              <a:ext uri="{FF2B5EF4-FFF2-40B4-BE49-F238E27FC236}">
                <a16:creationId xmlns:a16="http://schemas.microsoft.com/office/drawing/2014/main" id="{A87A09BB-8EEC-8E41-B11D-102F308D11B7}"/>
              </a:ext>
            </a:extLst>
          </p:cNvPr>
          <p:cNvGrpSpPr>
            <a:grpSpLocks/>
          </p:cNvGrpSpPr>
          <p:nvPr/>
        </p:nvGrpSpPr>
        <p:grpSpPr bwMode="auto">
          <a:xfrm>
            <a:off x="1186806" y="5494263"/>
            <a:ext cx="576262" cy="576262"/>
            <a:chOff x="6732240" y="5157192"/>
            <a:chExt cx="576064" cy="576064"/>
          </a:xfrm>
        </p:grpSpPr>
        <p:sp>
          <p:nvSpPr>
            <p:cNvPr id="60" name="椭圆 59">
              <a:extLst>
                <a:ext uri="{FF2B5EF4-FFF2-40B4-BE49-F238E27FC236}">
                  <a16:creationId xmlns:a16="http://schemas.microsoft.com/office/drawing/2014/main" id="{5953674E-C5D6-1843-86F6-B7212EFCC8DC}"/>
                </a:ext>
              </a:extLst>
            </p:cNvPr>
            <p:cNvSpPr/>
            <p:nvPr/>
          </p:nvSpPr>
          <p:spPr bwMode="auto">
            <a:xfrm>
              <a:off x="6732240" y="5157192"/>
              <a:ext cx="576064" cy="576064"/>
            </a:xfrm>
            <a:prstGeom prst="ellipse">
              <a:avLst/>
            </a:prstGeom>
            <a:solidFill>
              <a:srgbClr val="FF6600"/>
            </a:solidFill>
            <a:ln w="9525" cap="flat" cmpd="sng" algn="ctr">
              <a:solidFill>
                <a:schemeClr val="tx1"/>
              </a:solidFill>
              <a:prstDash val="solid"/>
              <a:round/>
              <a:headEnd type="none" w="med" len="med"/>
              <a:tailEnd type="none" w="med" len="med"/>
            </a:ln>
            <a:effectLst/>
            <a:scene3d>
              <a:camera prst="orthographicFront"/>
              <a:lightRig rig="threePt" dir="t"/>
            </a:scene3d>
            <a:sp3d>
              <a:bevelT w="57150" h="82550"/>
              <a:bevelB w="6350" h="69850"/>
            </a:sp3d>
            <a:extLst/>
          </p:spPr>
          <p:txBody>
            <a:bodyPr/>
            <a:lstStyle/>
            <a:p>
              <a:pPr eaLnBrk="1" hangingPunct="1">
                <a:defRPr/>
              </a:pPr>
              <a:endParaRPr lang="zh-CN" altLang="en-US">
                <a:latin typeface="Times New Roman" charset="0"/>
                <a:ea typeface="宋体" charset="0"/>
              </a:endParaRPr>
            </a:p>
          </p:txBody>
        </p:sp>
        <p:graphicFrame>
          <p:nvGraphicFramePr>
            <p:cNvPr id="33819" name="对象 60">
              <a:extLst>
                <a:ext uri="{FF2B5EF4-FFF2-40B4-BE49-F238E27FC236}">
                  <a16:creationId xmlns:a16="http://schemas.microsoft.com/office/drawing/2014/main" id="{6253941A-BC80-AB4E-A07B-1AA358F8F1BD}"/>
                </a:ext>
              </a:extLst>
            </p:cNvPr>
            <p:cNvGraphicFramePr>
              <a:graphicFrameLocks noChangeAspect="1"/>
            </p:cNvGraphicFramePr>
            <p:nvPr/>
          </p:nvGraphicFramePr>
          <p:xfrm>
            <a:off x="6886575" y="5322888"/>
            <a:ext cx="249238" cy="315912"/>
          </p:xfrm>
          <a:graphic>
            <a:graphicData uri="http://schemas.openxmlformats.org/presentationml/2006/ole">
              <mc:AlternateContent xmlns:mc="http://schemas.openxmlformats.org/markup-compatibility/2006">
                <mc:Choice xmlns:v="urn:schemas-microsoft-com:vml" Requires="v">
                  <p:oleObj spid="_x0000_s34743" name="Equation" r:id="rId31" imgW="95250" imgH="120650" progId="Equation.DSMT4">
                    <p:embed/>
                  </p:oleObj>
                </mc:Choice>
                <mc:Fallback>
                  <p:oleObj name="Equation" r:id="rId31" imgW="95250" imgH="120650" progId="Equation.DSMT4">
                    <p:embed/>
                    <p:pic>
                      <p:nvPicPr>
                        <p:cNvPr id="0" name="对象 6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886575" y="5322888"/>
                          <a:ext cx="249238" cy="315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sp>
        <p:nvSpPr>
          <p:cNvPr id="33815" name="文本框 1">
            <a:extLst>
              <a:ext uri="{FF2B5EF4-FFF2-40B4-BE49-F238E27FC236}">
                <a16:creationId xmlns:a16="http://schemas.microsoft.com/office/drawing/2014/main" id="{8620FE72-C2F8-E74A-B46E-36E2E1FE2726}"/>
              </a:ext>
            </a:extLst>
          </p:cNvPr>
          <p:cNvSpPr txBox="1">
            <a:spLocks noChangeArrowheads="1"/>
          </p:cNvSpPr>
          <p:nvPr/>
        </p:nvSpPr>
        <p:spPr bwMode="auto">
          <a:xfrm>
            <a:off x="7831138" y="6545263"/>
            <a:ext cx="18415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a:p>
        </p:txBody>
      </p:sp>
      <p:graphicFrame>
        <p:nvGraphicFramePr>
          <p:cNvPr id="63" name="Object 5">
            <a:extLst>
              <a:ext uri="{FF2B5EF4-FFF2-40B4-BE49-F238E27FC236}">
                <a16:creationId xmlns:a16="http://schemas.microsoft.com/office/drawing/2014/main" id="{92E14C6B-720D-A74F-A114-A0274370F390}"/>
              </a:ext>
            </a:extLst>
          </p:cNvPr>
          <p:cNvGraphicFramePr>
            <a:graphicFrameLocks noChangeAspect="1"/>
          </p:cNvGraphicFramePr>
          <p:nvPr>
            <p:extLst>
              <p:ext uri="{D42A27DB-BD31-4B8C-83A1-F6EECF244321}">
                <p14:modId xmlns:p14="http://schemas.microsoft.com/office/powerpoint/2010/main" val="1842250444"/>
              </p:ext>
            </p:extLst>
          </p:nvPr>
        </p:nvGraphicFramePr>
        <p:xfrm>
          <a:off x="683568" y="3501008"/>
          <a:ext cx="2359025" cy="422275"/>
        </p:xfrm>
        <a:graphic>
          <a:graphicData uri="http://schemas.openxmlformats.org/presentationml/2006/ole">
            <mc:AlternateContent xmlns:mc="http://schemas.openxmlformats.org/markup-compatibility/2006">
              <mc:Choice xmlns:v="urn:schemas-microsoft-com:vml" Requires="v">
                <p:oleObj spid="_x0000_s34744" name="Equation" r:id="rId32" imgW="673100" imgH="120650" progId="Equation.DSMT4">
                  <p:embed/>
                </p:oleObj>
              </mc:Choice>
              <mc:Fallback>
                <p:oleObj name="Equation" r:id="rId32" imgW="673100" imgH="120650" progId="Equation.DSMT4">
                  <p:embed/>
                  <p:pic>
                    <p:nvPicPr>
                      <p:cNvPr id="0" name=""/>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683568" y="3501008"/>
                        <a:ext cx="2359025" cy="422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 name="Object 5">
            <a:extLst>
              <a:ext uri="{FF2B5EF4-FFF2-40B4-BE49-F238E27FC236}">
                <a16:creationId xmlns:a16="http://schemas.microsoft.com/office/drawing/2014/main" id="{72D7C8A2-4E0E-5447-8168-C35C559222B3}"/>
              </a:ext>
            </a:extLst>
          </p:cNvPr>
          <p:cNvGraphicFramePr>
            <a:graphicFrameLocks noChangeAspect="1"/>
          </p:cNvGraphicFramePr>
          <p:nvPr>
            <p:extLst>
              <p:ext uri="{D42A27DB-BD31-4B8C-83A1-F6EECF244321}">
                <p14:modId xmlns:p14="http://schemas.microsoft.com/office/powerpoint/2010/main" val="1957783063"/>
              </p:ext>
            </p:extLst>
          </p:nvPr>
        </p:nvGraphicFramePr>
        <p:xfrm>
          <a:off x="5724128" y="1340768"/>
          <a:ext cx="962910" cy="415128"/>
        </p:xfrm>
        <a:graphic>
          <a:graphicData uri="http://schemas.openxmlformats.org/presentationml/2006/ole">
            <mc:AlternateContent xmlns:mc="http://schemas.openxmlformats.org/markup-compatibility/2006">
              <mc:Choice xmlns:v="urn:schemas-microsoft-com:vml" Requires="v">
                <p:oleObj spid="_x0000_s34745" name="公式" r:id="rId34" imgW="558800" imgH="241300" progId="Equation.3">
                  <p:embed/>
                </p:oleObj>
              </mc:Choice>
              <mc:Fallback>
                <p:oleObj name="公式" r:id="rId34" imgW="558800" imgH="241300" progId="Equation.3">
                  <p:embed/>
                  <p:pic>
                    <p:nvPicPr>
                      <p:cNvPr id="0" name=""/>
                      <p:cNvPicPr>
                        <a:picLocks noChangeAspect="1" noChangeArrowheads="1"/>
                      </p:cNvPicPr>
                      <p:nvPr/>
                    </p:nvPicPr>
                    <p:blipFill>
                      <a:blip r:embed="rId35"/>
                      <a:srcRect/>
                      <a:stretch>
                        <a:fillRect/>
                      </a:stretch>
                    </p:blipFill>
                    <p:spPr bwMode="auto">
                      <a:xfrm>
                        <a:off x="5724128" y="1340768"/>
                        <a:ext cx="962910" cy="415128"/>
                      </a:xfrm>
                      <a:prstGeom prst="rect">
                        <a:avLst/>
                      </a:prstGeom>
                      <a:noFill/>
                      <a:ln w="28575">
                        <a:noFill/>
                        <a:miter lim="800000"/>
                        <a:headEnd/>
                        <a:tailEnd/>
                      </a:ln>
                    </p:spPr>
                  </p:pic>
                </p:oleObj>
              </mc:Fallback>
            </mc:AlternateContent>
          </a:graphicData>
        </a:graphic>
      </p:graphicFrame>
      <p:sp>
        <p:nvSpPr>
          <p:cNvPr id="65" name="矩形 4">
            <a:extLst>
              <a:ext uri="{FF2B5EF4-FFF2-40B4-BE49-F238E27FC236}">
                <a16:creationId xmlns:a16="http://schemas.microsoft.com/office/drawing/2014/main" id="{D75C5329-BFD8-2447-8675-E6408EB556BB}"/>
              </a:ext>
            </a:extLst>
          </p:cNvPr>
          <p:cNvSpPr>
            <a:spLocks noChangeArrowheads="1"/>
          </p:cNvSpPr>
          <p:nvPr/>
        </p:nvSpPr>
        <p:spPr bwMode="auto">
          <a:xfrm>
            <a:off x="1466850" y="115888"/>
            <a:ext cx="5262563"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3600" dirty="0">
                <a:solidFill>
                  <a:srgbClr val="0000FF"/>
                </a:solidFill>
                <a:latin typeface="黑体" panose="02010609060101010101" pitchFamily="49" charset="-122"/>
                <a:ea typeface="黑体" panose="02010609060101010101" pitchFamily="49" charset="-122"/>
              </a:rPr>
              <a:t>有限系统非正则统计分布</a:t>
            </a:r>
            <a:endParaRPr kumimoji="0" lang="zh-CN" altLang="en-US" sz="3600" dirty="0"/>
          </a:p>
        </p:txBody>
      </p:sp>
      <p:sp>
        <p:nvSpPr>
          <p:cNvPr id="66" name="矩形 4">
            <a:extLst>
              <a:ext uri="{FF2B5EF4-FFF2-40B4-BE49-F238E27FC236}">
                <a16:creationId xmlns:a16="http://schemas.microsoft.com/office/drawing/2014/main" id="{4E414FF8-F033-734C-93F4-F5CF5E45CB47}"/>
              </a:ext>
            </a:extLst>
          </p:cNvPr>
          <p:cNvSpPr>
            <a:spLocks noChangeArrowheads="1"/>
          </p:cNvSpPr>
          <p:nvPr/>
        </p:nvSpPr>
        <p:spPr bwMode="auto">
          <a:xfrm>
            <a:off x="3707904" y="1340768"/>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000" dirty="0">
                <a:solidFill>
                  <a:srgbClr val="800000"/>
                </a:solidFill>
                <a:latin typeface="黑体"/>
                <a:ea typeface="黑体"/>
                <a:cs typeface="黑体"/>
              </a:rPr>
              <a:t>粒子的逃逸几率</a:t>
            </a:r>
            <a:endParaRPr kumimoji="0" lang="en-US" altLang="zh-CN" sz="2000" dirty="0">
              <a:solidFill>
                <a:srgbClr val="800000"/>
              </a:solidFill>
              <a:latin typeface="黑体"/>
              <a:ea typeface="黑体"/>
              <a:cs typeface="黑体"/>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0.00017 0.03381 C 0.12391 0.00394 0.24765 -0.0257 0.32506 -0.02014 C 0.40246 -0.01458 0.41895 0.06854 0.46477 0.06692 C 0.51058 0.0653 0.56213 -0.0294 0.59996 -0.03033 C 0.6378 -0.03125 0.66504 0.01528 0.69229 0.06182 " pathEditMode="relative" rAng="0" ptsTypes="aaaaA">
                                      <p:cBhvr>
                                        <p:cTn id="6" dur="2000" fill="hold"/>
                                        <p:tgtEl>
                                          <p:spTgt spid="10"/>
                                        </p:tgtEl>
                                        <p:attrNameLst>
                                          <p:attrName>ppt_x</p:attrName>
                                          <p:attrName>ppt_y</p:attrName>
                                        </p:attrNameLst>
                                      </p:cBhvr>
                                      <p:rCtr x="34606" y="-1528"/>
                                    </p:animMotion>
                                  </p:childTnLst>
                                </p:cTn>
                              </p:par>
                              <p:par>
                                <p:cTn id="7" presetID="0" presetClass="path" presetSubtype="0" accel="50000" decel="50000" fill="hold" nodeType="withEffect">
                                  <p:stCondLst>
                                    <p:cond delay="0"/>
                                  </p:stCondLst>
                                  <p:childTnLst>
                                    <p:animMotion origin="layout" path="M -4.02638E-7 0.02732 C 0.0663 0.02663 0.13277 0.0257 0.17372 0.02802 C 0.21451 0.0301 0.20167 0.03566 0.24471 0.04052 C 0.28775 0.04561 0.36307 0.08567 0.43214 0.05812 C 0.50104 0.03079 0.61576 -0.08845 0.65811 -0.12294 C 0.70063 -0.15744 0.69351 -0.15374 0.68657 -0.1498 " pathEditMode="relative" rAng="0" ptsTypes="aaaaaA">
                                      <p:cBhvr>
                                        <p:cTn id="8" dur="2000" fill="hold"/>
                                        <p:tgtEl>
                                          <p:spTgt spid="7"/>
                                        </p:tgtEl>
                                        <p:attrNameLst>
                                          <p:attrName>ppt_x</p:attrName>
                                          <p:attrName>ppt_y</p:attrName>
                                        </p:attrNameLst>
                                      </p:cBhvr>
                                      <p:rCtr x="35023" y="-6321"/>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0" presetClass="path" presetSubtype="0" accel="50000" decel="50000" fill="hold" nodeType="clickEffect">
                                  <p:stCondLst>
                                    <p:cond delay="0"/>
                                  </p:stCondLst>
                                  <p:childTnLst>
                                    <p:animMotion origin="layout" path="M 0.00798 0.01249 C 0.13174 -0.01735 0.25551 -0.04697 0.33292 -0.04142 C 0.41034 -0.03586 0.42683 0.0472 0.47266 0.04558 C 0.51848 0.04396 0.56986 -0.05067 0.6077 -0.0516 C 0.64554 -0.05252 0.6728 -0.00602 0.70005 0.04049 " pathEditMode="relative" rAng="0" ptsTypes="aaaaA">
                                      <p:cBhvr>
                                        <p:cTn id="12" dur="2000" fill="hold"/>
                                        <p:tgtEl>
                                          <p:spTgt spid="38"/>
                                        </p:tgtEl>
                                        <p:attrNameLst>
                                          <p:attrName>ppt_x</p:attrName>
                                          <p:attrName>ppt_y</p:attrName>
                                        </p:attrNameLst>
                                      </p:cBhvr>
                                      <p:rCtr x="34595" y="-1527"/>
                                    </p:animMotion>
                                  </p:childTnLst>
                                </p:cTn>
                              </p:par>
                            </p:childTnLst>
                          </p:cTn>
                        </p:par>
                        <p:par>
                          <p:cTn id="13" fill="hold" nodeType="afterGroup">
                            <p:stCondLst>
                              <p:cond delay="2000"/>
                            </p:stCondLst>
                            <p:childTnLst>
                              <p:par>
                                <p:cTn id="14" presetID="0" presetClass="path" presetSubtype="0" accel="50000" decel="50000" fill="hold" nodeType="afterEffect">
                                  <p:stCondLst>
                                    <p:cond delay="0"/>
                                  </p:stCondLst>
                                  <p:childTnLst>
                                    <p:animMotion origin="layout" path="M 6.83909E-7 3.36418E-6 C 0.06526 -0.00116 0.13053 -0.00232 0.17063 0.00092 C 0.21072 0.00416 0.19805 0.01203 0.24041 0.01943 C 0.28276 0.02684 0.35671 0.08561 0.4244 0.04535 C 0.4921 0.00509 0.60458 -0.17053 0.64624 -0.22143 C 0.6879 -0.27233 0.68096 -0.26655 0.67419 -0.26076 " pathEditMode="relative" ptsTypes="aaaaaA">
                                      <p:cBhvr>
                                        <p:cTn id="15" dur="2000" fill="hold"/>
                                        <p:tgtEl>
                                          <p:spTgt spid="35"/>
                                        </p:tgtEl>
                                        <p:attrNameLst>
                                          <p:attrName>ppt_x</p:attrName>
                                          <p:attrName>ppt_y</p:attrName>
                                        </p:attrNameLst>
                                      </p:cBhvr>
                                    </p:animMotion>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74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33794"/>
                                        </p:tgtEl>
                                        <p:attrNameLst>
                                          <p:attrName>style.visibility</p:attrName>
                                        </p:attrNameLst>
                                      </p:cBhvr>
                                      <p:to>
                                        <p:strVal val="visible"/>
                                      </p:to>
                                    </p:set>
                                    <p:anim calcmode="lin" valueType="num">
                                      <p:cBhvr additive="base">
                                        <p:cTn id="24" dur="500"/>
                                        <p:tgtEl>
                                          <p:spTgt spid="33794"/>
                                        </p:tgtEl>
                                        <p:attrNameLst>
                                          <p:attrName>ppt_y</p:attrName>
                                        </p:attrNameLst>
                                      </p:cBhvr>
                                      <p:tavLst>
                                        <p:tav tm="0">
                                          <p:val>
                                            <p:strVal val="#ppt_y+#ppt_h*1.125000"/>
                                          </p:val>
                                        </p:tav>
                                        <p:tav tm="100000">
                                          <p:val>
                                            <p:strVal val="#ppt_y"/>
                                          </p:val>
                                        </p:tav>
                                      </p:tavLst>
                                    </p:anim>
                                    <p:animEffect transition="in" filter="wipe(up)">
                                      <p:cBhvr>
                                        <p:cTn id="25"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5">
            <a:extLst>
              <a:ext uri="{FF2B5EF4-FFF2-40B4-BE49-F238E27FC236}">
                <a16:creationId xmlns:a16="http://schemas.microsoft.com/office/drawing/2014/main" id="{893CC4FB-0C56-D948-BFB1-5E3973764A7D}"/>
              </a:ext>
            </a:extLst>
          </p:cNvPr>
          <p:cNvGraphicFramePr>
            <a:graphicFrameLocks noChangeAspect="1"/>
          </p:cNvGraphicFramePr>
          <p:nvPr>
            <p:extLst>
              <p:ext uri="{D42A27DB-BD31-4B8C-83A1-F6EECF244321}">
                <p14:modId xmlns:p14="http://schemas.microsoft.com/office/powerpoint/2010/main" val="2685251031"/>
              </p:ext>
            </p:extLst>
          </p:nvPr>
        </p:nvGraphicFramePr>
        <p:xfrm>
          <a:off x="3635896" y="1196752"/>
          <a:ext cx="1800200" cy="647407"/>
        </p:xfrm>
        <a:graphic>
          <a:graphicData uri="http://schemas.openxmlformats.org/presentationml/2006/ole">
            <mc:AlternateContent xmlns:mc="http://schemas.openxmlformats.org/markup-compatibility/2006">
              <mc:Choice xmlns:v="urn:schemas-microsoft-com:vml" Requires="v">
                <p:oleObj spid="_x0000_s35010" name="Equation" r:id="rId3" imgW="615950" imgH="222250" progId="Equation.DSMT4">
                  <p:embed/>
                </p:oleObj>
              </mc:Choice>
              <mc:Fallback>
                <p:oleObj name="Equation" r:id="rId3" imgW="615950" imgH="22225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896" y="1196752"/>
                        <a:ext cx="1800200" cy="647407"/>
                      </a:xfrm>
                      <a:prstGeom prst="rect">
                        <a:avLst/>
                      </a:prstGeom>
                      <a:noFill/>
                      <a:ln w="28575">
                        <a:solidFill>
                          <a:srgbClr val="558ED5"/>
                        </a:solidFill>
                        <a:miter lim="800000"/>
                        <a:headEnd/>
                        <a:tailEnd/>
                      </a:ln>
                      <a:extLst/>
                    </p:spPr>
                  </p:pic>
                </p:oleObj>
              </mc:Fallback>
            </mc:AlternateContent>
          </a:graphicData>
        </a:graphic>
      </p:graphicFrame>
      <p:sp>
        <p:nvSpPr>
          <p:cNvPr id="34820" name="文本框 1">
            <a:extLst>
              <a:ext uri="{FF2B5EF4-FFF2-40B4-BE49-F238E27FC236}">
                <a16:creationId xmlns:a16="http://schemas.microsoft.com/office/drawing/2014/main" id="{17D83E4F-9E38-224F-8CBD-94B324818044}"/>
              </a:ext>
            </a:extLst>
          </p:cNvPr>
          <p:cNvSpPr txBox="1">
            <a:spLocks noChangeArrowheads="1"/>
          </p:cNvSpPr>
          <p:nvPr/>
        </p:nvSpPr>
        <p:spPr bwMode="auto">
          <a:xfrm>
            <a:off x="2411413" y="119063"/>
            <a:ext cx="511291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600" dirty="0">
                <a:solidFill>
                  <a:srgbClr val="0000FF"/>
                </a:solidFill>
                <a:latin typeface="黑体" panose="02010609060101010101" pitchFamily="49" charset="-122"/>
                <a:ea typeface="黑体" panose="02010609060101010101" pitchFamily="49" charset="-122"/>
              </a:rPr>
              <a:t>有限系统的非正则统计 </a:t>
            </a:r>
            <a:endParaRPr kumimoji="0" lang="en-US" altLang="zh-CN" sz="3600" dirty="0">
              <a:solidFill>
                <a:srgbClr val="0000FF"/>
              </a:solidFill>
              <a:latin typeface="黑体" panose="02010609060101010101" pitchFamily="49" charset="-122"/>
              <a:ea typeface="黑体" panose="02010609060101010101" pitchFamily="49" charset="-122"/>
            </a:endParaRPr>
          </a:p>
        </p:txBody>
      </p:sp>
      <p:graphicFrame>
        <p:nvGraphicFramePr>
          <p:cNvPr id="6" name="Object 5">
            <a:extLst>
              <a:ext uri="{FF2B5EF4-FFF2-40B4-BE49-F238E27FC236}">
                <a16:creationId xmlns:a16="http://schemas.microsoft.com/office/drawing/2014/main" id="{ED006361-8706-284F-A0F8-615D7730A21A}"/>
              </a:ext>
            </a:extLst>
          </p:cNvPr>
          <p:cNvGraphicFramePr>
            <a:graphicFrameLocks noChangeAspect="1"/>
          </p:cNvGraphicFramePr>
          <p:nvPr>
            <p:extLst>
              <p:ext uri="{D42A27DB-BD31-4B8C-83A1-F6EECF244321}">
                <p14:modId xmlns:p14="http://schemas.microsoft.com/office/powerpoint/2010/main" val="141353522"/>
              </p:ext>
            </p:extLst>
          </p:nvPr>
        </p:nvGraphicFramePr>
        <p:xfrm>
          <a:off x="2555776" y="2636912"/>
          <a:ext cx="3883025" cy="368300"/>
        </p:xfrm>
        <a:graphic>
          <a:graphicData uri="http://schemas.openxmlformats.org/presentationml/2006/ole">
            <mc:AlternateContent xmlns:mc="http://schemas.openxmlformats.org/markup-compatibility/2006">
              <mc:Choice xmlns:v="urn:schemas-microsoft-com:vml" Requires="v">
                <p:oleObj spid="_x0000_s35011" name="Equation" r:id="rId5" imgW="1149350" imgH="101600" progId="Equation.DSMT4">
                  <p:embed/>
                </p:oleObj>
              </mc:Choice>
              <mc:Fallback>
                <p:oleObj name="Equation" r:id="rId5" imgW="1149350" imgH="101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5776" y="2636912"/>
                        <a:ext cx="3883025"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5">
            <a:extLst>
              <a:ext uri="{FF2B5EF4-FFF2-40B4-BE49-F238E27FC236}">
                <a16:creationId xmlns:a16="http://schemas.microsoft.com/office/drawing/2014/main" id="{A3A907CE-752C-7949-91E5-0754F3FC01B0}"/>
              </a:ext>
            </a:extLst>
          </p:cNvPr>
          <p:cNvGraphicFramePr>
            <a:graphicFrameLocks noChangeAspect="1"/>
          </p:cNvGraphicFramePr>
          <p:nvPr>
            <p:extLst>
              <p:ext uri="{D42A27DB-BD31-4B8C-83A1-F6EECF244321}">
                <p14:modId xmlns:p14="http://schemas.microsoft.com/office/powerpoint/2010/main" val="282416334"/>
              </p:ext>
            </p:extLst>
          </p:nvPr>
        </p:nvGraphicFramePr>
        <p:xfrm>
          <a:off x="3707904" y="5733256"/>
          <a:ext cx="2117303" cy="410347"/>
        </p:xfrm>
        <a:graphic>
          <a:graphicData uri="http://schemas.openxmlformats.org/presentationml/2006/ole">
            <mc:AlternateContent xmlns:mc="http://schemas.openxmlformats.org/markup-compatibility/2006">
              <mc:Choice xmlns:v="urn:schemas-microsoft-com:vml" Requires="v">
                <p:oleObj spid="_x0000_s35012" name="Equation" r:id="rId7" imgW="622300" imgH="120650" progId="Equation.DSMT4">
                  <p:embed/>
                </p:oleObj>
              </mc:Choice>
              <mc:Fallback>
                <p:oleObj name="Equation" r:id="rId7" imgW="622300" imgH="12065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7904" y="5733256"/>
                        <a:ext cx="2117303" cy="410347"/>
                      </a:xfrm>
                      <a:prstGeom prst="rect">
                        <a:avLst/>
                      </a:prstGeom>
                      <a:noFill/>
                      <a:ln w="28575">
                        <a:solidFill>
                          <a:srgbClr val="F79646"/>
                        </a:solidFill>
                        <a:miter lim="800000"/>
                        <a:headEnd/>
                        <a:tailEnd/>
                      </a:ln>
                      <a:extLst/>
                    </p:spPr>
                  </p:pic>
                </p:oleObj>
              </mc:Fallback>
            </mc:AlternateContent>
          </a:graphicData>
        </a:graphic>
      </p:graphicFrame>
      <p:graphicFrame>
        <p:nvGraphicFramePr>
          <p:cNvPr id="8" name="Object 5">
            <a:extLst>
              <a:ext uri="{FF2B5EF4-FFF2-40B4-BE49-F238E27FC236}">
                <a16:creationId xmlns:a16="http://schemas.microsoft.com/office/drawing/2014/main" id="{E9479FE0-D7C8-2249-862F-F025A32C8EBB}"/>
              </a:ext>
            </a:extLst>
          </p:cNvPr>
          <p:cNvGraphicFramePr>
            <a:graphicFrameLocks noChangeAspect="1"/>
          </p:cNvGraphicFramePr>
          <p:nvPr>
            <p:extLst>
              <p:ext uri="{D42A27DB-BD31-4B8C-83A1-F6EECF244321}">
                <p14:modId xmlns:p14="http://schemas.microsoft.com/office/powerpoint/2010/main" val="367729250"/>
              </p:ext>
            </p:extLst>
          </p:nvPr>
        </p:nvGraphicFramePr>
        <p:xfrm>
          <a:off x="2699792" y="3212976"/>
          <a:ext cx="4032448" cy="653578"/>
        </p:xfrm>
        <a:graphic>
          <a:graphicData uri="http://schemas.openxmlformats.org/presentationml/2006/ole">
            <mc:AlternateContent xmlns:mc="http://schemas.openxmlformats.org/markup-compatibility/2006">
              <mc:Choice xmlns:v="urn:schemas-microsoft-com:vml" Requires="v">
                <p:oleObj spid="_x0000_s35013" name="Equation" r:id="rId9" imgW="1289050" imgH="209550" progId="Equation.DSMT4">
                  <p:embed/>
                </p:oleObj>
              </mc:Choice>
              <mc:Fallback>
                <p:oleObj name="Equation" r:id="rId9" imgW="1289050" imgH="20955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99792" y="3212976"/>
                        <a:ext cx="4032448" cy="653578"/>
                      </a:xfrm>
                      <a:prstGeom prst="rect">
                        <a:avLst/>
                      </a:prstGeom>
                      <a:noFill/>
                      <a:ln w="28575">
                        <a:solidFill>
                          <a:srgbClr val="FFFFFF"/>
                        </a:solidFill>
                        <a:miter lim="800000"/>
                        <a:headEnd/>
                        <a:tailEnd/>
                      </a:ln>
                      <a:extLst/>
                    </p:spPr>
                  </p:pic>
                </p:oleObj>
              </mc:Fallback>
            </mc:AlternateContent>
          </a:graphicData>
        </a:graphic>
      </p:graphicFrame>
      <p:graphicFrame>
        <p:nvGraphicFramePr>
          <p:cNvPr id="9" name="Object 5">
            <a:extLst>
              <a:ext uri="{FF2B5EF4-FFF2-40B4-BE49-F238E27FC236}">
                <a16:creationId xmlns:a16="http://schemas.microsoft.com/office/drawing/2014/main" id="{710688EC-59B9-1943-B4AE-FF4290F0BF37}"/>
              </a:ext>
            </a:extLst>
          </p:cNvPr>
          <p:cNvGraphicFramePr>
            <a:graphicFrameLocks noChangeAspect="1"/>
          </p:cNvGraphicFramePr>
          <p:nvPr>
            <p:extLst>
              <p:ext uri="{D42A27DB-BD31-4B8C-83A1-F6EECF244321}">
                <p14:modId xmlns:p14="http://schemas.microsoft.com/office/powerpoint/2010/main" val="2279812633"/>
              </p:ext>
            </p:extLst>
          </p:nvPr>
        </p:nvGraphicFramePr>
        <p:xfrm>
          <a:off x="2915816" y="4077072"/>
          <a:ext cx="3096344" cy="449161"/>
        </p:xfrm>
        <a:graphic>
          <a:graphicData uri="http://schemas.openxmlformats.org/presentationml/2006/ole">
            <mc:AlternateContent xmlns:mc="http://schemas.openxmlformats.org/markup-compatibility/2006">
              <mc:Choice xmlns:v="urn:schemas-microsoft-com:vml" Requires="v">
                <p:oleObj spid="_x0000_s35014" name="Equation" r:id="rId11" imgW="869950" imgH="127000" progId="Equation.DSMT4">
                  <p:embed/>
                </p:oleObj>
              </mc:Choice>
              <mc:Fallback>
                <p:oleObj name="Equation" r:id="rId11" imgW="869950" imgH="1270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15816" y="4077072"/>
                        <a:ext cx="3096344" cy="449161"/>
                      </a:xfrm>
                      <a:prstGeom prst="rect">
                        <a:avLst/>
                      </a:prstGeom>
                      <a:solidFill>
                        <a:srgbClr val="FDEADA"/>
                      </a:solidFill>
                      <a:ln w="28575">
                        <a:solidFill>
                          <a:srgbClr val="0070C0"/>
                        </a:solidFill>
                        <a:miter lim="800000"/>
                        <a:headEnd/>
                        <a:tailEnd/>
                      </a:ln>
                    </p:spPr>
                  </p:pic>
                </p:oleObj>
              </mc:Fallback>
            </mc:AlternateContent>
          </a:graphicData>
        </a:graphic>
      </p:graphicFrame>
      <p:sp>
        <p:nvSpPr>
          <p:cNvPr id="10" name="Text Box 5">
            <a:extLst>
              <a:ext uri="{FF2B5EF4-FFF2-40B4-BE49-F238E27FC236}">
                <a16:creationId xmlns:a16="http://schemas.microsoft.com/office/drawing/2014/main" id="{8A80946A-26A1-9447-8528-AF704A4C77AA}"/>
              </a:ext>
            </a:extLst>
          </p:cNvPr>
          <p:cNvSpPr txBox="1">
            <a:spLocks noChangeArrowheads="1"/>
          </p:cNvSpPr>
          <p:nvPr/>
        </p:nvSpPr>
        <p:spPr bwMode="auto">
          <a:xfrm>
            <a:off x="1619672" y="4869160"/>
            <a:ext cx="38163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0" lang="zh-CN" altLang="en-US" dirty="0">
                <a:solidFill>
                  <a:srgbClr val="0000FF"/>
                </a:solidFill>
                <a:ea typeface="黑体" panose="02010609060101010101" pitchFamily="49" charset="-122"/>
              </a:rPr>
              <a:t>温度是一个</a:t>
            </a:r>
            <a:r>
              <a:rPr kumimoji="0" lang="en-US" altLang="zh-CN" dirty="0">
                <a:solidFill>
                  <a:srgbClr val="0000FF"/>
                </a:solidFill>
                <a:latin typeface="Arial" panose="020B0604020202020204" pitchFamily="34" charset="0"/>
                <a:cs typeface="Arial" panose="020B0604020202020204" pitchFamily="34" charset="0"/>
              </a:rPr>
              <a:t>Emergent</a:t>
            </a:r>
            <a:r>
              <a:rPr kumimoji="0" lang="zh-CN" altLang="en-US" dirty="0">
                <a:solidFill>
                  <a:srgbClr val="0000FF"/>
                </a:solidFill>
                <a:ea typeface="黑体" panose="02010609060101010101" pitchFamily="49" charset="-122"/>
              </a:rPr>
              <a:t>概念</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4">
            <a:extLst>
              <a:ext uri="{FF2B5EF4-FFF2-40B4-BE49-F238E27FC236}">
                <a16:creationId xmlns:a16="http://schemas.microsoft.com/office/drawing/2014/main" id="{2363B5B3-A318-714E-815B-2E471ACD769A}"/>
              </a:ext>
            </a:extLst>
          </p:cNvPr>
          <p:cNvSpPr>
            <a:spLocks noChangeArrowheads="1"/>
          </p:cNvSpPr>
          <p:nvPr/>
        </p:nvSpPr>
        <p:spPr bwMode="auto">
          <a:xfrm>
            <a:off x="1466850" y="115888"/>
            <a:ext cx="480131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3600" dirty="0">
                <a:solidFill>
                  <a:srgbClr val="0000FF"/>
                </a:solidFill>
                <a:latin typeface="黑体" panose="02010609060101010101" pitchFamily="49" charset="-122"/>
                <a:ea typeface="黑体" panose="02010609060101010101" pitchFamily="49" charset="-122"/>
              </a:rPr>
              <a:t>非热平衡出现的动力学</a:t>
            </a:r>
            <a:endParaRPr kumimoji="0" lang="zh-CN" altLang="en-US" sz="3600" dirty="0"/>
          </a:p>
        </p:txBody>
      </p:sp>
      <p:sp>
        <p:nvSpPr>
          <p:cNvPr id="31746" name="矩形 5">
            <a:extLst>
              <a:ext uri="{FF2B5EF4-FFF2-40B4-BE49-F238E27FC236}">
                <a16:creationId xmlns:a16="http://schemas.microsoft.com/office/drawing/2014/main" id="{5906DBD1-2261-3B4D-8429-33F739A3AD93}"/>
              </a:ext>
            </a:extLst>
          </p:cNvPr>
          <p:cNvSpPr>
            <a:spLocks noChangeArrowheads="1"/>
          </p:cNvSpPr>
          <p:nvPr/>
        </p:nvSpPr>
        <p:spPr bwMode="auto">
          <a:xfrm>
            <a:off x="773113" y="3903663"/>
            <a:ext cx="75596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dirty="0">
                <a:latin typeface="Arial" panose="020B0604020202020204" pitchFamily="34" charset="0"/>
                <a:cs typeface="Arial" panose="020B0604020202020204" pitchFamily="34" charset="0"/>
              </a:rPr>
              <a:t> </a:t>
            </a:r>
            <a:r>
              <a:rPr kumimoji="0" lang="en-US" altLang="zh-CN" sz="1400" b="1" dirty="0">
                <a:solidFill>
                  <a:srgbClr val="0000FF"/>
                </a:solidFill>
                <a:latin typeface="Arial" panose="020B0604020202020204" pitchFamily="34" charset="0"/>
                <a:cs typeface="Arial" panose="020B0604020202020204" pitchFamily="34" charset="0"/>
              </a:rPr>
              <a:t>Hill, Terrell L. (2002). Thermodynamics of Small Systems. Courier Dover Publications</a:t>
            </a:r>
            <a:endParaRPr kumimoji="0" lang="zh-CN" altLang="en-US" sz="1400" b="1" dirty="0">
              <a:solidFill>
                <a:srgbClr val="0000FF"/>
              </a:solidFill>
              <a:latin typeface="Arial" panose="020B0604020202020204" pitchFamily="34" charset="0"/>
              <a:cs typeface="Arial" panose="020B0604020202020204" pitchFamily="34" charset="0"/>
            </a:endParaRPr>
          </a:p>
        </p:txBody>
      </p:sp>
      <p:sp>
        <p:nvSpPr>
          <p:cNvPr id="31747" name="矩形 7">
            <a:extLst>
              <a:ext uri="{FF2B5EF4-FFF2-40B4-BE49-F238E27FC236}">
                <a16:creationId xmlns:a16="http://schemas.microsoft.com/office/drawing/2014/main" id="{9833BFDB-8470-7B4A-9BB8-CB333292E72E}"/>
              </a:ext>
            </a:extLst>
          </p:cNvPr>
          <p:cNvSpPr>
            <a:spLocks noChangeArrowheads="1"/>
          </p:cNvSpPr>
          <p:nvPr/>
        </p:nvSpPr>
        <p:spPr bwMode="auto">
          <a:xfrm>
            <a:off x="1187624" y="908050"/>
            <a:ext cx="576064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lnSpc>
                <a:spcPct val="120000"/>
              </a:lnSpc>
            </a:pPr>
            <a:r>
              <a:rPr kumimoji="0" lang="zh-CN" altLang="en-US" sz="1800" dirty="0">
                <a:latin typeface="黑体" panose="02010609060101010101" pitchFamily="49" charset="-122"/>
                <a:ea typeface="黑体" panose="02010609060101010101" pitchFamily="49" charset="-122"/>
              </a:rPr>
              <a:t>系统相对热库足够大，系统对热库有反作用</a:t>
            </a:r>
          </a:p>
        </p:txBody>
      </p:sp>
      <p:sp>
        <p:nvSpPr>
          <p:cNvPr id="31748" name="Rectangle 8" descr="实心菱形">
            <a:extLst>
              <a:ext uri="{FF2B5EF4-FFF2-40B4-BE49-F238E27FC236}">
                <a16:creationId xmlns:a16="http://schemas.microsoft.com/office/drawing/2014/main" id="{8CA39A63-87B5-A344-9550-942F7E3B654D}"/>
              </a:ext>
            </a:extLst>
          </p:cNvPr>
          <p:cNvSpPr>
            <a:spLocks noChangeArrowheads="1"/>
          </p:cNvSpPr>
          <p:nvPr/>
        </p:nvSpPr>
        <p:spPr bwMode="auto">
          <a:xfrm>
            <a:off x="971550" y="1557338"/>
            <a:ext cx="2159000" cy="2016125"/>
          </a:xfrm>
          <a:prstGeom prst="rect">
            <a:avLst/>
          </a:prstGeom>
          <a:blipFill dpi="0" rotWithShape="0">
            <a:blip r:embed="rId3"/>
            <a:srcRect/>
            <a:tile tx="0" ty="0" sx="100000" sy="100000" flip="none" algn="tl"/>
          </a:blipFill>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pSp>
        <p:nvGrpSpPr>
          <p:cNvPr id="31749" name="组合 5">
            <a:extLst>
              <a:ext uri="{FF2B5EF4-FFF2-40B4-BE49-F238E27FC236}">
                <a16:creationId xmlns:a16="http://schemas.microsoft.com/office/drawing/2014/main" id="{89C31343-9563-9E44-B156-48498F4BA611}"/>
              </a:ext>
            </a:extLst>
          </p:cNvPr>
          <p:cNvGrpSpPr>
            <a:grpSpLocks/>
          </p:cNvGrpSpPr>
          <p:nvPr/>
        </p:nvGrpSpPr>
        <p:grpSpPr bwMode="auto">
          <a:xfrm>
            <a:off x="1649413" y="1773238"/>
            <a:ext cx="1285875" cy="1152525"/>
            <a:chOff x="3887096" y="4534330"/>
            <a:chExt cx="1170139" cy="902542"/>
          </a:xfrm>
        </p:grpSpPr>
        <p:sp>
          <p:nvSpPr>
            <p:cNvPr id="33" name="椭圆 32">
              <a:extLst>
                <a:ext uri="{FF2B5EF4-FFF2-40B4-BE49-F238E27FC236}">
                  <a16:creationId xmlns:a16="http://schemas.microsoft.com/office/drawing/2014/main" id="{68C25D77-B6A3-C549-8995-3925282FC1B2}"/>
                </a:ext>
              </a:extLst>
            </p:cNvPr>
            <p:cNvSpPr/>
            <p:nvPr/>
          </p:nvSpPr>
          <p:spPr bwMode="auto">
            <a:xfrm>
              <a:off x="3925345" y="4534330"/>
              <a:ext cx="1075283" cy="902542"/>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9525" cap="flat" cmpd="sng" algn="ctr">
              <a:solidFill>
                <a:schemeClr val="tx1"/>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threePt" dir="t"/>
            </a:scene3d>
            <a:sp3d>
              <a:bevelT/>
            </a:sp3d>
            <a:extLst/>
          </p:spPr>
          <p:txBody>
            <a:bodyPr/>
            <a:lstStyle/>
            <a:p>
              <a:pPr eaLnBrk="1" hangingPunct="1">
                <a:defRPr/>
              </a:pPr>
              <a:endParaRPr lang="zh-CN" altLang="en-US">
                <a:latin typeface="Times New Roman" charset="0"/>
                <a:ea typeface="宋体" charset="0"/>
              </a:endParaRPr>
            </a:p>
          </p:txBody>
        </p:sp>
        <p:sp>
          <p:nvSpPr>
            <p:cNvPr id="31758" name="TextBox 15">
              <a:extLst>
                <a:ext uri="{FF2B5EF4-FFF2-40B4-BE49-F238E27FC236}">
                  <a16:creationId xmlns:a16="http://schemas.microsoft.com/office/drawing/2014/main" id="{2BF34148-83B3-DF4D-BBFF-F92868CE07C2}"/>
                </a:ext>
              </a:extLst>
            </p:cNvPr>
            <p:cNvSpPr txBox="1">
              <a:spLocks noChangeArrowheads="1"/>
            </p:cNvSpPr>
            <p:nvPr/>
          </p:nvSpPr>
          <p:spPr bwMode="auto">
            <a:xfrm>
              <a:off x="3887096" y="4751757"/>
              <a:ext cx="1170139" cy="458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sz="3200">
                  <a:latin typeface="黑体" panose="02010609060101010101" pitchFamily="49" charset="-122"/>
                  <a:ea typeface="黑体" panose="02010609060101010101" pitchFamily="49" charset="-122"/>
                </a:rPr>
                <a:t>系统</a:t>
              </a:r>
              <a:endParaRPr kumimoji="0" lang="en-US" altLang="zh-CN" sz="3200">
                <a:latin typeface="黑体" panose="02010609060101010101" pitchFamily="49" charset="-122"/>
                <a:ea typeface="黑体" panose="02010609060101010101" pitchFamily="49" charset="-122"/>
              </a:endParaRPr>
            </a:p>
          </p:txBody>
        </p:sp>
      </p:grpSp>
      <p:sp>
        <p:nvSpPr>
          <p:cNvPr id="31750" name="文本框 5">
            <a:extLst>
              <a:ext uri="{FF2B5EF4-FFF2-40B4-BE49-F238E27FC236}">
                <a16:creationId xmlns:a16="http://schemas.microsoft.com/office/drawing/2014/main" id="{9E2F12DD-81B4-E746-B45D-9B8D342EAE87}"/>
              </a:ext>
            </a:extLst>
          </p:cNvPr>
          <p:cNvSpPr txBox="1">
            <a:spLocks noChangeArrowheads="1"/>
          </p:cNvSpPr>
          <p:nvPr/>
        </p:nvSpPr>
        <p:spPr bwMode="auto">
          <a:xfrm>
            <a:off x="1077913" y="1773238"/>
            <a:ext cx="288925" cy="1016000"/>
          </a:xfrm>
          <a:prstGeom prst="rect">
            <a:avLst/>
          </a:prstGeom>
          <a:solidFill>
            <a:srgbClr val="8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a:solidFill>
                  <a:srgbClr val="FFFF00"/>
                </a:solidFill>
              </a:rPr>
              <a:t>热库温度</a:t>
            </a:r>
            <a:r>
              <a:rPr lang="en-US" altLang="zh-CN" sz="1200">
                <a:solidFill>
                  <a:srgbClr val="FFFF00"/>
                </a:solidFill>
              </a:rPr>
              <a:t>T</a:t>
            </a:r>
            <a:endParaRPr lang="zh-CN" altLang="en-US" sz="1200">
              <a:solidFill>
                <a:srgbClr val="FFFF00"/>
              </a:solidFill>
            </a:endParaRPr>
          </a:p>
        </p:txBody>
      </p:sp>
      <p:graphicFrame>
        <p:nvGraphicFramePr>
          <p:cNvPr id="31751" name="Object 4">
            <a:extLst>
              <a:ext uri="{FF2B5EF4-FFF2-40B4-BE49-F238E27FC236}">
                <a16:creationId xmlns:a16="http://schemas.microsoft.com/office/drawing/2014/main" id="{3B531441-0705-8143-91E1-D6818D71FC00}"/>
              </a:ext>
            </a:extLst>
          </p:cNvPr>
          <p:cNvGraphicFramePr>
            <a:graphicFrameLocks noGrp="1" noChangeAspect="1"/>
          </p:cNvGraphicFramePr>
          <p:nvPr>
            <p:ph sz="half" idx="4294967295"/>
          </p:nvPr>
        </p:nvGraphicFramePr>
        <p:xfrm>
          <a:off x="1585913" y="3140075"/>
          <a:ext cx="881062" cy="284163"/>
        </p:xfrm>
        <a:graphic>
          <a:graphicData uri="http://schemas.openxmlformats.org/presentationml/2006/ole">
            <mc:AlternateContent xmlns:mc="http://schemas.openxmlformats.org/markup-compatibility/2006">
              <mc:Choice xmlns:v="urn:schemas-microsoft-com:vml" Requires="v">
                <p:oleObj spid="_x0000_s64577" name="Equation" r:id="rId4" imgW="374650" imgH="120650" progId="Equation.DSMT4">
                  <p:embed/>
                </p:oleObj>
              </mc:Choice>
              <mc:Fallback>
                <p:oleObj name="Equation" r:id="rId4" imgW="374650" imgH="120650" progId="Equation.DSMT4">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5913" y="3140075"/>
                        <a:ext cx="881062" cy="284163"/>
                      </a:xfrm>
                      <a:prstGeom prst="rect">
                        <a:avLst/>
                      </a:prstGeom>
                      <a:solidFill>
                        <a:srgbClr val="FFFF00"/>
                      </a:solidFill>
                      <a:ln>
                        <a:noFill/>
                      </a:ln>
                      <a:extLs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1752" name="矩形 2">
            <a:extLst>
              <a:ext uri="{FF2B5EF4-FFF2-40B4-BE49-F238E27FC236}">
                <a16:creationId xmlns:a16="http://schemas.microsoft.com/office/drawing/2014/main" id="{8F1F958F-C1D6-8B4F-B406-804FCEF409D9}"/>
              </a:ext>
            </a:extLst>
          </p:cNvPr>
          <p:cNvSpPr>
            <a:spLocks noChangeArrowheads="1"/>
          </p:cNvSpPr>
          <p:nvPr/>
        </p:nvSpPr>
        <p:spPr bwMode="auto">
          <a:xfrm>
            <a:off x="1727200" y="4437063"/>
            <a:ext cx="5688013"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zh-CN" altLang="en-US" b="1">
                <a:solidFill>
                  <a:srgbClr val="800000"/>
                </a:solidFill>
                <a:latin typeface="黑体" panose="02010609060101010101" pitchFamily="49" charset="-122"/>
                <a:ea typeface="黑体" panose="02010609060101010101" pitchFamily="49" charset="-122"/>
              </a:rPr>
              <a:t>有限系统的非正则统计：信息论的观点</a:t>
            </a:r>
            <a:endParaRPr kumimoji="0" lang="en-US" altLang="zh-CN" b="1">
              <a:solidFill>
                <a:srgbClr val="800000"/>
              </a:solidFill>
              <a:latin typeface="黑体" panose="02010609060101010101" pitchFamily="49" charset="-122"/>
              <a:ea typeface="黑体" panose="02010609060101010101" pitchFamily="49" charset="-122"/>
            </a:endParaRPr>
          </a:p>
        </p:txBody>
      </p:sp>
      <p:sp>
        <p:nvSpPr>
          <p:cNvPr id="31753" name="矩形 22">
            <a:extLst>
              <a:ext uri="{FF2B5EF4-FFF2-40B4-BE49-F238E27FC236}">
                <a16:creationId xmlns:a16="http://schemas.microsoft.com/office/drawing/2014/main" id="{B06B3272-C99C-8B4E-902C-F358E27597C5}"/>
              </a:ext>
            </a:extLst>
          </p:cNvPr>
          <p:cNvSpPr>
            <a:spLocks noChangeArrowheads="1"/>
          </p:cNvSpPr>
          <p:nvPr/>
        </p:nvSpPr>
        <p:spPr bwMode="auto">
          <a:xfrm>
            <a:off x="1258888" y="5157788"/>
            <a:ext cx="8172450" cy="1306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10000"/>
              </a:lnSpc>
            </a:pPr>
            <a:r>
              <a:rPr kumimoji="0" lang="en-US" altLang="zh-CN" sz="1800">
                <a:latin typeface="Arial" panose="020B0604020202020204" pitchFamily="34" charset="0"/>
                <a:cs typeface="Arial" panose="020B0604020202020204" pitchFamily="34" charset="0"/>
              </a:rPr>
              <a:t>H .Dong, S. Yang, X.F Liu, C.P Sun</a:t>
            </a:r>
            <a:r>
              <a:rPr kumimoji="0" lang="zh-CN" altLang="zh-CN" sz="1800">
                <a:latin typeface="Arial" panose="020B0604020202020204" pitchFamily="34" charset="0"/>
                <a:cs typeface="Arial" panose="020B0604020202020204" pitchFamily="34" charset="0"/>
              </a:rPr>
              <a:t>,</a:t>
            </a:r>
            <a:r>
              <a:rPr kumimoji="0" lang="zh-CN" altLang="en-US" sz="1800">
                <a:latin typeface="Arial" panose="020B0604020202020204" pitchFamily="34" charset="0"/>
                <a:cs typeface="Arial" panose="020B0604020202020204" pitchFamily="34" charset="0"/>
              </a:rPr>
              <a:t> </a:t>
            </a:r>
            <a:r>
              <a:rPr kumimoji="0" lang="en-US" altLang="zh-CN" sz="1800" i="1">
                <a:solidFill>
                  <a:srgbClr val="0000FF"/>
                </a:solidFill>
                <a:latin typeface="Arial" panose="020B0604020202020204" pitchFamily="34" charset="0"/>
                <a:cs typeface="Arial" panose="020B0604020202020204" pitchFamily="34" charset="0"/>
              </a:rPr>
              <a:t>Phys. Rev.</a:t>
            </a:r>
            <a:r>
              <a:rPr kumimoji="0" lang="en-US" altLang="zh-CN" sz="1800">
                <a:solidFill>
                  <a:srgbClr val="0000FF"/>
                </a:solidFill>
                <a:latin typeface="Arial" panose="020B0604020202020204" pitchFamily="34" charset="0"/>
                <a:cs typeface="Arial" panose="020B0604020202020204" pitchFamily="34" charset="0"/>
              </a:rPr>
              <a:t>A </a:t>
            </a:r>
            <a:r>
              <a:rPr kumimoji="0" lang="en-US" altLang="zh-CN" sz="1800">
                <a:latin typeface="Arial" panose="020B0604020202020204" pitchFamily="34" charset="0"/>
                <a:cs typeface="Arial" panose="020B0604020202020204" pitchFamily="34" charset="0"/>
              </a:rPr>
              <a:t>76,(2007) 044104	</a:t>
            </a:r>
          </a:p>
          <a:p>
            <a:pPr>
              <a:lnSpc>
                <a:spcPct val="110000"/>
              </a:lnSpc>
            </a:pPr>
            <a:r>
              <a:rPr kumimoji="0" lang="en-US" altLang="zh-CN" sz="1800">
                <a:latin typeface="Arial" panose="020B0604020202020204" pitchFamily="34" charset="0"/>
                <a:cs typeface="Arial" panose="020B0604020202020204" pitchFamily="34" charset="0"/>
              </a:rPr>
              <a:t>C.Y. Cai, H. Dong, C.P. Sun</a:t>
            </a:r>
            <a:r>
              <a:rPr kumimoji="0" lang="zh-CN" altLang="en-US" sz="1800">
                <a:latin typeface="Arial" panose="020B0604020202020204" pitchFamily="34" charset="0"/>
                <a:cs typeface="Arial" panose="020B0604020202020204" pitchFamily="34" charset="0"/>
              </a:rPr>
              <a:t>，</a:t>
            </a:r>
            <a:r>
              <a:rPr kumimoji="0" lang="en-US" altLang="zh-CN" sz="1800" i="1">
                <a:solidFill>
                  <a:srgbClr val="0000FF"/>
                </a:solidFill>
                <a:latin typeface="Arial" panose="020B0604020202020204" pitchFamily="34" charset="0"/>
                <a:cs typeface="Arial" panose="020B0604020202020204" pitchFamily="34" charset="0"/>
              </a:rPr>
              <a:t>Phys. Rev. E</a:t>
            </a:r>
            <a:r>
              <a:rPr kumimoji="0" lang="en-US" altLang="zh-CN" sz="1800">
                <a:solidFill>
                  <a:srgbClr val="0000FF"/>
                </a:solidFill>
                <a:latin typeface="Arial" panose="020B0604020202020204" pitchFamily="34" charset="0"/>
                <a:cs typeface="Arial" panose="020B0604020202020204" pitchFamily="34" charset="0"/>
              </a:rPr>
              <a:t> 85 </a:t>
            </a:r>
            <a:r>
              <a:rPr kumimoji="0" lang="en-US" altLang="zh-CN" sz="1800">
                <a:latin typeface="Arial" panose="020B0604020202020204" pitchFamily="34" charset="0"/>
                <a:cs typeface="Arial" panose="020B0604020202020204" pitchFamily="34" charset="0"/>
              </a:rPr>
              <a:t>, 031114</a:t>
            </a:r>
            <a:r>
              <a:rPr kumimoji="0" lang="zh-CN" altLang="en-US" sz="1800">
                <a:latin typeface="Arial" panose="020B0604020202020204" pitchFamily="34" charset="0"/>
                <a:cs typeface="Arial" panose="020B0604020202020204" pitchFamily="34" charset="0"/>
              </a:rPr>
              <a:t>（</a:t>
            </a:r>
            <a:r>
              <a:rPr kumimoji="0" lang="en-US" altLang="zh-CN" sz="1800">
                <a:latin typeface="Arial" panose="020B0604020202020204" pitchFamily="34" charset="0"/>
                <a:cs typeface="Arial" panose="020B0604020202020204" pitchFamily="34" charset="0"/>
              </a:rPr>
              <a:t>2012</a:t>
            </a:r>
            <a:r>
              <a:rPr kumimoji="0" lang="zh-CN" altLang="en-US" sz="1800">
                <a:latin typeface="Arial" panose="020B0604020202020204" pitchFamily="34" charset="0"/>
                <a:cs typeface="Arial" panose="020B0604020202020204" pitchFamily="34" charset="0"/>
              </a:rPr>
              <a:t>）</a:t>
            </a:r>
            <a:endParaRPr kumimoji="0" lang="en-US" altLang="zh-CN" sz="1800">
              <a:latin typeface="Arial" panose="020B0604020202020204" pitchFamily="34" charset="0"/>
              <a:cs typeface="Arial" panose="020B0604020202020204" pitchFamily="34" charset="0"/>
            </a:endParaRPr>
          </a:p>
          <a:p>
            <a:pPr>
              <a:lnSpc>
                <a:spcPct val="110000"/>
              </a:lnSpc>
            </a:pPr>
            <a:r>
              <a:rPr kumimoji="0" lang="en-US" altLang="zh-CN" sz="1800">
                <a:latin typeface="Arial" panose="020B0604020202020204" pitchFamily="34" charset="0"/>
                <a:cs typeface="Arial" panose="020B0604020202020204" pitchFamily="34" charset="0"/>
              </a:rPr>
              <a:t>H. Dong, D. Z. Xu, C. Y. Cai,  C. P. Sun</a:t>
            </a:r>
            <a:r>
              <a:rPr kumimoji="0" lang="zh-CN" altLang="en-US" sz="1800">
                <a:latin typeface="Arial" panose="020B0604020202020204" pitchFamily="34" charset="0"/>
                <a:cs typeface="Arial" panose="020B0604020202020204" pitchFamily="34" charset="0"/>
              </a:rPr>
              <a:t>， </a:t>
            </a:r>
            <a:r>
              <a:rPr kumimoji="0" lang="en-US" altLang="zh-CN" sz="1800" i="1">
                <a:solidFill>
                  <a:srgbClr val="0000FF"/>
                </a:solidFill>
                <a:latin typeface="Arial" panose="020B0604020202020204" pitchFamily="34" charset="0"/>
                <a:cs typeface="Arial" panose="020B0604020202020204" pitchFamily="34" charset="0"/>
              </a:rPr>
              <a:t>Phys. Rev. E</a:t>
            </a:r>
            <a:r>
              <a:rPr kumimoji="0" lang="en-US" altLang="zh-CN" sz="1800">
                <a:solidFill>
                  <a:srgbClr val="0000FF"/>
                </a:solidFill>
                <a:latin typeface="Arial" panose="020B0604020202020204" pitchFamily="34" charset="0"/>
                <a:cs typeface="Arial" panose="020B0604020202020204" pitchFamily="34" charset="0"/>
              </a:rPr>
              <a:t> </a:t>
            </a:r>
            <a:r>
              <a:rPr kumimoji="0" lang="en-US" altLang="zh-CN" sz="1800" b="1">
                <a:solidFill>
                  <a:srgbClr val="0000FF"/>
                </a:solidFill>
                <a:latin typeface="Arial" panose="020B0604020202020204" pitchFamily="34" charset="0"/>
                <a:cs typeface="Arial" panose="020B0604020202020204" pitchFamily="34" charset="0"/>
              </a:rPr>
              <a:t>83</a:t>
            </a:r>
            <a:r>
              <a:rPr kumimoji="0" lang="en-US" altLang="zh-CN" sz="1800">
                <a:latin typeface="Arial" panose="020B0604020202020204" pitchFamily="34" charset="0"/>
                <a:cs typeface="Arial" panose="020B0604020202020204" pitchFamily="34" charset="0"/>
              </a:rPr>
              <a:t>, 061108 (2011</a:t>
            </a:r>
            <a:r>
              <a:rPr kumimoji="0" lang="zh-CN" altLang="en-US" sz="1800">
                <a:latin typeface="Arial" panose="020B0604020202020204" pitchFamily="34" charset="0"/>
                <a:cs typeface="Arial" panose="020B0604020202020204" pitchFamily="34" charset="0"/>
              </a:rPr>
              <a:t>）</a:t>
            </a:r>
            <a:r>
              <a:rPr kumimoji="0" lang="en-US" altLang="zh-CN" sz="1800">
                <a:latin typeface="Arial" panose="020B0604020202020204" pitchFamily="34" charset="0"/>
                <a:cs typeface="Arial" panose="020B0604020202020204" pitchFamily="34" charset="0"/>
              </a:rPr>
              <a:t>	</a:t>
            </a:r>
          </a:p>
        </p:txBody>
      </p:sp>
      <p:graphicFrame>
        <p:nvGraphicFramePr>
          <p:cNvPr id="31754" name="Object 5">
            <a:extLst>
              <a:ext uri="{FF2B5EF4-FFF2-40B4-BE49-F238E27FC236}">
                <a16:creationId xmlns:a16="http://schemas.microsoft.com/office/drawing/2014/main" id="{CBBDD774-932D-6447-BE04-739EC4F260B1}"/>
              </a:ext>
            </a:extLst>
          </p:cNvPr>
          <p:cNvGraphicFramePr>
            <a:graphicFrameLocks noChangeAspect="1"/>
          </p:cNvGraphicFramePr>
          <p:nvPr/>
        </p:nvGraphicFramePr>
        <p:xfrm>
          <a:off x="3492500" y="2349500"/>
          <a:ext cx="4676775" cy="601663"/>
        </p:xfrm>
        <a:graphic>
          <a:graphicData uri="http://schemas.openxmlformats.org/presentationml/2006/ole">
            <mc:AlternateContent xmlns:mc="http://schemas.openxmlformats.org/markup-compatibility/2006">
              <mc:Choice xmlns:v="urn:schemas-microsoft-com:vml" Requires="v">
                <p:oleObj spid="_x0000_s64578" name="Equation" r:id="rId6" imgW="1771650" imgH="228600" progId="Equation.DSMT4">
                  <p:embed/>
                </p:oleObj>
              </mc:Choice>
              <mc:Fallback>
                <p:oleObj name="Equation" r:id="rId6" imgW="177165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2500" y="2349500"/>
                        <a:ext cx="4676775" cy="601663"/>
                      </a:xfrm>
                      <a:prstGeom prst="rect">
                        <a:avLst/>
                      </a:prstGeom>
                      <a:solidFill>
                        <a:srgbClr val="C1FFFE"/>
                      </a:solidFill>
                      <a:ln w="28575">
                        <a:solidFill>
                          <a:schemeClr val="accent1"/>
                        </a:solidFill>
                        <a:miter lim="800000"/>
                        <a:headEnd/>
                        <a:tailEnd/>
                      </a:ln>
                    </p:spPr>
                  </p:pic>
                </p:oleObj>
              </mc:Fallback>
            </mc:AlternateContent>
          </a:graphicData>
        </a:graphic>
      </p:graphicFrame>
    </p:spTree>
    <p:extLst>
      <p:ext uri="{BB962C8B-B14F-4D97-AF65-F5344CB8AC3E}">
        <p14:creationId xmlns:p14="http://schemas.microsoft.com/office/powerpoint/2010/main" val="2239354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5" name="Object 2">
            <a:extLst>
              <a:ext uri="{FF2B5EF4-FFF2-40B4-BE49-F238E27FC236}">
                <a16:creationId xmlns:a16="http://schemas.microsoft.com/office/drawing/2014/main" id="{697CF7EE-750E-5F46-96B1-5D074551B6F7}"/>
              </a:ext>
            </a:extLst>
          </p:cNvPr>
          <p:cNvGraphicFramePr>
            <a:graphicFrameLocks noGrp="1" noChangeAspect="1"/>
          </p:cNvGraphicFramePr>
          <p:nvPr>
            <p:ph sz="half" idx="4294967295"/>
            <p:extLst>
              <p:ext uri="{D42A27DB-BD31-4B8C-83A1-F6EECF244321}">
                <p14:modId xmlns:p14="http://schemas.microsoft.com/office/powerpoint/2010/main" val="3144451069"/>
              </p:ext>
            </p:extLst>
          </p:nvPr>
        </p:nvGraphicFramePr>
        <p:xfrm>
          <a:off x="1403648" y="4869160"/>
          <a:ext cx="1990551" cy="543117"/>
        </p:xfrm>
        <a:graphic>
          <a:graphicData uri="http://schemas.openxmlformats.org/presentationml/2006/ole">
            <mc:AlternateContent xmlns:mc="http://schemas.openxmlformats.org/markup-compatibility/2006">
              <mc:Choice xmlns:v="urn:schemas-microsoft-com:vml" Requires="v">
                <p:oleObj spid="_x0000_s37262" name="Equation" r:id="rId3" imgW="838200" imgH="228600" progId="Equation.DSMT4">
                  <p:embed/>
                </p:oleObj>
              </mc:Choice>
              <mc:Fallback>
                <p:oleObj name="Equation" r:id="rId3" imgW="838200" imgH="228600" progId="Equation.DSMT4">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4869160"/>
                        <a:ext cx="1990551" cy="543117"/>
                      </a:xfrm>
                      <a:prstGeom prst="rect">
                        <a:avLst/>
                      </a:prstGeom>
                      <a:solidFill>
                        <a:srgbClr val="FFFFFF"/>
                      </a:solidFill>
                      <a:ln w="28575">
                        <a:solidFill>
                          <a:srgbClr val="558ED5"/>
                        </a:solidFill>
                        <a:miter lim="800000"/>
                        <a:headEnd/>
                        <a:tailEnd/>
                      </a:ln>
                    </p:spPr>
                  </p:pic>
                </p:oleObj>
              </mc:Fallback>
            </mc:AlternateContent>
          </a:graphicData>
        </a:graphic>
      </p:graphicFrame>
      <p:graphicFrame>
        <p:nvGraphicFramePr>
          <p:cNvPr id="36866" name="Object 3">
            <a:extLst>
              <a:ext uri="{FF2B5EF4-FFF2-40B4-BE49-F238E27FC236}">
                <a16:creationId xmlns:a16="http://schemas.microsoft.com/office/drawing/2014/main" id="{2C4ABDC8-2896-9B46-BFE9-D376E0823E63}"/>
              </a:ext>
            </a:extLst>
          </p:cNvPr>
          <p:cNvGraphicFramePr>
            <a:graphicFrameLocks noGrp="1" noChangeAspect="1"/>
          </p:cNvGraphicFramePr>
          <p:nvPr>
            <p:ph sz="quarter" idx="4294967295"/>
            <p:extLst>
              <p:ext uri="{D42A27DB-BD31-4B8C-83A1-F6EECF244321}">
                <p14:modId xmlns:p14="http://schemas.microsoft.com/office/powerpoint/2010/main" val="372661842"/>
              </p:ext>
            </p:extLst>
          </p:nvPr>
        </p:nvGraphicFramePr>
        <p:xfrm>
          <a:off x="1331913" y="3942599"/>
          <a:ext cx="2015951" cy="715126"/>
        </p:xfrm>
        <a:graphic>
          <a:graphicData uri="http://schemas.openxmlformats.org/presentationml/2006/ole">
            <mc:AlternateContent xmlns:mc="http://schemas.openxmlformats.org/markup-compatibility/2006">
              <mc:Choice xmlns:v="urn:schemas-microsoft-com:vml" Requires="v">
                <p:oleObj spid="_x0000_s37263" name="公式" r:id="rId5" imgW="698500" imgH="247650" progId="Equation.3">
                  <p:embed/>
                </p:oleObj>
              </mc:Choice>
              <mc:Fallback>
                <p:oleObj name="公式" r:id="rId5" imgW="698500" imgH="247650" progId="Equation.3">
                  <p:embed/>
                  <p:pic>
                    <p:nvPicPr>
                      <p:cNvPr id="0" name="Object 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3942599"/>
                        <a:ext cx="2015951" cy="715126"/>
                      </a:xfrm>
                      <a:prstGeom prst="rect">
                        <a:avLst/>
                      </a:prstGeom>
                      <a:noFill/>
                      <a:ln>
                        <a:noFill/>
                      </a:ln>
                      <a:extLst/>
                    </p:spPr>
                  </p:pic>
                </p:oleObj>
              </mc:Fallback>
            </mc:AlternateContent>
          </a:graphicData>
        </a:graphic>
      </p:graphicFrame>
      <p:sp>
        <p:nvSpPr>
          <p:cNvPr id="36867" name="Rectangle 3">
            <a:extLst>
              <a:ext uri="{FF2B5EF4-FFF2-40B4-BE49-F238E27FC236}">
                <a16:creationId xmlns:a16="http://schemas.microsoft.com/office/drawing/2014/main" id="{337F67EB-A81F-5D44-8ACF-D296E28625F6}"/>
              </a:ext>
            </a:extLst>
          </p:cNvPr>
          <p:cNvSpPr>
            <a:spLocks noChangeArrowheads="1"/>
          </p:cNvSpPr>
          <p:nvPr/>
        </p:nvSpPr>
        <p:spPr bwMode="auto">
          <a:xfrm>
            <a:off x="2338388" y="106363"/>
            <a:ext cx="5978525" cy="444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sz="3600" dirty="0">
                <a:solidFill>
                  <a:srgbClr val="0000FF"/>
                </a:solidFill>
                <a:latin typeface="黑体" panose="02010609060101010101" pitchFamily="49" charset="-122"/>
                <a:ea typeface="黑体" panose="02010609060101010101" pitchFamily="49" charset="-122"/>
              </a:rPr>
              <a:t>从微正则系综到非热统计</a:t>
            </a:r>
          </a:p>
        </p:txBody>
      </p:sp>
      <p:sp>
        <p:nvSpPr>
          <p:cNvPr id="958471" name="Oval 7">
            <a:extLst>
              <a:ext uri="{FF2B5EF4-FFF2-40B4-BE49-F238E27FC236}">
                <a16:creationId xmlns:a16="http://schemas.microsoft.com/office/drawing/2014/main" id="{34D3EB2F-0CFF-7B46-9612-ED99E12AF634}"/>
              </a:ext>
            </a:extLst>
          </p:cNvPr>
          <p:cNvSpPr>
            <a:spLocks noChangeArrowheads="1"/>
          </p:cNvSpPr>
          <p:nvPr/>
        </p:nvSpPr>
        <p:spPr bwMode="auto">
          <a:xfrm>
            <a:off x="1201738" y="1812925"/>
            <a:ext cx="2576512" cy="1833563"/>
          </a:xfrm>
          <a:prstGeom prst="ellipse">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38100">
            <a:solidFill>
              <a:schemeClr val="hlink"/>
            </a:solidFill>
            <a:round/>
            <a:headEnd/>
            <a:tailEnd/>
          </a:ln>
          <a:effectLst/>
        </p:spPr>
        <p:txBody>
          <a:bodyPr wrap="none" anchor="ctr"/>
          <a:lstStyle/>
          <a:p>
            <a:pPr eaLnBrk="1" hangingPunct="1">
              <a:defRPr/>
            </a:pPr>
            <a:endParaRPr lang="zh-CN" altLang="en-US">
              <a:latin typeface="Verdana" pitchFamily="34" charset="0"/>
            </a:endParaRPr>
          </a:p>
        </p:txBody>
      </p:sp>
      <p:sp>
        <p:nvSpPr>
          <p:cNvPr id="36869" name="Oval 9">
            <a:extLst>
              <a:ext uri="{FF2B5EF4-FFF2-40B4-BE49-F238E27FC236}">
                <a16:creationId xmlns:a16="http://schemas.microsoft.com/office/drawing/2014/main" id="{3ED33020-C912-4346-9BE8-F8B48022B79D}"/>
              </a:ext>
            </a:extLst>
          </p:cNvPr>
          <p:cNvSpPr>
            <a:spLocks noChangeArrowheads="1"/>
          </p:cNvSpPr>
          <p:nvPr/>
        </p:nvSpPr>
        <p:spPr bwMode="auto">
          <a:xfrm>
            <a:off x="1404938" y="2068513"/>
            <a:ext cx="2170112" cy="1439862"/>
          </a:xfrm>
          <a:prstGeom prst="ellipse">
            <a:avLst/>
          </a:prstGeom>
          <a:solidFill>
            <a:srgbClr val="66CCFF"/>
          </a:solidFill>
          <a:ln w="38100">
            <a:solidFill>
              <a:schemeClr val="hlink"/>
            </a:solidFill>
            <a:round/>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36870" name="Line 10">
            <a:extLst>
              <a:ext uri="{FF2B5EF4-FFF2-40B4-BE49-F238E27FC236}">
                <a16:creationId xmlns:a16="http://schemas.microsoft.com/office/drawing/2014/main" id="{0DDF952F-90F9-BB43-8B5F-5D1F204FD250}"/>
              </a:ext>
            </a:extLst>
          </p:cNvPr>
          <p:cNvSpPr>
            <a:spLocks noChangeShapeType="1"/>
          </p:cNvSpPr>
          <p:nvPr/>
        </p:nvSpPr>
        <p:spPr bwMode="auto">
          <a:xfrm flipV="1">
            <a:off x="2987675" y="2278063"/>
            <a:ext cx="336550" cy="4318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zh-CN" altLang="en-US"/>
          </a:p>
        </p:txBody>
      </p:sp>
      <p:sp>
        <p:nvSpPr>
          <p:cNvPr id="36871" name="Text Box 11">
            <a:extLst>
              <a:ext uri="{FF2B5EF4-FFF2-40B4-BE49-F238E27FC236}">
                <a16:creationId xmlns:a16="http://schemas.microsoft.com/office/drawing/2014/main" id="{BD207533-41C8-AA42-ABE4-8A5848CB958A}"/>
              </a:ext>
            </a:extLst>
          </p:cNvPr>
          <p:cNvSpPr txBox="1">
            <a:spLocks noChangeArrowheads="1"/>
          </p:cNvSpPr>
          <p:nvPr/>
        </p:nvSpPr>
        <p:spPr bwMode="auto">
          <a:xfrm>
            <a:off x="2628900" y="2422525"/>
            <a:ext cx="341313"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1600" b="1">
                <a:solidFill>
                  <a:srgbClr val="660033"/>
                </a:solidFill>
                <a:latin typeface="Verdana" panose="020B0604030504040204" pitchFamily="34" charset="0"/>
              </a:rPr>
              <a:t>E</a:t>
            </a:r>
          </a:p>
        </p:txBody>
      </p:sp>
      <p:sp>
        <p:nvSpPr>
          <p:cNvPr id="36872" name="Line 12">
            <a:extLst>
              <a:ext uri="{FF2B5EF4-FFF2-40B4-BE49-F238E27FC236}">
                <a16:creationId xmlns:a16="http://schemas.microsoft.com/office/drawing/2014/main" id="{9E424F71-A567-2344-AA20-E97E4C987472}"/>
              </a:ext>
            </a:extLst>
          </p:cNvPr>
          <p:cNvSpPr>
            <a:spLocks noChangeShapeType="1"/>
          </p:cNvSpPr>
          <p:nvPr/>
        </p:nvSpPr>
        <p:spPr bwMode="auto">
          <a:xfrm flipH="1">
            <a:off x="3421063" y="1701800"/>
            <a:ext cx="358775" cy="427038"/>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zh-CN" altLang="en-US"/>
          </a:p>
        </p:txBody>
      </p:sp>
      <p:graphicFrame>
        <p:nvGraphicFramePr>
          <p:cNvPr id="36873" name="Object 9">
            <a:extLst>
              <a:ext uri="{FF2B5EF4-FFF2-40B4-BE49-F238E27FC236}">
                <a16:creationId xmlns:a16="http://schemas.microsoft.com/office/drawing/2014/main" id="{569CF660-7F28-EE4A-B355-CD854FA745F2}"/>
              </a:ext>
            </a:extLst>
          </p:cNvPr>
          <p:cNvGraphicFramePr>
            <a:graphicFrameLocks noChangeAspect="1"/>
          </p:cNvGraphicFramePr>
          <p:nvPr/>
        </p:nvGraphicFramePr>
        <p:xfrm>
          <a:off x="3852863" y="1168400"/>
          <a:ext cx="693737" cy="346075"/>
        </p:xfrm>
        <a:graphic>
          <a:graphicData uri="http://schemas.openxmlformats.org/presentationml/2006/ole">
            <mc:AlternateContent xmlns:mc="http://schemas.openxmlformats.org/markup-compatibility/2006">
              <mc:Choice xmlns:v="urn:schemas-microsoft-com:vml" Requires="v">
                <p:oleObj spid="_x0000_s37264" name="公式" r:id="rId7" imgW="190500" imgH="88900" progId="Equation.3">
                  <p:embed/>
                </p:oleObj>
              </mc:Choice>
              <mc:Fallback>
                <p:oleObj name="公式" r:id="rId7" imgW="190500" imgH="8890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2863" y="1168400"/>
                        <a:ext cx="693737" cy="346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74" name="Object 10">
            <a:extLst>
              <a:ext uri="{FF2B5EF4-FFF2-40B4-BE49-F238E27FC236}">
                <a16:creationId xmlns:a16="http://schemas.microsoft.com/office/drawing/2014/main" id="{5B8B1EAC-65F1-E149-BCCC-B0DB89C1497A}"/>
              </a:ext>
            </a:extLst>
          </p:cNvPr>
          <p:cNvGraphicFramePr>
            <a:graphicFrameLocks noChangeAspect="1"/>
          </p:cNvGraphicFramePr>
          <p:nvPr/>
        </p:nvGraphicFramePr>
        <p:xfrm>
          <a:off x="3708400" y="1989138"/>
          <a:ext cx="255588" cy="273050"/>
        </p:xfrm>
        <a:graphic>
          <a:graphicData uri="http://schemas.openxmlformats.org/presentationml/2006/ole">
            <mc:AlternateContent xmlns:mc="http://schemas.openxmlformats.org/markup-compatibility/2006">
              <mc:Choice xmlns:v="urn:schemas-microsoft-com:vml" Requires="v">
                <p:oleObj spid="_x0000_s37265" name="Equation" r:id="rId9" imgW="1606550" imgH="2051050" progId="Equation.DSMT4">
                  <p:embed/>
                </p:oleObj>
              </mc:Choice>
              <mc:Fallback>
                <p:oleObj name="Equation" r:id="rId9" imgW="1606550" imgH="2051050" progId="Equation.DSMT4">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1989138"/>
                        <a:ext cx="25558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6875" name="Text Box 16">
            <a:extLst>
              <a:ext uri="{FF2B5EF4-FFF2-40B4-BE49-F238E27FC236}">
                <a16:creationId xmlns:a16="http://schemas.microsoft.com/office/drawing/2014/main" id="{19CD2DA7-7147-414D-BE38-FC7F644CC053}"/>
              </a:ext>
            </a:extLst>
          </p:cNvPr>
          <p:cNvSpPr txBox="1">
            <a:spLocks noChangeArrowheads="1"/>
          </p:cNvSpPr>
          <p:nvPr/>
        </p:nvSpPr>
        <p:spPr bwMode="auto">
          <a:xfrm>
            <a:off x="1614488" y="1125538"/>
            <a:ext cx="1882775"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2200">
                <a:latin typeface="Arial" panose="020B0604020202020204" pitchFamily="34" charset="0"/>
                <a:cs typeface="Arial" panose="020B0604020202020204" pitchFamily="34" charset="0"/>
              </a:rPr>
              <a:t>Energy Shell</a:t>
            </a:r>
          </a:p>
        </p:txBody>
      </p:sp>
      <p:sp>
        <p:nvSpPr>
          <p:cNvPr id="28" name="Rectangle 20">
            <a:extLst>
              <a:ext uri="{FF2B5EF4-FFF2-40B4-BE49-F238E27FC236}">
                <a16:creationId xmlns:a16="http://schemas.microsoft.com/office/drawing/2014/main" id="{D8591518-87C7-8347-B589-82CAB57ADBEF}"/>
              </a:ext>
            </a:extLst>
          </p:cNvPr>
          <p:cNvSpPr>
            <a:spLocks noChangeArrowheads="1"/>
          </p:cNvSpPr>
          <p:nvPr/>
        </p:nvSpPr>
        <p:spPr bwMode="auto">
          <a:xfrm>
            <a:off x="6014070" y="2260377"/>
            <a:ext cx="1800225" cy="935038"/>
          </a:xfrm>
          <a:prstGeom prst="rect">
            <a:avLst/>
          </a:prstGeom>
          <a:solidFill>
            <a:srgbClr val="FF9966"/>
          </a:solidFill>
          <a:ln w="9525">
            <a:solidFill>
              <a:schemeClr val="tx1"/>
            </a:solidFill>
            <a:miter lim="800000"/>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29" name="Text Box 8">
            <a:extLst>
              <a:ext uri="{FF2B5EF4-FFF2-40B4-BE49-F238E27FC236}">
                <a16:creationId xmlns:a16="http://schemas.microsoft.com/office/drawing/2014/main" id="{ED07B353-A461-7547-81E4-59E33A24CD1C}"/>
              </a:ext>
            </a:extLst>
          </p:cNvPr>
          <p:cNvSpPr txBox="1">
            <a:spLocks noChangeArrowheads="1"/>
          </p:cNvSpPr>
          <p:nvPr/>
        </p:nvSpPr>
        <p:spPr bwMode="auto">
          <a:xfrm>
            <a:off x="5652120" y="1124744"/>
            <a:ext cx="2522537"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2200" dirty="0">
                <a:latin typeface="Arial" panose="020B0604020202020204" pitchFamily="34" charset="0"/>
                <a:cs typeface="Arial" panose="020B0604020202020204" pitchFamily="34" charset="0"/>
              </a:rPr>
              <a:t>Sub Energy Shell</a:t>
            </a:r>
          </a:p>
        </p:txBody>
      </p:sp>
      <p:graphicFrame>
        <p:nvGraphicFramePr>
          <p:cNvPr id="30" name="Object 4">
            <a:extLst>
              <a:ext uri="{FF2B5EF4-FFF2-40B4-BE49-F238E27FC236}">
                <a16:creationId xmlns:a16="http://schemas.microsoft.com/office/drawing/2014/main" id="{0D2BB73C-FBD4-1343-A862-FA39DDEFA54B}"/>
              </a:ext>
            </a:extLst>
          </p:cNvPr>
          <p:cNvGraphicFramePr>
            <a:graphicFrameLocks noChangeAspect="1"/>
          </p:cNvGraphicFramePr>
          <p:nvPr>
            <p:extLst>
              <p:ext uri="{D42A27DB-BD31-4B8C-83A1-F6EECF244321}">
                <p14:modId xmlns:p14="http://schemas.microsoft.com/office/powerpoint/2010/main" val="557139193"/>
              </p:ext>
            </p:extLst>
          </p:nvPr>
        </p:nvGraphicFramePr>
        <p:xfrm>
          <a:off x="6479207" y="3260502"/>
          <a:ext cx="868363" cy="304800"/>
        </p:xfrm>
        <a:graphic>
          <a:graphicData uri="http://schemas.openxmlformats.org/presentationml/2006/ole">
            <mc:AlternateContent xmlns:mc="http://schemas.openxmlformats.org/markup-compatibility/2006">
              <mc:Choice xmlns:v="urn:schemas-microsoft-com:vml" Requires="v">
                <p:oleObj spid="_x0000_s37266" name="公式" r:id="rId11" imgW="342900" imgH="120650" progId="Equation.3">
                  <p:embed/>
                </p:oleObj>
              </mc:Choice>
              <mc:Fallback>
                <p:oleObj name="公式" r:id="rId11" imgW="342900" imgH="12065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79207" y="3260502"/>
                        <a:ext cx="86836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1" name="Rectangle 22">
            <a:extLst>
              <a:ext uri="{FF2B5EF4-FFF2-40B4-BE49-F238E27FC236}">
                <a16:creationId xmlns:a16="http://schemas.microsoft.com/office/drawing/2014/main" id="{98308284-01AF-474D-BAE8-312BBB895B7C}"/>
              </a:ext>
            </a:extLst>
          </p:cNvPr>
          <p:cNvSpPr>
            <a:spLocks noChangeArrowheads="1"/>
          </p:cNvSpPr>
          <p:nvPr/>
        </p:nvSpPr>
        <p:spPr bwMode="auto">
          <a:xfrm>
            <a:off x="6264895" y="2476277"/>
            <a:ext cx="1296987" cy="504825"/>
          </a:xfrm>
          <a:prstGeom prst="rect">
            <a:avLst/>
          </a:prstGeom>
          <a:solidFill>
            <a:srgbClr val="CCECFF"/>
          </a:solidFill>
          <a:ln w="9525">
            <a:solidFill>
              <a:schemeClr val="tx1"/>
            </a:solidFill>
            <a:miter lim="800000"/>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graphicFrame>
        <p:nvGraphicFramePr>
          <p:cNvPr id="32" name="Object 5">
            <a:extLst>
              <a:ext uri="{FF2B5EF4-FFF2-40B4-BE49-F238E27FC236}">
                <a16:creationId xmlns:a16="http://schemas.microsoft.com/office/drawing/2014/main" id="{C6E01EE0-1282-F443-BA18-029D392260A9}"/>
              </a:ext>
            </a:extLst>
          </p:cNvPr>
          <p:cNvGraphicFramePr>
            <a:graphicFrameLocks noGrp="1" noChangeAspect="1"/>
          </p:cNvGraphicFramePr>
          <p:nvPr>
            <p:ph idx="4294967295"/>
            <p:extLst>
              <p:ext uri="{D42A27DB-BD31-4B8C-83A1-F6EECF244321}">
                <p14:modId xmlns:p14="http://schemas.microsoft.com/office/powerpoint/2010/main" val="2652303544"/>
              </p:ext>
            </p:extLst>
          </p:nvPr>
        </p:nvGraphicFramePr>
        <p:xfrm>
          <a:off x="6641132" y="2612802"/>
          <a:ext cx="546100" cy="296863"/>
        </p:xfrm>
        <a:graphic>
          <a:graphicData uri="http://schemas.openxmlformats.org/presentationml/2006/ole">
            <mc:AlternateContent xmlns:mc="http://schemas.openxmlformats.org/markup-compatibility/2006">
              <mc:Choice xmlns:v="urn:schemas-microsoft-com:vml" Requires="v">
                <p:oleObj spid="_x0000_s37267" name="公式" r:id="rId13" imgW="222250" imgH="120650" progId="Equation.3">
                  <p:embed/>
                </p:oleObj>
              </mc:Choice>
              <mc:Fallback>
                <p:oleObj name="公式" r:id="rId13" imgW="222250" imgH="120650" progId="Equation.3">
                  <p:embed/>
                  <p:pic>
                    <p:nvPicPr>
                      <p:cNvPr id="0" name=""/>
                      <p:cNvPicPr>
                        <a:picLocks noGrp="1"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41132" y="2612802"/>
                        <a:ext cx="546100" cy="296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3" name="Oval 23">
            <a:extLst>
              <a:ext uri="{FF2B5EF4-FFF2-40B4-BE49-F238E27FC236}">
                <a16:creationId xmlns:a16="http://schemas.microsoft.com/office/drawing/2014/main" id="{DD78F0C2-2163-574B-9E4B-7A1A4CE9426A}"/>
              </a:ext>
            </a:extLst>
          </p:cNvPr>
          <p:cNvSpPr>
            <a:spLocks noChangeArrowheads="1"/>
          </p:cNvSpPr>
          <p:nvPr/>
        </p:nvSpPr>
        <p:spPr bwMode="auto">
          <a:xfrm>
            <a:off x="6445870" y="1684115"/>
            <a:ext cx="936625" cy="504825"/>
          </a:xfrm>
          <a:prstGeom prst="ellipse">
            <a:avLst/>
          </a:prstGeom>
          <a:solidFill>
            <a:srgbClr val="33CC33"/>
          </a:solidFill>
          <a:ln w="9525">
            <a:solidFill>
              <a:schemeClr val="tx1"/>
            </a:solidFill>
            <a:round/>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graphicFrame>
        <p:nvGraphicFramePr>
          <p:cNvPr id="34" name="Object 6">
            <a:extLst>
              <a:ext uri="{FF2B5EF4-FFF2-40B4-BE49-F238E27FC236}">
                <a16:creationId xmlns:a16="http://schemas.microsoft.com/office/drawing/2014/main" id="{3D09A3B1-6F19-3B4E-8C23-B8918FB135E7}"/>
              </a:ext>
            </a:extLst>
          </p:cNvPr>
          <p:cNvGraphicFramePr>
            <a:graphicFrameLocks noChangeAspect="1"/>
          </p:cNvGraphicFramePr>
          <p:nvPr>
            <p:extLst>
              <p:ext uri="{D42A27DB-BD31-4B8C-83A1-F6EECF244321}">
                <p14:modId xmlns:p14="http://schemas.microsoft.com/office/powerpoint/2010/main" val="736847623"/>
              </p:ext>
            </p:extLst>
          </p:nvPr>
        </p:nvGraphicFramePr>
        <p:xfrm>
          <a:off x="6806232" y="1828577"/>
          <a:ext cx="215900" cy="258763"/>
        </p:xfrm>
        <a:graphic>
          <a:graphicData uri="http://schemas.openxmlformats.org/presentationml/2006/ole">
            <mc:AlternateContent xmlns:mc="http://schemas.openxmlformats.org/markup-compatibility/2006">
              <mc:Choice xmlns:v="urn:schemas-microsoft-com:vml" Requires="v">
                <p:oleObj spid="_x0000_s37268" name="Equation" r:id="rId15" imgW="2197100" imgH="2635250" progId="Equation.DSMT4">
                  <p:embed/>
                </p:oleObj>
              </mc:Choice>
              <mc:Fallback>
                <p:oleObj name="Equation" r:id="rId15" imgW="2197100" imgH="263525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06232" y="1828577"/>
                        <a:ext cx="215900" cy="258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2">
            <a:extLst>
              <a:ext uri="{FF2B5EF4-FFF2-40B4-BE49-F238E27FC236}">
                <a16:creationId xmlns:a16="http://schemas.microsoft.com/office/drawing/2014/main" id="{66648443-EB5B-F247-8786-927C45A819E2}"/>
              </a:ext>
            </a:extLst>
          </p:cNvPr>
          <p:cNvGraphicFramePr>
            <a:graphicFrameLocks noChangeAspect="1"/>
          </p:cNvGraphicFramePr>
          <p:nvPr>
            <p:extLst>
              <p:ext uri="{D42A27DB-BD31-4B8C-83A1-F6EECF244321}">
                <p14:modId xmlns:p14="http://schemas.microsoft.com/office/powerpoint/2010/main" val="925407285"/>
              </p:ext>
            </p:extLst>
          </p:nvPr>
        </p:nvGraphicFramePr>
        <p:xfrm>
          <a:off x="5364088" y="3789040"/>
          <a:ext cx="3096344" cy="1196369"/>
        </p:xfrm>
        <a:graphic>
          <a:graphicData uri="http://schemas.openxmlformats.org/presentationml/2006/ole">
            <mc:AlternateContent xmlns:mc="http://schemas.openxmlformats.org/markup-compatibility/2006">
              <mc:Choice xmlns:v="urn:schemas-microsoft-com:vml" Requires="v">
                <p:oleObj spid="_x0000_s37269" name="Equation" r:id="rId17" imgW="1479550" imgH="527050" progId="Equation.DSMT4">
                  <p:embed/>
                </p:oleObj>
              </mc:Choice>
              <mc:Fallback>
                <p:oleObj name="Equation" r:id="rId17" imgW="1479550" imgH="52705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64088" y="3789040"/>
                        <a:ext cx="3096344" cy="1196369"/>
                      </a:xfrm>
                      <a:prstGeom prst="rect">
                        <a:avLst/>
                      </a:prstGeom>
                      <a:solidFill>
                        <a:srgbClr val="FFFFFF"/>
                      </a:solidFill>
                      <a:ln w="28575">
                        <a:solidFill>
                          <a:srgbClr val="558ED5"/>
                        </a:solidFill>
                        <a:miter lim="800000"/>
                        <a:headEnd/>
                        <a:tailEnd/>
                      </a:ln>
                    </p:spPr>
                  </p:pic>
                </p:oleObj>
              </mc:Fallback>
            </mc:AlternateContent>
          </a:graphicData>
        </a:graphic>
      </p:graphicFrame>
      <p:graphicFrame>
        <p:nvGraphicFramePr>
          <p:cNvPr id="36" name="Object 3">
            <a:extLst>
              <a:ext uri="{FF2B5EF4-FFF2-40B4-BE49-F238E27FC236}">
                <a16:creationId xmlns:a16="http://schemas.microsoft.com/office/drawing/2014/main" id="{7B6F92C6-DE3F-A447-AC51-42712394CCBD}"/>
              </a:ext>
            </a:extLst>
          </p:cNvPr>
          <p:cNvGraphicFramePr>
            <a:graphicFrameLocks noChangeAspect="1"/>
          </p:cNvGraphicFramePr>
          <p:nvPr>
            <p:extLst>
              <p:ext uri="{D42A27DB-BD31-4B8C-83A1-F6EECF244321}">
                <p14:modId xmlns:p14="http://schemas.microsoft.com/office/powerpoint/2010/main" val="2255476075"/>
              </p:ext>
            </p:extLst>
          </p:nvPr>
        </p:nvGraphicFramePr>
        <p:xfrm>
          <a:off x="5508105" y="5640790"/>
          <a:ext cx="2160240" cy="651141"/>
        </p:xfrm>
        <a:graphic>
          <a:graphicData uri="http://schemas.openxmlformats.org/presentationml/2006/ole">
            <mc:AlternateContent xmlns:mc="http://schemas.openxmlformats.org/markup-compatibility/2006">
              <mc:Choice xmlns:v="urn:schemas-microsoft-com:vml" Requires="v">
                <p:oleObj spid="_x0000_s37270" name="Equation" r:id="rId19" imgW="838200" imgH="254000" progId="Equation.DSMT4">
                  <p:embed/>
                </p:oleObj>
              </mc:Choice>
              <mc:Fallback>
                <p:oleObj name="Equation" r:id="rId19" imgW="838200" imgH="2540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08105" y="5640790"/>
                        <a:ext cx="2160240" cy="651141"/>
                      </a:xfrm>
                      <a:prstGeom prst="rect">
                        <a:avLst/>
                      </a:prstGeom>
                      <a:noFill/>
                      <a:ln w="19050">
                        <a:solidFill>
                          <a:srgbClr val="558ED5"/>
                        </a:solidFill>
                        <a:miter lim="800000"/>
                        <a:headEnd/>
                        <a:tailEnd/>
                      </a:ln>
                      <a:extLst/>
                    </p:spPr>
                  </p:pic>
                </p:oleObj>
              </mc:Fallback>
            </mc:AlternateContent>
          </a:graphicData>
        </a:graphic>
      </p:graphicFrame>
      <p:sp>
        <p:nvSpPr>
          <p:cNvPr id="37" name="Text Box 12">
            <a:extLst>
              <a:ext uri="{FF2B5EF4-FFF2-40B4-BE49-F238E27FC236}">
                <a16:creationId xmlns:a16="http://schemas.microsoft.com/office/drawing/2014/main" id="{6C66C2AB-264E-1149-BED4-84A8DEDC262E}"/>
              </a:ext>
            </a:extLst>
          </p:cNvPr>
          <p:cNvSpPr txBox="1">
            <a:spLocks noChangeArrowheads="1"/>
          </p:cNvSpPr>
          <p:nvPr/>
        </p:nvSpPr>
        <p:spPr bwMode="auto">
          <a:xfrm>
            <a:off x="6084168" y="5157192"/>
            <a:ext cx="1512887"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000" dirty="0">
                <a:solidFill>
                  <a:srgbClr val="0000FF"/>
                </a:solidFill>
                <a:latin typeface="黑体" panose="02010609060101010101" pitchFamily="49" charset="-122"/>
                <a:ea typeface="黑体" panose="02010609060101010101" pitchFamily="49" charset="-122"/>
              </a:rPr>
              <a:t>热库的约束</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3" name="对象 3">
            <a:extLst>
              <a:ext uri="{FF2B5EF4-FFF2-40B4-BE49-F238E27FC236}">
                <a16:creationId xmlns:a16="http://schemas.microsoft.com/office/drawing/2014/main" id="{72AC5392-A0F9-D442-88DC-A9D110AD027F}"/>
              </a:ext>
            </a:extLst>
          </p:cNvPr>
          <p:cNvGraphicFramePr>
            <a:graphicFrameLocks noChangeAspect="1"/>
          </p:cNvGraphicFramePr>
          <p:nvPr>
            <p:extLst>
              <p:ext uri="{D42A27DB-BD31-4B8C-83A1-F6EECF244321}">
                <p14:modId xmlns:p14="http://schemas.microsoft.com/office/powerpoint/2010/main" val="1317140014"/>
              </p:ext>
            </p:extLst>
          </p:nvPr>
        </p:nvGraphicFramePr>
        <p:xfrm>
          <a:off x="2195736" y="1052736"/>
          <a:ext cx="5387454" cy="2019934"/>
        </p:xfrm>
        <a:graphic>
          <a:graphicData uri="http://schemas.openxmlformats.org/presentationml/2006/ole">
            <mc:AlternateContent xmlns:mc="http://schemas.openxmlformats.org/markup-compatibility/2006">
              <mc:Choice xmlns:v="urn:schemas-microsoft-com:vml" Requires="v">
                <p:oleObj spid="_x0000_s39214" name="公式" r:id="rId3" imgW="4064000" imgH="1524000" progId="Equation.3">
                  <p:embed/>
                </p:oleObj>
              </mc:Choice>
              <mc:Fallback>
                <p:oleObj name="公式" r:id="rId3" imgW="4064000" imgH="1524000" progId="Equation.3">
                  <p:embed/>
                  <p:pic>
                    <p:nvPicPr>
                      <p:cNvPr id="0" name="对象 3"/>
                      <p:cNvPicPr>
                        <a:picLocks noChangeAspect="1" noChangeArrowheads="1"/>
                      </p:cNvPicPr>
                      <p:nvPr/>
                    </p:nvPicPr>
                    <p:blipFill>
                      <a:blip r:embed="rId4"/>
                      <a:srcRect/>
                      <a:stretch>
                        <a:fillRect/>
                      </a:stretch>
                    </p:blipFill>
                    <p:spPr bwMode="auto">
                      <a:xfrm>
                        <a:off x="2195736" y="1052736"/>
                        <a:ext cx="5387454" cy="2019934"/>
                      </a:xfrm>
                      <a:prstGeom prst="rect">
                        <a:avLst/>
                      </a:prstGeom>
                      <a:noFill/>
                      <a:ln>
                        <a:noFill/>
                      </a:ln>
                      <a:extLst/>
                    </p:spPr>
                  </p:pic>
                </p:oleObj>
              </mc:Fallback>
            </mc:AlternateContent>
          </a:graphicData>
        </a:graphic>
      </p:graphicFrame>
      <p:graphicFrame>
        <p:nvGraphicFramePr>
          <p:cNvPr id="38914" name="对象 4">
            <a:extLst>
              <a:ext uri="{FF2B5EF4-FFF2-40B4-BE49-F238E27FC236}">
                <a16:creationId xmlns:a16="http://schemas.microsoft.com/office/drawing/2014/main" id="{190051EC-6293-D345-9738-CBFF763D6B1C}"/>
              </a:ext>
            </a:extLst>
          </p:cNvPr>
          <p:cNvGraphicFramePr>
            <a:graphicFrameLocks noChangeAspect="1"/>
          </p:cNvGraphicFramePr>
          <p:nvPr/>
        </p:nvGraphicFramePr>
        <p:xfrm>
          <a:off x="1476375" y="3394075"/>
          <a:ext cx="2159000" cy="608013"/>
        </p:xfrm>
        <a:graphic>
          <a:graphicData uri="http://schemas.openxmlformats.org/presentationml/2006/ole">
            <mc:AlternateContent xmlns:mc="http://schemas.openxmlformats.org/markup-compatibility/2006">
              <mc:Choice xmlns:v="urn:schemas-microsoft-com:vml" Requires="v">
                <p:oleObj spid="_x0000_s39215" name="Equation" r:id="rId5" imgW="812800" imgH="228600" progId="Equation.DSMT4">
                  <p:embed/>
                </p:oleObj>
              </mc:Choice>
              <mc:Fallback>
                <p:oleObj name="Equation" r:id="rId5" imgW="812800" imgH="228600" progId="Equation.DSMT4">
                  <p:embed/>
                  <p:pic>
                    <p:nvPicPr>
                      <p:cNvPr id="0" name="对象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3394075"/>
                        <a:ext cx="2159000" cy="608013"/>
                      </a:xfrm>
                      <a:prstGeom prst="rect">
                        <a:avLst/>
                      </a:prstGeom>
                      <a:noFill/>
                      <a:ln w="19050">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8915" name="Rectangle 9">
            <a:extLst>
              <a:ext uri="{FF2B5EF4-FFF2-40B4-BE49-F238E27FC236}">
                <a16:creationId xmlns:a16="http://schemas.microsoft.com/office/drawing/2014/main" id="{5E287246-338B-684C-9682-5E55D546231D}"/>
              </a:ext>
            </a:extLst>
          </p:cNvPr>
          <p:cNvSpPr txBox="1">
            <a:spLocks noChangeArrowheads="1"/>
          </p:cNvSpPr>
          <p:nvPr/>
        </p:nvSpPr>
        <p:spPr bwMode="auto">
          <a:xfrm>
            <a:off x="2436813" y="106363"/>
            <a:ext cx="4262437" cy="506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20000"/>
              </a:spcBef>
              <a:buClr>
                <a:schemeClr val="folHlink"/>
              </a:buClr>
              <a:buSzPct val="60000"/>
              <a:buFont typeface="Wingdings" pitchFamily="2" charset="2"/>
              <a:buNone/>
            </a:pPr>
            <a:r>
              <a:rPr lang="zh-CN" altLang="en-US" sz="3600">
                <a:solidFill>
                  <a:srgbClr val="0000FF"/>
                </a:solidFill>
                <a:latin typeface="黑体" panose="02010609060101010101" pitchFamily="49" charset="-122"/>
                <a:ea typeface="黑体" panose="02010609060101010101" pitchFamily="49" charset="-122"/>
              </a:rPr>
              <a:t>约化密度矩阵</a:t>
            </a:r>
          </a:p>
        </p:txBody>
      </p:sp>
      <p:graphicFrame>
        <p:nvGraphicFramePr>
          <p:cNvPr id="38916" name="对象 9">
            <a:extLst>
              <a:ext uri="{FF2B5EF4-FFF2-40B4-BE49-F238E27FC236}">
                <a16:creationId xmlns:a16="http://schemas.microsoft.com/office/drawing/2014/main" id="{0CE29176-38EC-F44A-963A-BFFCAEA727B8}"/>
              </a:ext>
            </a:extLst>
          </p:cNvPr>
          <p:cNvGraphicFramePr>
            <a:graphicFrameLocks noChangeAspect="1"/>
          </p:cNvGraphicFramePr>
          <p:nvPr/>
        </p:nvGraphicFramePr>
        <p:xfrm>
          <a:off x="4643438" y="3362325"/>
          <a:ext cx="3168650" cy="669925"/>
        </p:xfrm>
        <a:graphic>
          <a:graphicData uri="http://schemas.openxmlformats.org/presentationml/2006/ole">
            <mc:AlternateContent xmlns:mc="http://schemas.openxmlformats.org/markup-compatibility/2006">
              <mc:Choice xmlns:v="urn:schemas-microsoft-com:vml" Requires="v">
                <p:oleObj spid="_x0000_s39216" name="Equation" r:id="rId7" imgW="990600" imgH="209550" progId="Equation.DSMT4">
                  <p:embed/>
                </p:oleObj>
              </mc:Choice>
              <mc:Fallback>
                <p:oleObj name="Equation" r:id="rId7" imgW="990600" imgH="209550" progId="Equation.DSMT4">
                  <p:embed/>
                  <p:pic>
                    <p:nvPicPr>
                      <p:cNvPr id="0" name="对象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3438" y="3362325"/>
                        <a:ext cx="3168650" cy="669925"/>
                      </a:xfrm>
                      <a:prstGeom prst="rect">
                        <a:avLst/>
                      </a:prstGeom>
                      <a:noFill/>
                      <a:ln w="28575" cmpd="thinThick">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8917" name="右箭头 1">
            <a:extLst>
              <a:ext uri="{FF2B5EF4-FFF2-40B4-BE49-F238E27FC236}">
                <a16:creationId xmlns:a16="http://schemas.microsoft.com/office/drawing/2014/main" id="{8D6ED3CE-D2A8-0C47-A5DE-7E5501C9F935}"/>
              </a:ext>
            </a:extLst>
          </p:cNvPr>
          <p:cNvSpPr>
            <a:spLocks noChangeArrowheads="1"/>
          </p:cNvSpPr>
          <p:nvPr/>
        </p:nvSpPr>
        <p:spPr bwMode="auto">
          <a:xfrm>
            <a:off x="3851275" y="3589338"/>
            <a:ext cx="576263" cy="215900"/>
          </a:xfrm>
          <a:prstGeom prst="rightArrow">
            <a:avLst>
              <a:gd name="adj1" fmla="val 50000"/>
              <a:gd name="adj2" fmla="val 49997"/>
            </a:avLst>
          </a:prstGeom>
          <a:solidFill>
            <a:schemeClr val="accent1"/>
          </a:solidFill>
          <a:ln w="9525">
            <a:solidFill>
              <a:schemeClr val="tx1"/>
            </a:solidFill>
            <a:round/>
            <a:headEnd/>
            <a:tailE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graphicFrame>
        <p:nvGraphicFramePr>
          <p:cNvPr id="38918" name="Object 2">
            <a:extLst>
              <a:ext uri="{FF2B5EF4-FFF2-40B4-BE49-F238E27FC236}">
                <a16:creationId xmlns:a16="http://schemas.microsoft.com/office/drawing/2014/main" id="{69449275-3995-D845-B848-974110A5803B}"/>
              </a:ext>
            </a:extLst>
          </p:cNvPr>
          <p:cNvGraphicFramePr>
            <a:graphicFrameLocks noGrp="1" noChangeAspect="1"/>
          </p:cNvGraphicFramePr>
          <p:nvPr>
            <p:ph sz="half" idx="4294967295"/>
          </p:nvPr>
        </p:nvGraphicFramePr>
        <p:xfrm>
          <a:off x="2771775" y="4868863"/>
          <a:ext cx="3605213" cy="412750"/>
        </p:xfrm>
        <a:graphic>
          <a:graphicData uri="http://schemas.openxmlformats.org/presentationml/2006/ole">
            <mc:AlternateContent xmlns:mc="http://schemas.openxmlformats.org/markup-compatibility/2006">
              <mc:Choice xmlns:v="urn:schemas-microsoft-com:vml" Requires="v">
                <p:oleObj spid="_x0000_s39217" name="Equation" r:id="rId9" imgW="1054100" imgH="120650" progId="Equation.DSMT4">
                  <p:embed/>
                </p:oleObj>
              </mc:Choice>
              <mc:Fallback>
                <p:oleObj name="Equation" r:id="rId9" imgW="1054100" imgH="120650" progId="Equation.DSMT4">
                  <p:embed/>
                  <p:pic>
                    <p:nvPicPr>
                      <p:cNvPr id="0" name="Object 2"/>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1775" y="4868863"/>
                        <a:ext cx="3605213" cy="412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oleObj>
              </mc:Fallback>
            </mc:AlternateContent>
          </a:graphicData>
        </a:graphic>
      </p:graphicFrame>
      <p:sp>
        <p:nvSpPr>
          <p:cNvPr id="38919" name="矩形 2">
            <a:extLst>
              <a:ext uri="{FF2B5EF4-FFF2-40B4-BE49-F238E27FC236}">
                <a16:creationId xmlns:a16="http://schemas.microsoft.com/office/drawing/2014/main" id="{1A1C09EF-172D-E54F-9AA3-BA0AE7AAA816}"/>
              </a:ext>
            </a:extLst>
          </p:cNvPr>
          <p:cNvSpPr>
            <a:spLocks noChangeArrowheads="1"/>
          </p:cNvSpPr>
          <p:nvPr/>
        </p:nvSpPr>
        <p:spPr bwMode="auto">
          <a:xfrm>
            <a:off x="2630488" y="4292600"/>
            <a:ext cx="387667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a:solidFill>
                  <a:srgbClr val="0000FF"/>
                </a:solidFill>
                <a:latin typeface="黑体" panose="02010609060101010101" pitchFamily="49" charset="-122"/>
                <a:ea typeface="黑体" panose="02010609060101010101" pitchFamily="49" charset="-122"/>
              </a:rPr>
              <a:t>微观状态数与能量均分定理</a:t>
            </a:r>
            <a:endParaRPr kumimoji="0" lang="zh-CN" altLang="en-US"/>
          </a:p>
        </p:txBody>
      </p:sp>
      <p:graphicFrame>
        <p:nvGraphicFramePr>
          <p:cNvPr id="38920" name="Object 4">
            <a:extLst>
              <a:ext uri="{FF2B5EF4-FFF2-40B4-BE49-F238E27FC236}">
                <a16:creationId xmlns:a16="http://schemas.microsoft.com/office/drawing/2014/main" id="{0B3FCCCF-75AC-D84D-A464-373D58F3E209}"/>
              </a:ext>
            </a:extLst>
          </p:cNvPr>
          <p:cNvGraphicFramePr>
            <a:graphicFrameLocks noGrp="1" noChangeAspect="1"/>
          </p:cNvGraphicFramePr>
          <p:nvPr>
            <p:extLst>
              <p:ext uri="{D42A27DB-BD31-4B8C-83A1-F6EECF244321}">
                <p14:modId xmlns:p14="http://schemas.microsoft.com/office/powerpoint/2010/main" val="826615350"/>
              </p:ext>
            </p:extLst>
          </p:nvPr>
        </p:nvGraphicFramePr>
        <p:xfrm>
          <a:off x="1403648" y="5589240"/>
          <a:ext cx="2006600" cy="596900"/>
        </p:xfrm>
        <a:graphic>
          <a:graphicData uri="http://schemas.openxmlformats.org/presentationml/2006/ole">
            <mc:AlternateContent xmlns:mc="http://schemas.openxmlformats.org/markup-compatibility/2006">
              <mc:Choice xmlns:v="urn:schemas-microsoft-com:vml" Requires="v">
                <p:oleObj spid="_x0000_s39218" name="Equation" r:id="rId11" imgW="647700" imgH="209550" progId="Equation.DSMT4">
                  <p:embed/>
                </p:oleObj>
              </mc:Choice>
              <mc:Fallback>
                <p:oleObj name="Equation" r:id="rId11" imgW="647700" imgH="209550" progId="Equation.DSMT4">
                  <p:embed/>
                  <p:pic>
                    <p:nvPicPr>
                      <p:cNvPr id="0" name="Object 4"/>
                      <p:cNvPicPr>
                        <a:picLocks noGrp="1"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03648" y="5589240"/>
                        <a:ext cx="2006600" cy="59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pic>
                </p:oleObj>
              </mc:Fallback>
            </mc:AlternateContent>
          </a:graphicData>
        </a:graphic>
      </p:graphicFrame>
      <p:graphicFrame>
        <p:nvGraphicFramePr>
          <p:cNvPr id="38921" name="Object 4">
            <a:extLst>
              <a:ext uri="{FF2B5EF4-FFF2-40B4-BE49-F238E27FC236}">
                <a16:creationId xmlns:a16="http://schemas.microsoft.com/office/drawing/2014/main" id="{51852F04-0D9A-404F-97C8-97FF86A5895D}"/>
              </a:ext>
            </a:extLst>
          </p:cNvPr>
          <p:cNvGraphicFramePr>
            <a:graphicFrameLocks noGrp="1" noChangeAspect="1"/>
          </p:cNvGraphicFramePr>
          <p:nvPr/>
        </p:nvGraphicFramePr>
        <p:xfrm>
          <a:off x="6084888" y="5661025"/>
          <a:ext cx="1790700" cy="614363"/>
        </p:xfrm>
        <a:graphic>
          <a:graphicData uri="http://schemas.openxmlformats.org/presentationml/2006/ole">
            <mc:AlternateContent xmlns:mc="http://schemas.openxmlformats.org/markup-compatibility/2006">
              <mc:Choice xmlns:v="urn:schemas-microsoft-com:vml" Requires="v">
                <p:oleObj spid="_x0000_s39219" name="Equation" r:id="rId13" imgW="577850" imgH="215900" progId="Equation.DSMT4">
                  <p:embed/>
                </p:oleObj>
              </mc:Choice>
              <mc:Fallback>
                <p:oleObj name="Equation" r:id="rId13" imgW="577850" imgH="215900" progId="Equation.DSMT4">
                  <p:embed/>
                  <p:pic>
                    <p:nvPicPr>
                      <p:cNvPr id="0" name="Object 4"/>
                      <p:cNvPicPr>
                        <a:picLocks noGrp="1"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84888" y="5661025"/>
                        <a:ext cx="1790700" cy="614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pic>
                </p:oleObj>
              </mc:Fallback>
            </mc:AlternateContent>
          </a:graphicData>
        </a:graphic>
      </p:graphicFrame>
      <p:graphicFrame>
        <p:nvGraphicFramePr>
          <p:cNvPr id="38922" name="Object 4">
            <a:extLst>
              <a:ext uri="{FF2B5EF4-FFF2-40B4-BE49-F238E27FC236}">
                <a16:creationId xmlns:a16="http://schemas.microsoft.com/office/drawing/2014/main" id="{79B562D9-0DF3-F848-9D5D-2696A6702129}"/>
              </a:ext>
            </a:extLst>
          </p:cNvPr>
          <p:cNvGraphicFramePr>
            <a:graphicFrameLocks noGrp="1" noChangeAspect="1"/>
          </p:cNvGraphicFramePr>
          <p:nvPr/>
        </p:nvGraphicFramePr>
        <p:xfrm>
          <a:off x="3889375" y="5786438"/>
          <a:ext cx="1355725" cy="363537"/>
        </p:xfrm>
        <a:graphic>
          <a:graphicData uri="http://schemas.openxmlformats.org/presentationml/2006/ole">
            <mc:AlternateContent xmlns:mc="http://schemas.openxmlformats.org/markup-compatibility/2006">
              <mc:Choice xmlns:v="urn:schemas-microsoft-com:vml" Requires="v">
                <p:oleObj spid="_x0000_s39220" name="Equation" r:id="rId15" imgW="260350" imgH="76200" progId="Equation.DSMT4">
                  <p:embed/>
                </p:oleObj>
              </mc:Choice>
              <mc:Fallback>
                <p:oleObj name="Equation" r:id="rId15" imgW="260350" imgH="76200" progId="Equation.DSMT4">
                  <p:embed/>
                  <p:pic>
                    <p:nvPicPr>
                      <p:cNvPr id="0" name="Object 4"/>
                      <p:cNvPicPr>
                        <a:picLocks noGrp="1"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89375" y="5786438"/>
                        <a:ext cx="1355725" cy="363537"/>
                      </a:xfrm>
                      <a:prstGeom prst="rect">
                        <a:avLst/>
                      </a:prstGeom>
                      <a:solidFill>
                        <a:srgbClr val="F2DCDB"/>
                      </a:solidFill>
                      <a:ln w="19050">
                        <a:solidFill>
                          <a:srgbClr val="FF0000"/>
                        </a:solidFill>
                        <a:miter lim="800000"/>
                        <a:headEnd/>
                        <a:tailEnd/>
                      </a:ln>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3">
            <a:extLst>
              <a:ext uri="{FF2B5EF4-FFF2-40B4-BE49-F238E27FC236}">
                <a16:creationId xmlns:a16="http://schemas.microsoft.com/office/drawing/2014/main" id="{5FD69CFE-0F0D-0B4D-88C8-3E3BC09ABC93}"/>
              </a:ext>
            </a:extLst>
          </p:cNvPr>
          <p:cNvSpPr txBox="1">
            <a:spLocks noChangeArrowheads="1"/>
          </p:cNvSpPr>
          <p:nvPr/>
        </p:nvSpPr>
        <p:spPr bwMode="auto">
          <a:xfrm>
            <a:off x="1042988" y="981075"/>
            <a:ext cx="705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2000">
                <a:latin typeface="American Typewriter Condensed" panose="02090606020004020304" pitchFamily="18" charset="0"/>
              </a:rPr>
              <a:t>Almost all the  pure states of the “Universe ” can give the Canonic Equilibrium  State  by tracing over the Environment  </a:t>
            </a:r>
          </a:p>
        </p:txBody>
      </p:sp>
      <p:sp>
        <p:nvSpPr>
          <p:cNvPr id="39938" name="Rectangle 4">
            <a:extLst>
              <a:ext uri="{FF2B5EF4-FFF2-40B4-BE49-F238E27FC236}">
                <a16:creationId xmlns:a16="http://schemas.microsoft.com/office/drawing/2014/main" id="{866615C5-B447-F341-84BE-1417C08773E0}"/>
              </a:ext>
            </a:extLst>
          </p:cNvPr>
          <p:cNvSpPr>
            <a:spLocks noChangeArrowheads="1"/>
          </p:cNvSpPr>
          <p:nvPr/>
        </p:nvSpPr>
        <p:spPr bwMode="auto">
          <a:xfrm>
            <a:off x="1042988" y="1773238"/>
            <a:ext cx="5099050"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400">
                <a:solidFill>
                  <a:srgbClr val="0000FF"/>
                </a:solidFill>
              </a:rPr>
              <a:t>S. Popescu et al , Nature Physics 2, 754 (2006)</a:t>
            </a:r>
          </a:p>
          <a:p>
            <a:r>
              <a:rPr kumimoji="0" lang="en-US" altLang="zh-CN" sz="1400">
                <a:solidFill>
                  <a:srgbClr val="0000FF"/>
                </a:solidFill>
              </a:rPr>
              <a:t>S. Goldstein et al., Phys. Rev. Lett. 96, 050403 (2006)</a:t>
            </a:r>
          </a:p>
        </p:txBody>
      </p:sp>
      <p:graphicFrame>
        <p:nvGraphicFramePr>
          <p:cNvPr id="39939" name="Object 2">
            <a:extLst>
              <a:ext uri="{FF2B5EF4-FFF2-40B4-BE49-F238E27FC236}">
                <a16:creationId xmlns:a16="http://schemas.microsoft.com/office/drawing/2014/main" id="{68286B67-7702-A447-89B3-F659F77A29D4}"/>
              </a:ext>
            </a:extLst>
          </p:cNvPr>
          <p:cNvGraphicFramePr>
            <a:graphicFrameLocks noChangeAspect="1"/>
          </p:cNvGraphicFramePr>
          <p:nvPr/>
        </p:nvGraphicFramePr>
        <p:xfrm>
          <a:off x="900113" y="2781300"/>
          <a:ext cx="3240087" cy="673100"/>
        </p:xfrm>
        <a:graphic>
          <a:graphicData uri="http://schemas.openxmlformats.org/presentationml/2006/ole">
            <mc:AlternateContent xmlns:mc="http://schemas.openxmlformats.org/markup-compatibility/2006">
              <mc:Choice xmlns:v="urn:schemas-microsoft-com:vml" Requires="v">
                <p:oleObj spid="_x0000_s40152" name="公式" r:id="rId3" imgW="1289050" imgH="266700" progId="Equation.3">
                  <p:embed/>
                </p:oleObj>
              </mc:Choice>
              <mc:Fallback>
                <p:oleObj name="公式" r:id="rId3" imgW="1289050" imgH="2667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2781300"/>
                        <a:ext cx="3240087" cy="67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9940" name="Object 3">
            <a:extLst>
              <a:ext uri="{FF2B5EF4-FFF2-40B4-BE49-F238E27FC236}">
                <a16:creationId xmlns:a16="http://schemas.microsoft.com/office/drawing/2014/main" id="{E3B29872-B3FE-3E45-9D67-94736EDEFCA2}"/>
              </a:ext>
            </a:extLst>
          </p:cNvPr>
          <p:cNvGraphicFramePr>
            <a:graphicFrameLocks noChangeAspect="1"/>
          </p:cNvGraphicFramePr>
          <p:nvPr/>
        </p:nvGraphicFramePr>
        <p:xfrm>
          <a:off x="5580063" y="2565400"/>
          <a:ext cx="2636837" cy="1076325"/>
        </p:xfrm>
        <a:graphic>
          <a:graphicData uri="http://schemas.openxmlformats.org/presentationml/2006/ole">
            <mc:AlternateContent xmlns:mc="http://schemas.openxmlformats.org/markup-compatibility/2006">
              <mc:Choice xmlns:v="urn:schemas-microsoft-com:vml" Requires="v">
                <p:oleObj spid="_x0000_s40153" name="公式" r:id="rId5" imgW="908050" imgH="368300" progId="Equation.3">
                  <p:embed/>
                </p:oleObj>
              </mc:Choice>
              <mc:Fallback>
                <p:oleObj name="公式" r:id="rId5" imgW="908050" imgH="3683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063" y="2565400"/>
                        <a:ext cx="2636837" cy="1076325"/>
                      </a:xfrm>
                      <a:prstGeom prst="rect">
                        <a:avLst/>
                      </a:prstGeom>
                      <a:solidFill>
                        <a:srgbClr val="FDEADA"/>
                      </a:solidFill>
                      <a:ln w="28575">
                        <a:solidFill>
                          <a:srgbClr val="FF6600"/>
                        </a:solidFill>
                        <a:miter lim="800000"/>
                        <a:headEnd/>
                        <a:tailEnd/>
                      </a:ln>
                    </p:spPr>
                  </p:pic>
                </p:oleObj>
              </mc:Fallback>
            </mc:AlternateContent>
          </a:graphicData>
        </a:graphic>
      </p:graphicFrame>
      <p:sp>
        <p:nvSpPr>
          <p:cNvPr id="39941" name="Rectangle 7">
            <a:extLst>
              <a:ext uri="{FF2B5EF4-FFF2-40B4-BE49-F238E27FC236}">
                <a16:creationId xmlns:a16="http://schemas.microsoft.com/office/drawing/2014/main" id="{525E566F-AD79-F24C-A2C9-3629E5FE0BC4}"/>
              </a:ext>
            </a:extLst>
          </p:cNvPr>
          <p:cNvSpPr>
            <a:spLocks noChangeArrowheads="1"/>
          </p:cNvSpPr>
          <p:nvPr/>
        </p:nvSpPr>
        <p:spPr bwMode="auto">
          <a:xfrm>
            <a:off x="1619250" y="4005263"/>
            <a:ext cx="496252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FF"/>
                </a:solidFill>
                <a:latin typeface="American Typewriter Condensed" panose="02090606020004020304" pitchFamily="18" charset="0"/>
              </a:rPr>
              <a:t>The Law of Large Numbers </a:t>
            </a:r>
            <a:r>
              <a:rPr kumimoji="0" lang="en-US" altLang="zh-CN">
                <a:solidFill>
                  <a:srgbClr val="0000FF"/>
                </a:solidFill>
              </a:rPr>
              <a:t>(</a:t>
            </a:r>
            <a:r>
              <a:rPr kumimoji="0" lang="zh-CN" altLang="en-US">
                <a:solidFill>
                  <a:srgbClr val="FF0000"/>
                </a:solidFill>
                <a:latin typeface="黑体" panose="02010609060101010101" pitchFamily="49" charset="-122"/>
                <a:ea typeface="黑体" panose="02010609060101010101" pitchFamily="49" charset="-122"/>
              </a:rPr>
              <a:t>大数定律</a:t>
            </a:r>
            <a:r>
              <a:rPr kumimoji="0" lang="en-US" altLang="zh-CN">
                <a:solidFill>
                  <a:srgbClr val="660033"/>
                </a:solidFill>
              </a:rPr>
              <a:t>)</a:t>
            </a:r>
          </a:p>
        </p:txBody>
      </p:sp>
      <p:sp>
        <p:nvSpPr>
          <p:cNvPr id="39942" name="矩形 1">
            <a:extLst>
              <a:ext uri="{FF2B5EF4-FFF2-40B4-BE49-F238E27FC236}">
                <a16:creationId xmlns:a16="http://schemas.microsoft.com/office/drawing/2014/main" id="{56F80789-CC48-A143-B41B-9B6D4FB78D3E}"/>
              </a:ext>
            </a:extLst>
          </p:cNvPr>
          <p:cNvSpPr>
            <a:spLocks noChangeArrowheads="1"/>
          </p:cNvSpPr>
          <p:nvPr/>
        </p:nvSpPr>
        <p:spPr bwMode="auto">
          <a:xfrm>
            <a:off x="1835150" y="260350"/>
            <a:ext cx="52832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b="1">
                <a:solidFill>
                  <a:srgbClr val="0000FF"/>
                </a:solidFill>
                <a:latin typeface="黑体" panose="02010609060101010101" pitchFamily="49" charset="-122"/>
                <a:ea typeface="黑体" panose="02010609060101010101" pitchFamily="49" charset="-122"/>
              </a:rPr>
              <a:t>量子正则典型性（</a:t>
            </a:r>
            <a:r>
              <a:rPr kumimoji="0" lang="en-US" altLang="zh-CN">
                <a:solidFill>
                  <a:srgbClr val="0000FF"/>
                </a:solidFill>
                <a:latin typeface="American Typewriter Condensed" panose="02090606020004020304" pitchFamily="18" charset="0"/>
              </a:rPr>
              <a:t>Canonical</a:t>
            </a:r>
            <a:r>
              <a:rPr kumimoji="0" lang="zh-CN" altLang="en-US">
                <a:solidFill>
                  <a:srgbClr val="0000FF"/>
                </a:solidFill>
                <a:latin typeface="American Typewriter Condensed" panose="02090606020004020304" pitchFamily="18" charset="0"/>
                <a:ea typeface="黑体" panose="02010609060101010101" pitchFamily="49" charset="-122"/>
              </a:rPr>
              <a:t> </a:t>
            </a:r>
            <a:r>
              <a:rPr kumimoji="0" lang="en-US" altLang="zh-CN">
                <a:solidFill>
                  <a:srgbClr val="0000FF"/>
                </a:solidFill>
                <a:latin typeface="American Typewriter Condensed" panose="02090606020004020304" pitchFamily="18" charset="0"/>
              </a:rPr>
              <a:t>Typicality</a:t>
            </a:r>
            <a:r>
              <a:rPr kumimoji="0" lang="en-US" altLang="zh-CN" b="1">
                <a:solidFill>
                  <a:srgbClr val="0000FF"/>
                </a:solidFill>
                <a:latin typeface="黑体" panose="02010609060101010101" pitchFamily="49" charset="-122"/>
                <a:ea typeface="黑体" panose="02010609060101010101" pitchFamily="49" charset="-122"/>
              </a:rPr>
              <a:t>)</a:t>
            </a:r>
            <a:r>
              <a:rPr kumimoji="0" lang="zh-CN" altLang="en-US" b="1">
                <a:solidFill>
                  <a:srgbClr val="0000FF"/>
                </a:solidFill>
                <a:latin typeface="黑体" panose="02010609060101010101" pitchFamily="49" charset="-122"/>
                <a:ea typeface="黑体" panose="02010609060101010101" pitchFamily="49" charset="-122"/>
              </a:rPr>
              <a:t>  </a:t>
            </a:r>
            <a:endParaRPr kumimoji="0" lang="zh-CN" altLang="en-US"/>
          </a:p>
        </p:txBody>
      </p:sp>
      <p:sp>
        <p:nvSpPr>
          <p:cNvPr id="3" name="虚尾箭头 2">
            <a:extLst>
              <a:ext uri="{FF2B5EF4-FFF2-40B4-BE49-F238E27FC236}">
                <a16:creationId xmlns:a16="http://schemas.microsoft.com/office/drawing/2014/main" id="{514BA497-90E8-CE47-8FA7-5B4D08EE1B30}"/>
              </a:ext>
            </a:extLst>
          </p:cNvPr>
          <p:cNvSpPr/>
          <p:nvPr/>
        </p:nvSpPr>
        <p:spPr bwMode="auto">
          <a:xfrm>
            <a:off x="4500563" y="2997200"/>
            <a:ext cx="647700" cy="144463"/>
          </a:xfrm>
          <a:prstGeom prst="stripedRightArrow">
            <a:avLst/>
          </a:prstGeom>
          <a:solidFill>
            <a:srgbClr val="FF6600"/>
          </a:solidFill>
          <a:ln w="9525" cap="flat" cmpd="sng" algn="ctr">
            <a:noFill/>
            <a:prstDash val="solid"/>
            <a:round/>
            <a:headEnd type="none" w="med" len="med"/>
            <a:tailEnd type="none" w="med" len="med"/>
          </a:ln>
          <a:effectLst/>
          <a:extLst/>
        </p:spPr>
        <p:txBody>
          <a:bodyPr/>
          <a:lstStyle/>
          <a:p>
            <a:pPr eaLnBrk="1" hangingPunct="1">
              <a:defRPr/>
            </a:pPr>
            <a:endParaRPr lang="zh-CN" altLang="en-US">
              <a:latin typeface="Times New Roman" charset="0"/>
              <a:ea typeface="宋体" charset="0"/>
            </a:endParaRPr>
          </a:p>
        </p:txBody>
      </p:sp>
      <p:graphicFrame>
        <p:nvGraphicFramePr>
          <p:cNvPr id="39944" name="Object 2">
            <a:extLst>
              <a:ext uri="{FF2B5EF4-FFF2-40B4-BE49-F238E27FC236}">
                <a16:creationId xmlns:a16="http://schemas.microsoft.com/office/drawing/2014/main" id="{3C5A3AEE-2054-E74A-9E9E-4BD8A240EA73}"/>
              </a:ext>
            </a:extLst>
          </p:cNvPr>
          <p:cNvGraphicFramePr>
            <a:graphicFrameLocks noChangeAspect="1"/>
          </p:cNvGraphicFramePr>
          <p:nvPr/>
        </p:nvGraphicFramePr>
        <p:xfrm>
          <a:off x="6516688" y="5373688"/>
          <a:ext cx="1924050" cy="388937"/>
        </p:xfrm>
        <a:graphic>
          <a:graphicData uri="http://schemas.openxmlformats.org/presentationml/2006/ole">
            <mc:AlternateContent xmlns:mc="http://schemas.openxmlformats.org/markup-compatibility/2006">
              <mc:Choice xmlns:v="urn:schemas-microsoft-com:vml" Requires="v">
                <p:oleObj spid="_x0000_s40154" name="Equation" r:id="rId7" imgW="13747750" imgH="2781300" progId="Equation.DSMT4">
                  <p:embed/>
                </p:oleObj>
              </mc:Choice>
              <mc:Fallback>
                <p:oleObj name="Equation" r:id="rId7" imgW="13747750" imgH="2781300" progId="Equation.DSMT4">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6688" y="5373688"/>
                        <a:ext cx="1924050" cy="3889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9945" name="Object 3">
            <a:extLst>
              <a:ext uri="{FF2B5EF4-FFF2-40B4-BE49-F238E27FC236}">
                <a16:creationId xmlns:a16="http://schemas.microsoft.com/office/drawing/2014/main" id="{E1F67FF0-2434-5141-890E-B136E4B48F9C}"/>
              </a:ext>
            </a:extLst>
          </p:cNvPr>
          <p:cNvGraphicFramePr>
            <a:graphicFrameLocks noChangeAspect="1"/>
          </p:cNvGraphicFramePr>
          <p:nvPr/>
        </p:nvGraphicFramePr>
        <p:xfrm>
          <a:off x="4211638" y="5445125"/>
          <a:ext cx="1728787" cy="276225"/>
        </p:xfrm>
        <a:graphic>
          <a:graphicData uri="http://schemas.openxmlformats.org/presentationml/2006/ole">
            <mc:AlternateContent xmlns:mc="http://schemas.openxmlformats.org/markup-compatibility/2006">
              <mc:Choice xmlns:v="urn:schemas-microsoft-com:vml" Requires="v">
                <p:oleObj spid="_x0000_s40155" name="Equation" r:id="rId9" imgW="17405350" imgH="2781300" progId="Equation.DSMT4">
                  <p:embed/>
                </p:oleObj>
              </mc:Choice>
              <mc:Fallback>
                <p:oleObj name="Equation" r:id="rId9" imgW="17405350" imgH="2781300" progId="Equation.DSMT4">
                  <p:embed/>
                  <p:pic>
                    <p:nvPicPr>
                      <p:cNvPr id="0"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11638" y="5445125"/>
                        <a:ext cx="1728787"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9946" name="Text Box 10">
            <a:extLst>
              <a:ext uri="{FF2B5EF4-FFF2-40B4-BE49-F238E27FC236}">
                <a16:creationId xmlns:a16="http://schemas.microsoft.com/office/drawing/2014/main" id="{00A409B0-7E5C-AF41-9DC1-8C9286655E7F}"/>
              </a:ext>
            </a:extLst>
          </p:cNvPr>
          <p:cNvSpPr txBox="1">
            <a:spLocks noChangeArrowheads="1"/>
          </p:cNvSpPr>
          <p:nvPr/>
        </p:nvSpPr>
        <p:spPr bwMode="auto">
          <a:xfrm>
            <a:off x="539750" y="4652963"/>
            <a:ext cx="87122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000">
                <a:latin typeface="黑体" panose="02010609060101010101" pitchFamily="49" charset="-122"/>
                <a:ea typeface="黑体" panose="02010609060101010101" pitchFamily="49" charset="-122"/>
              </a:rPr>
              <a:t>给定一个足够大的随机数集合</a:t>
            </a:r>
            <a:r>
              <a:rPr kumimoji="0" lang="en-US" altLang="zh-CN" sz="2000">
                <a:latin typeface="黑体" panose="02010609060101010101" pitchFamily="49" charset="-122"/>
                <a:ea typeface="黑体" panose="02010609060101010101" pitchFamily="49" charset="-122"/>
              </a:rPr>
              <a:t>U</a:t>
            </a:r>
            <a:r>
              <a:rPr kumimoji="0" lang="zh-CN" altLang="zh-CN" sz="2000">
                <a:latin typeface="黑体" panose="02010609060101010101" pitchFamily="49" charset="-122"/>
                <a:ea typeface="黑体" panose="02010609060101010101" pitchFamily="49" charset="-122"/>
              </a:rPr>
              <a:t>,</a:t>
            </a:r>
            <a:r>
              <a:rPr kumimoji="0" lang="zh-CN" altLang="en-US" sz="2000">
                <a:latin typeface="黑体" panose="02010609060101010101" pitchFamily="49" charset="-122"/>
                <a:ea typeface="黑体" panose="02010609060101010101" pitchFamily="49" charset="-122"/>
              </a:rPr>
              <a:t>其有限子集</a:t>
            </a:r>
            <a:r>
              <a:rPr kumimoji="0" lang="en-US" altLang="zh-CN" sz="2000">
                <a:latin typeface="黑体" panose="02010609060101010101" pitchFamily="49" charset="-122"/>
                <a:ea typeface="黑体" panose="02010609060101010101" pitchFamily="49" charset="-122"/>
              </a:rPr>
              <a:t>S</a:t>
            </a:r>
            <a:r>
              <a:rPr kumimoji="0" lang="zh-CN" altLang="en-US" sz="2000">
                <a:latin typeface="黑体" panose="02010609060101010101" pitchFamily="49" charset="-122"/>
                <a:ea typeface="黑体" panose="02010609060101010101" pitchFamily="49" charset="-122"/>
              </a:rPr>
              <a:t>上的平均等于该集合上的平均</a:t>
            </a:r>
          </a:p>
        </p:txBody>
      </p:sp>
      <p:graphicFrame>
        <p:nvGraphicFramePr>
          <p:cNvPr id="39947" name="Object 4">
            <a:extLst>
              <a:ext uri="{FF2B5EF4-FFF2-40B4-BE49-F238E27FC236}">
                <a16:creationId xmlns:a16="http://schemas.microsoft.com/office/drawing/2014/main" id="{A14EBEFE-974C-1E4B-BB97-580099FB1019}"/>
              </a:ext>
            </a:extLst>
          </p:cNvPr>
          <p:cNvGraphicFramePr>
            <a:graphicFrameLocks noChangeAspect="1"/>
          </p:cNvGraphicFramePr>
          <p:nvPr/>
        </p:nvGraphicFramePr>
        <p:xfrm>
          <a:off x="971550" y="5229225"/>
          <a:ext cx="2627313" cy="646113"/>
        </p:xfrm>
        <a:graphic>
          <a:graphicData uri="http://schemas.openxmlformats.org/presentationml/2006/ole">
            <mc:AlternateContent xmlns:mc="http://schemas.openxmlformats.org/markup-compatibility/2006">
              <mc:Choice xmlns:v="urn:schemas-microsoft-com:vml" Requires="v">
                <p:oleObj spid="_x0000_s40156" name="Equation" r:id="rId11" imgW="1193800" imgH="228600" progId="Equation.DSMT4">
                  <p:embed/>
                </p:oleObj>
              </mc:Choice>
              <mc:Fallback>
                <p:oleObj name="Equation" r:id="rId11" imgW="1193800" imgH="228600" progId="Equation.DSMT4">
                  <p:embed/>
                  <p:pic>
                    <p:nvPicPr>
                      <p:cNvPr id="0"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1550" y="5229225"/>
                        <a:ext cx="2627313"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
            <a:extLst>
              <a:ext uri="{FF2B5EF4-FFF2-40B4-BE49-F238E27FC236}">
                <a16:creationId xmlns:a16="http://schemas.microsoft.com/office/drawing/2014/main" id="{68A437EB-6E01-FA44-BE9B-768C0051AED2}"/>
              </a:ext>
            </a:extLst>
          </p:cNvPr>
          <p:cNvSpPr txBox="1">
            <a:spLocks noChangeArrowheads="1"/>
          </p:cNvSpPr>
          <p:nvPr/>
        </p:nvSpPr>
        <p:spPr bwMode="auto">
          <a:xfrm>
            <a:off x="1403350" y="115888"/>
            <a:ext cx="63373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800">
                <a:solidFill>
                  <a:srgbClr val="0000FF"/>
                </a:solidFill>
                <a:latin typeface="黑体" panose="02010609060101010101" pitchFamily="49" charset="-122"/>
                <a:ea typeface="黑体" panose="02010609060101010101" pitchFamily="49" charset="-122"/>
              </a:rPr>
              <a:t>利用大数定律证明</a:t>
            </a:r>
            <a:r>
              <a:rPr kumimoji="0" lang="en-US" altLang="zh-CN" sz="2800">
                <a:solidFill>
                  <a:srgbClr val="0000FF"/>
                </a:solidFill>
                <a:latin typeface="黑体" panose="02010609060101010101" pitchFamily="49" charset="-122"/>
                <a:ea typeface="黑体" panose="02010609060101010101" pitchFamily="49" charset="-122"/>
              </a:rPr>
              <a:t>(</a:t>
            </a:r>
            <a:r>
              <a:rPr kumimoji="0" lang="zh-CN" altLang="en-US" sz="2800">
                <a:solidFill>
                  <a:srgbClr val="0000FF"/>
                </a:solidFill>
                <a:latin typeface="黑体" panose="02010609060101010101" pitchFamily="49" charset="-122"/>
                <a:ea typeface="黑体" panose="02010609060101010101" pitchFamily="49" charset="-122"/>
              </a:rPr>
              <a:t>准正则）广义热化</a:t>
            </a:r>
          </a:p>
        </p:txBody>
      </p:sp>
      <p:sp>
        <p:nvSpPr>
          <p:cNvPr id="40962" name="Rectangle 3">
            <a:extLst>
              <a:ext uri="{FF2B5EF4-FFF2-40B4-BE49-F238E27FC236}">
                <a16:creationId xmlns:a16="http://schemas.microsoft.com/office/drawing/2014/main" id="{15BFF54E-50B2-0A43-9898-3DAEFA0A006B}"/>
              </a:ext>
            </a:extLst>
          </p:cNvPr>
          <p:cNvSpPr>
            <a:spLocks noChangeArrowheads="1"/>
          </p:cNvSpPr>
          <p:nvPr/>
        </p:nvSpPr>
        <p:spPr bwMode="auto">
          <a:xfrm>
            <a:off x="1930400" y="187960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aphicFrame>
        <p:nvGraphicFramePr>
          <p:cNvPr id="40963" name="Object 2">
            <a:extLst>
              <a:ext uri="{FF2B5EF4-FFF2-40B4-BE49-F238E27FC236}">
                <a16:creationId xmlns:a16="http://schemas.microsoft.com/office/drawing/2014/main" id="{9C6AC4AA-2837-344A-AF4C-3A371737B466}"/>
              </a:ext>
            </a:extLst>
          </p:cNvPr>
          <p:cNvGraphicFramePr>
            <a:graphicFrameLocks noChangeAspect="1"/>
          </p:cNvGraphicFramePr>
          <p:nvPr/>
        </p:nvGraphicFramePr>
        <p:xfrm>
          <a:off x="1547813" y="1268413"/>
          <a:ext cx="2668587" cy="679450"/>
        </p:xfrm>
        <a:graphic>
          <a:graphicData uri="http://schemas.openxmlformats.org/presentationml/2006/ole">
            <mc:AlternateContent xmlns:mc="http://schemas.openxmlformats.org/markup-compatibility/2006">
              <mc:Choice xmlns:v="urn:schemas-microsoft-com:vml" Requires="v">
                <p:oleObj spid="_x0000_s41258" name="Equation" r:id="rId3" imgW="21209000" imgH="5410200" progId="Equation.DSMT4">
                  <p:embed/>
                </p:oleObj>
              </mc:Choice>
              <mc:Fallback>
                <p:oleObj name="Equation" r:id="rId3" imgW="21209000" imgH="54102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268413"/>
                        <a:ext cx="2668587" cy="679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40964" name="Rectangle 5">
            <a:extLst>
              <a:ext uri="{FF2B5EF4-FFF2-40B4-BE49-F238E27FC236}">
                <a16:creationId xmlns:a16="http://schemas.microsoft.com/office/drawing/2014/main" id="{ADB3D0A6-3FB7-A046-A84E-2973BBAB46E7}"/>
              </a:ext>
            </a:extLst>
          </p:cNvPr>
          <p:cNvSpPr>
            <a:spLocks noChangeArrowheads="1"/>
          </p:cNvSpPr>
          <p:nvPr/>
        </p:nvSpPr>
        <p:spPr bwMode="auto">
          <a:xfrm>
            <a:off x="0" y="291465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aphicFrame>
        <p:nvGraphicFramePr>
          <p:cNvPr id="40965" name="Object 3">
            <a:extLst>
              <a:ext uri="{FF2B5EF4-FFF2-40B4-BE49-F238E27FC236}">
                <a16:creationId xmlns:a16="http://schemas.microsoft.com/office/drawing/2014/main" id="{C12097D2-E17E-6540-B5F6-513DBF8A1B7D}"/>
              </a:ext>
            </a:extLst>
          </p:cNvPr>
          <p:cNvGraphicFramePr>
            <a:graphicFrameLocks noChangeAspect="1"/>
          </p:cNvGraphicFramePr>
          <p:nvPr/>
        </p:nvGraphicFramePr>
        <p:xfrm>
          <a:off x="4865688" y="1290638"/>
          <a:ext cx="1954212" cy="827087"/>
        </p:xfrm>
        <a:graphic>
          <a:graphicData uri="http://schemas.openxmlformats.org/presentationml/2006/ole">
            <mc:AlternateContent xmlns:mc="http://schemas.openxmlformats.org/markup-compatibility/2006">
              <mc:Choice xmlns:v="urn:schemas-microsoft-com:vml" Requires="v">
                <p:oleObj spid="_x0000_s41259" name="公式" r:id="rId5" imgW="977900" imgH="412750" progId="Equation.3">
                  <p:embed/>
                </p:oleObj>
              </mc:Choice>
              <mc:Fallback>
                <p:oleObj name="公式" r:id="rId5" imgW="977900" imgH="41275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5688" y="1290638"/>
                        <a:ext cx="1954212" cy="827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40966" name="Rectangle 7">
            <a:extLst>
              <a:ext uri="{FF2B5EF4-FFF2-40B4-BE49-F238E27FC236}">
                <a16:creationId xmlns:a16="http://schemas.microsoft.com/office/drawing/2014/main" id="{F172B737-3278-D343-958F-1D421F30590B}"/>
              </a:ext>
            </a:extLst>
          </p:cNvPr>
          <p:cNvSpPr>
            <a:spLocks noChangeArrowheads="1"/>
          </p:cNvSpPr>
          <p:nvPr/>
        </p:nvSpPr>
        <p:spPr bwMode="auto">
          <a:xfrm>
            <a:off x="2641600" y="365760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aphicFrame>
        <p:nvGraphicFramePr>
          <p:cNvPr id="40967" name="Object 4">
            <a:extLst>
              <a:ext uri="{FF2B5EF4-FFF2-40B4-BE49-F238E27FC236}">
                <a16:creationId xmlns:a16="http://schemas.microsoft.com/office/drawing/2014/main" id="{04F1CE25-1D7A-9A43-8DD1-005E93776637}"/>
              </a:ext>
            </a:extLst>
          </p:cNvPr>
          <p:cNvGraphicFramePr>
            <a:graphicFrameLocks noChangeAspect="1"/>
          </p:cNvGraphicFramePr>
          <p:nvPr/>
        </p:nvGraphicFramePr>
        <p:xfrm>
          <a:off x="1619250" y="3716338"/>
          <a:ext cx="2532063" cy="585787"/>
        </p:xfrm>
        <a:graphic>
          <a:graphicData uri="http://schemas.openxmlformats.org/presentationml/2006/ole">
            <mc:AlternateContent xmlns:mc="http://schemas.openxmlformats.org/markup-compatibility/2006">
              <mc:Choice xmlns:v="urn:schemas-microsoft-com:vml" Requires="v">
                <p:oleObj spid="_x0000_s41260" name="Equation" r:id="rId7" imgW="18872200" imgH="4387850" progId="Equation.DSMT4">
                  <p:embed/>
                </p:oleObj>
              </mc:Choice>
              <mc:Fallback>
                <p:oleObj name="Equation" r:id="rId7" imgW="18872200" imgH="438785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9250" y="3716338"/>
                        <a:ext cx="2532063" cy="58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40968" name="Rectangle 9">
            <a:extLst>
              <a:ext uri="{FF2B5EF4-FFF2-40B4-BE49-F238E27FC236}">
                <a16:creationId xmlns:a16="http://schemas.microsoft.com/office/drawing/2014/main" id="{3B693987-4CD6-9144-944E-C54CA2200626}"/>
              </a:ext>
            </a:extLst>
          </p:cNvPr>
          <p:cNvSpPr>
            <a:spLocks noChangeArrowheads="1"/>
          </p:cNvSpPr>
          <p:nvPr/>
        </p:nvSpPr>
        <p:spPr bwMode="auto">
          <a:xfrm>
            <a:off x="3048000" y="431800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aphicFrame>
        <p:nvGraphicFramePr>
          <p:cNvPr id="40969" name="Object 5">
            <a:extLst>
              <a:ext uri="{FF2B5EF4-FFF2-40B4-BE49-F238E27FC236}">
                <a16:creationId xmlns:a16="http://schemas.microsoft.com/office/drawing/2014/main" id="{C920F66D-A2B9-E745-8E6B-4D58427692AC}"/>
              </a:ext>
            </a:extLst>
          </p:cNvPr>
          <p:cNvGraphicFramePr>
            <a:graphicFrameLocks noChangeAspect="1"/>
          </p:cNvGraphicFramePr>
          <p:nvPr/>
        </p:nvGraphicFramePr>
        <p:xfrm>
          <a:off x="1493838" y="2384425"/>
          <a:ext cx="2827337" cy="739775"/>
        </p:xfrm>
        <a:graphic>
          <a:graphicData uri="http://schemas.openxmlformats.org/presentationml/2006/ole">
            <mc:AlternateContent xmlns:mc="http://schemas.openxmlformats.org/markup-compatibility/2006">
              <mc:Choice xmlns:v="urn:schemas-microsoft-com:vml" Requires="v">
                <p:oleObj spid="_x0000_s41261" name="公式" r:id="rId9" imgW="977900" imgH="254000" progId="Equation.3">
                  <p:embed/>
                </p:oleObj>
              </mc:Choice>
              <mc:Fallback>
                <p:oleObj name="公式" r:id="rId9" imgW="977900" imgH="2540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93838" y="2384425"/>
                        <a:ext cx="2827337" cy="739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40970" name="Rectangle 11">
            <a:extLst>
              <a:ext uri="{FF2B5EF4-FFF2-40B4-BE49-F238E27FC236}">
                <a16:creationId xmlns:a16="http://schemas.microsoft.com/office/drawing/2014/main" id="{B0D0339F-683D-C349-AFFA-E1CEEB59C49F}"/>
              </a:ext>
            </a:extLst>
          </p:cNvPr>
          <p:cNvSpPr>
            <a:spLocks noChangeArrowheads="1"/>
          </p:cNvSpPr>
          <p:nvPr/>
        </p:nvSpPr>
        <p:spPr bwMode="auto">
          <a:xfrm>
            <a:off x="-252413" y="2708275"/>
            <a:ext cx="9144001"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aphicFrame>
        <p:nvGraphicFramePr>
          <p:cNvPr id="40971" name="Object 6">
            <a:extLst>
              <a:ext uri="{FF2B5EF4-FFF2-40B4-BE49-F238E27FC236}">
                <a16:creationId xmlns:a16="http://schemas.microsoft.com/office/drawing/2014/main" id="{A87FC535-4FA2-6041-B4B2-EAA944BDE73D}"/>
              </a:ext>
            </a:extLst>
          </p:cNvPr>
          <p:cNvGraphicFramePr>
            <a:graphicFrameLocks noChangeAspect="1"/>
          </p:cNvGraphicFramePr>
          <p:nvPr/>
        </p:nvGraphicFramePr>
        <p:xfrm>
          <a:off x="5076825" y="3644900"/>
          <a:ext cx="2322513" cy="496888"/>
        </p:xfrm>
        <a:graphic>
          <a:graphicData uri="http://schemas.openxmlformats.org/presentationml/2006/ole">
            <mc:AlternateContent xmlns:mc="http://schemas.openxmlformats.org/markup-compatibility/2006">
              <mc:Choice xmlns:v="urn:schemas-microsoft-com:vml" Requires="v">
                <p:oleObj spid="_x0000_s41262" name="公式" r:id="rId11" imgW="1009650" imgH="215900" progId="Equation.3">
                  <p:embed/>
                </p:oleObj>
              </mc:Choice>
              <mc:Fallback>
                <p:oleObj name="公式" r:id="rId11" imgW="1009650" imgH="215900" progId="Equation.3">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76825" y="3644900"/>
                        <a:ext cx="2322513" cy="496888"/>
                      </a:xfrm>
                      <a:prstGeom prst="rect">
                        <a:avLst/>
                      </a:prstGeom>
                      <a:solidFill>
                        <a:srgbClr val="FFFFCC"/>
                      </a:solidFill>
                      <a:ln w="9525">
                        <a:solidFill>
                          <a:schemeClr val="accent2"/>
                        </a:solidFill>
                        <a:miter lim="800000"/>
                        <a:headEnd/>
                        <a:tailEnd/>
                      </a:ln>
                    </p:spPr>
                  </p:pic>
                </p:oleObj>
              </mc:Fallback>
            </mc:AlternateContent>
          </a:graphicData>
        </a:graphic>
      </p:graphicFrame>
      <p:graphicFrame>
        <p:nvGraphicFramePr>
          <p:cNvPr id="40972" name="Object 7">
            <a:extLst>
              <a:ext uri="{FF2B5EF4-FFF2-40B4-BE49-F238E27FC236}">
                <a16:creationId xmlns:a16="http://schemas.microsoft.com/office/drawing/2014/main" id="{975215BF-44E5-C246-8B54-12E51FA16CFE}"/>
              </a:ext>
            </a:extLst>
          </p:cNvPr>
          <p:cNvGraphicFramePr>
            <a:graphicFrameLocks noChangeAspect="1"/>
          </p:cNvGraphicFramePr>
          <p:nvPr/>
        </p:nvGraphicFramePr>
        <p:xfrm>
          <a:off x="1258888" y="4724400"/>
          <a:ext cx="6869112" cy="682625"/>
        </p:xfrm>
        <a:graphic>
          <a:graphicData uri="http://schemas.openxmlformats.org/presentationml/2006/ole">
            <mc:AlternateContent xmlns:mc="http://schemas.openxmlformats.org/markup-compatibility/2006">
              <mc:Choice xmlns:v="urn:schemas-microsoft-com:vml" Requires="v">
                <p:oleObj spid="_x0000_s41263" name="公式" r:id="rId13" imgW="2413000" imgH="241300" progId="Equation.3">
                  <p:embed/>
                </p:oleObj>
              </mc:Choice>
              <mc:Fallback>
                <p:oleObj name="公式" r:id="rId13" imgW="2413000" imgH="241300" progId="Equation.3">
                  <p:embed/>
                  <p:pic>
                    <p:nvPicPr>
                      <p:cNvPr id="0"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58888" y="4724400"/>
                        <a:ext cx="6869112" cy="682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973" name="Object 8">
            <a:extLst>
              <a:ext uri="{FF2B5EF4-FFF2-40B4-BE49-F238E27FC236}">
                <a16:creationId xmlns:a16="http://schemas.microsoft.com/office/drawing/2014/main" id="{66AB9E7E-1A8A-0C4F-8B1C-962BF4FD9F7A}"/>
              </a:ext>
            </a:extLst>
          </p:cNvPr>
          <p:cNvGraphicFramePr>
            <a:graphicFrameLocks noChangeAspect="1"/>
          </p:cNvGraphicFramePr>
          <p:nvPr/>
        </p:nvGraphicFramePr>
        <p:xfrm>
          <a:off x="4949825" y="2636838"/>
          <a:ext cx="2339975" cy="392112"/>
        </p:xfrm>
        <a:graphic>
          <a:graphicData uri="http://schemas.openxmlformats.org/presentationml/2006/ole">
            <mc:AlternateContent xmlns:mc="http://schemas.openxmlformats.org/markup-compatibility/2006">
              <mc:Choice xmlns:v="urn:schemas-microsoft-com:vml" Requires="v">
                <p:oleObj spid="_x0000_s41264" name="公式" r:id="rId15" imgW="19164300" imgH="2927350" progId="Equation.3">
                  <p:embed/>
                </p:oleObj>
              </mc:Choice>
              <mc:Fallback>
                <p:oleObj name="公式" r:id="rId15" imgW="19164300" imgH="2927350" progId="Equation.3">
                  <p:embed/>
                  <p:pic>
                    <p:nvPicPr>
                      <p:cNvPr id="0"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49825" y="2636838"/>
                        <a:ext cx="2339975" cy="392112"/>
                      </a:xfrm>
                      <a:prstGeom prst="rect">
                        <a:avLst/>
                      </a:prstGeom>
                      <a:solidFill>
                        <a:srgbClr val="FFFFCC"/>
                      </a:solidFill>
                      <a:ln w="9525">
                        <a:solidFill>
                          <a:schemeClr val="accent2"/>
                        </a:solidFill>
                        <a:miter lim="800000"/>
                        <a:headEnd/>
                        <a:tailEnd/>
                      </a:ln>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5" name="Rectangle 3">
            <a:extLst>
              <a:ext uri="{FF2B5EF4-FFF2-40B4-BE49-F238E27FC236}">
                <a16:creationId xmlns:a16="http://schemas.microsoft.com/office/drawing/2014/main" id="{423C7FA5-EE48-1848-8079-A1143D6A2DF3}"/>
              </a:ext>
            </a:extLst>
          </p:cNvPr>
          <p:cNvSpPr>
            <a:spLocks noChangeArrowheads="1"/>
          </p:cNvSpPr>
          <p:nvPr/>
        </p:nvSpPr>
        <p:spPr bwMode="auto">
          <a:xfrm>
            <a:off x="1816100" y="2686050"/>
            <a:ext cx="185738" cy="300038"/>
          </a:xfrm>
          <a:prstGeom prst="rect">
            <a:avLst/>
          </a:prstGeom>
          <a:noFill/>
          <a:ln>
            <a:noFill/>
          </a:ln>
          <a:effectLst/>
          <a:extLst>
            <a:ext uri="{909E8E84-426E-40dd-AFC4-6F175D3DCCD1}">
              <a14:hiddenFill xmlns=""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0" scaled="1"/>
                </a:gradFill>
              </a14:hiddenFill>
            </a:ext>
            <a:ext uri="{91240B29-F687-4f45-9708-019B960494DF}">
              <a14:hiddenLine xmlns="" xmlns:a14="http://schemas.microsoft.com/office/drawing/2010/main" w="38100">
                <a:solidFill>
                  <a:schemeClr val="hlink"/>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zh-CN" altLang="en-US" sz="1350">
              <a:latin typeface="Verdana" charset="0"/>
              <a:ea typeface="宋体" charset="0"/>
            </a:endParaRPr>
          </a:p>
        </p:txBody>
      </p:sp>
      <p:graphicFrame>
        <p:nvGraphicFramePr>
          <p:cNvPr id="89093" name="Object 6">
            <a:extLst>
              <a:ext uri="{FF2B5EF4-FFF2-40B4-BE49-F238E27FC236}">
                <a16:creationId xmlns:a16="http://schemas.microsoft.com/office/drawing/2014/main" id="{9D97E582-FE71-564C-BF37-55AA65655636}"/>
              </a:ext>
            </a:extLst>
          </p:cNvPr>
          <p:cNvGraphicFramePr>
            <a:graphicFrameLocks noChangeAspect="1"/>
          </p:cNvGraphicFramePr>
          <p:nvPr>
            <p:extLst>
              <p:ext uri="{D42A27DB-BD31-4B8C-83A1-F6EECF244321}">
                <p14:modId xmlns:p14="http://schemas.microsoft.com/office/powerpoint/2010/main" val="1864831258"/>
              </p:ext>
            </p:extLst>
          </p:nvPr>
        </p:nvGraphicFramePr>
        <p:xfrm>
          <a:off x="1043608" y="1447006"/>
          <a:ext cx="2530475" cy="576263"/>
        </p:xfrm>
        <a:graphic>
          <a:graphicData uri="http://schemas.openxmlformats.org/presentationml/2006/ole">
            <mc:AlternateContent xmlns:mc="http://schemas.openxmlformats.org/markup-compatibility/2006">
              <mc:Choice xmlns:v="urn:schemas-microsoft-com:vml" Requires="v">
                <p:oleObj spid="_x0000_s42413" name="公式" r:id="rId3" imgW="1257300" imgH="285750" progId="Equation.3">
                  <p:embed/>
                </p:oleObj>
              </mc:Choice>
              <mc:Fallback>
                <p:oleObj name="公式" r:id="rId3" imgW="1257300" imgH="28575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1447006"/>
                        <a:ext cx="2530475" cy="576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109003" name="Rectangle 11">
            <a:extLst>
              <a:ext uri="{FF2B5EF4-FFF2-40B4-BE49-F238E27FC236}">
                <a16:creationId xmlns:a16="http://schemas.microsoft.com/office/drawing/2014/main" id="{165A2051-9650-4E44-8157-CA2142A106A1}"/>
              </a:ext>
            </a:extLst>
          </p:cNvPr>
          <p:cNvSpPr>
            <a:spLocks noChangeArrowheads="1"/>
          </p:cNvSpPr>
          <p:nvPr/>
        </p:nvSpPr>
        <p:spPr bwMode="auto">
          <a:xfrm>
            <a:off x="-963613" y="3306763"/>
            <a:ext cx="185738" cy="300037"/>
          </a:xfrm>
          <a:prstGeom prst="rect">
            <a:avLst/>
          </a:prstGeom>
          <a:noFill/>
          <a:ln>
            <a:noFill/>
          </a:ln>
          <a:effectLst/>
          <a:extLst>
            <a:ext uri="{909E8E84-426E-40dd-AFC4-6F175D3DCCD1}">
              <a14:hiddenFill xmlns=""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0" scaled="1"/>
                </a:gradFill>
              </a14:hiddenFill>
            </a:ext>
            <a:ext uri="{91240B29-F687-4f45-9708-019B960494DF}">
              <a14:hiddenLine xmlns="" xmlns:a14="http://schemas.microsoft.com/office/drawing/2010/main" w="38100">
                <a:solidFill>
                  <a:schemeClr val="hlink"/>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zh-CN" altLang="en-US" sz="1350">
              <a:latin typeface="Verdana" charset="0"/>
              <a:ea typeface="宋体" charset="0"/>
            </a:endParaRPr>
          </a:p>
        </p:txBody>
      </p:sp>
      <p:graphicFrame>
        <p:nvGraphicFramePr>
          <p:cNvPr id="89100" name="Object 13">
            <a:extLst>
              <a:ext uri="{FF2B5EF4-FFF2-40B4-BE49-F238E27FC236}">
                <a16:creationId xmlns:a16="http://schemas.microsoft.com/office/drawing/2014/main" id="{4AE9D6B8-3CFD-F446-B002-2CCC33AD3BE6}"/>
              </a:ext>
            </a:extLst>
          </p:cNvPr>
          <p:cNvGraphicFramePr>
            <a:graphicFrameLocks noChangeAspect="1"/>
          </p:cNvGraphicFramePr>
          <p:nvPr>
            <p:extLst>
              <p:ext uri="{D42A27DB-BD31-4B8C-83A1-F6EECF244321}">
                <p14:modId xmlns:p14="http://schemas.microsoft.com/office/powerpoint/2010/main" val="1815868117"/>
              </p:ext>
            </p:extLst>
          </p:nvPr>
        </p:nvGraphicFramePr>
        <p:xfrm>
          <a:off x="4382367" y="1457127"/>
          <a:ext cx="3095625" cy="565150"/>
        </p:xfrm>
        <a:graphic>
          <a:graphicData uri="http://schemas.openxmlformats.org/presentationml/2006/ole">
            <mc:AlternateContent xmlns:mc="http://schemas.openxmlformats.org/markup-compatibility/2006">
              <mc:Choice xmlns:v="urn:schemas-microsoft-com:vml" Requires="v">
                <p:oleObj spid="_x0000_s42414" name="Equation" r:id="rId5" imgW="1365250" imgH="247650" progId="Equation.DSMT4">
                  <p:embed/>
                </p:oleObj>
              </mc:Choice>
              <mc:Fallback>
                <p:oleObj name="Equation" r:id="rId5" imgW="1365250" imgH="247650" progId="Equation.DSMT4">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82367" y="1457127"/>
                        <a:ext cx="3095625" cy="565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对象 2">
            <a:extLst>
              <a:ext uri="{FF2B5EF4-FFF2-40B4-BE49-F238E27FC236}">
                <a16:creationId xmlns:a16="http://schemas.microsoft.com/office/drawing/2014/main" id="{DA07F4D5-1E31-FB45-BCCD-FC1241DA5BFD}"/>
              </a:ext>
            </a:extLst>
          </p:cNvPr>
          <p:cNvGraphicFramePr>
            <a:graphicFrameLocks noChangeAspect="1"/>
          </p:cNvGraphicFramePr>
          <p:nvPr>
            <p:extLst>
              <p:ext uri="{D42A27DB-BD31-4B8C-83A1-F6EECF244321}">
                <p14:modId xmlns:p14="http://schemas.microsoft.com/office/powerpoint/2010/main" val="378635305"/>
              </p:ext>
            </p:extLst>
          </p:nvPr>
        </p:nvGraphicFramePr>
        <p:xfrm>
          <a:off x="1928150" y="2610843"/>
          <a:ext cx="5355597" cy="803340"/>
        </p:xfrm>
        <a:graphic>
          <a:graphicData uri="http://schemas.openxmlformats.org/presentationml/2006/ole">
            <mc:AlternateContent xmlns:mc="http://schemas.openxmlformats.org/markup-compatibility/2006">
              <mc:Choice xmlns:v="urn:schemas-microsoft-com:vml" Requires="v">
                <p:oleObj spid="_x0000_s42415" name="公式" r:id="rId7" imgW="1917700" imgH="260350" progId="Equation.3">
                  <p:embed/>
                </p:oleObj>
              </mc:Choice>
              <mc:Fallback>
                <p:oleObj name="公式" r:id="rId7" imgW="1917700" imgH="260350" progId="Equation.3">
                  <p:embed/>
                  <p:pic>
                    <p:nvPicPr>
                      <p:cNvPr id="0" name="对象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8150" y="2610843"/>
                        <a:ext cx="5355597" cy="803340"/>
                      </a:xfrm>
                      <a:prstGeom prst="rect">
                        <a:avLst/>
                      </a:prstGeom>
                      <a:noFill/>
                      <a:ln>
                        <a:noFill/>
                      </a:ln>
                      <a:extLst/>
                    </p:spPr>
                  </p:pic>
                </p:oleObj>
              </mc:Fallback>
            </mc:AlternateContent>
          </a:graphicData>
        </a:graphic>
      </p:graphicFrame>
      <p:sp>
        <p:nvSpPr>
          <p:cNvPr id="5" name="文本框 4">
            <a:extLst>
              <a:ext uri="{FF2B5EF4-FFF2-40B4-BE49-F238E27FC236}">
                <a16:creationId xmlns:a16="http://schemas.microsoft.com/office/drawing/2014/main" id="{549B79E4-4CEF-E745-B939-FE61EC5FE63C}"/>
              </a:ext>
            </a:extLst>
          </p:cNvPr>
          <p:cNvSpPr txBox="1"/>
          <p:nvPr/>
        </p:nvSpPr>
        <p:spPr>
          <a:xfrm>
            <a:off x="6631657" y="4415424"/>
            <a:ext cx="1639887" cy="323850"/>
          </a:xfrm>
          <a:prstGeom prst="rect">
            <a:avLst/>
          </a:prstGeom>
          <a:noFill/>
        </p:spPr>
        <p:txBody>
          <a:bodyPr>
            <a:spAutoFit/>
          </a:bodyPr>
          <a:lstStyle/>
          <a:p>
            <a:pPr>
              <a:defRPr/>
            </a:pPr>
            <a:r>
              <a:rPr lang="en-US" altLang="zh-CN" sz="1500" dirty="0">
                <a:solidFill>
                  <a:schemeClr val="accent6">
                    <a:lumMod val="75000"/>
                  </a:schemeClr>
                </a:solidFill>
                <a:latin typeface="黑体" panose="02010609060101010101" pitchFamily="49" charset="-122"/>
                <a:ea typeface="黑体" panose="02010609060101010101" pitchFamily="49" charset="-122"/>
              </a:rPr>
              <a:t>Is a constant!</a:t>
            </a:r>
            <a:endParaRPr lang="zh-CN" altLang="en-US" sz="1500" dirty="0">
              <a:solidFill>
                <a:schemeClr val="accent6">
                  <a:lumMod val="75000"/>
                </a:schemeClr>
              </a:solidFill>
              <a:latin typeface="黑体" panose="02010609060101010101" pitchFamily="49" charset="-122"/>
              <a:ea typeface="黑体" panose="02010609060101010101" pitchFamily="49" charset="-122"/>
            </a:endParaRPr>
          </a:p>
        </p:txBody>
      </p:sp>
      <p:pic>
        <p:nvPicPr>
          <p:cNvPr id="9" name="图片 8">
            <a:extLst>
              <a:ext uri="{FF2B5EF4-FFF2-40B4-BE49-F238E27FC236}">
                <a16:creationId xmlns:a16="http://schemas.microsoft.com/office/drawing/2014/main" id="{102573E6-6674-6146-BEA5-CCDD1535C3C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14138" y="3641245"/>
            <a:ext cx="3635451" cy="1872208"/>
          </a:xfrm>
          <a:prstGeom prst="ellipse">
            <a:avLst/>
          </a:prstGeom>
          <a:ln>
            <a:noFill/>
          </a:ln>
          <a:effectLst>
            <a:softEdge rad="112500"/>
          </a:effectLst>
        </p:spPr>
      </p:pic>
      <p:sp>
        <p:nvSpPr>
          <p:cNvPr id="41996" name="灯片编号占位符 9">
            <a:extLst>
              <a:ext uri="{FF2B5EF4-FFF2-40B4-BE49-F238E27FC236}">
                <a16:creationId xmlns:a16="http://schemas.microsoft.com/office/drawing/2014/main" id="{E73228AA-7BE9-1E48-AAA0-DD43075E9A7A}"/>
              </a:ext>
            </a:extLst>
          </p:cNvPr>
          <p:cNvSpPr>
            <a:spLocks noGrp="1"/>
          </p:cNvSpPr>
          <p:nvPr>
            <p:ph type="sldNum" sz="quarter" idx="4294967295"/>
          </p:nvPr>
        </p:nvSpPr>
        <p:spPr bwMode="auto">
          <a:xfrm>
            <a:off x="0" y="0"/>
            <a:ext cx="0" cy="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47B95FB8-B615-A645-8E90-E9273928A863}" type="slidenum">
              <a:rPr kumimoji="0" lang="en-US" altLang="zh-CN"/>
              <a:pPr/>
              <a:t>30</a:t>
            </a:fld>
            <a:endParaRPr kumimoji="0" lang="zh-CN" altLang="en-US"/>
          </a:p>
        </p:txBody>
      </p:sp>
      <p:sp>
        <p:nvSpPr>
          <p:cNvPr id="41997" name="矩形 5">
            <a:extLst>
              <a:ext uri="{FF2B5EF4-FFF2-40B4-BE49-F238E27FC236}">
                <a16:creationId xmlns:a16="http://schemas.microsoft.com/office/drawing/2014/main" id="{A2C70D94-AD28-7340-B9B2-A15E3EDB4FFA}"/>
              </a:ext>
            </a:extLst>
          </p:cNvPr>
          <p:cNvSpPr>
            <a:spLocks noChangeArrowheads="1"/>
          </p:cNvSpPr>
          <p:nvPr/>
        </p:nvSpPr>
        <p:spPr bwMode="auto">
          <a:xfrm>
            <a:off x="1331913" y="260350"/>
            <a:ext cx="6840537"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0" lang="zh-CN" altLang="en-US" sz="2800" b="1">
                <a:solidFill>
                  <a:srgbClr val="0000FF"/>
                </a:solidFill>
                <a:latin typeface="黑体" panose="02010609060101010101" pitchFamily="49" charset="-122"/>
                <a:ea typeface="黑体" panose="02010609060101010101" pitchFamily="49" charset="-122"/>
              </a:rPr>
              <a:t>正则典型方法</a:t>
            </a:r>
            <a:r>
              <a:rPr kumimoji="0" lang="en-US" altLang="zh-CN" sz="2800" b="1">
                <a:solidFill>
                  <a:srgbClr val="0000FF"/>
                </a:solidFill>
                <a:latin typeface="黑体" panose="02010609060101010101" pitchFamily="49" charset="-122"/>
                <a:ea typeface="黑体" panose="02010609060101010101" pitchFamily="49" charset="-122"/>
              </a:rPr>
              <a:t>:</a:t>
            </a:r>
            <a:r>
              <a:rPr kumimoji="0" lang="zh-CN" altLang="en-US" sz="2800" b="1">
                <a:solidFill>
                  <a:srgbClr val="0000FF"/>
                </a:solidFill>
                <a:latin typeface="黑体" panose="02010609060101010101" pitchFamily="49" charset="-122"/>
                <a:ea typeface="黑体" panose="02010609060101010101" pitchFamily="49" charset="-122"/>
              </a:rPr>
              <a:t>从黑洞熵计算辐射谱</a:t>
            </a:r>
          </a:p>
        </p:txBody>
      </p:sp>
      <p:graphicFrame>
        <p:nvGraphicFramePr>
          <p:cNvPr id="42000" name="对象 5">
            <a:extLst>
              <a:ext uri="{FF2B5EF4-FFF2-40B4-BE49-F238E27FC236}">
                <a16:creationId xmlns:a16="http://schemas.microsoft.com/office/drawing/2014/main" id="{A24ECC77-F153-B945-8CDB-5282459B8C4A}"/>
              </a:ext>
            </a:extLst>
          </p:cNvPr>
          <p:cNvGraphicFramePr>
            <a:graphicFrameLocks noChangeAspect="1"/>
          </p:cNvGraphicFramePr>
          <p:nvPr>
            <p:extLst>
              <p:ext uri="{D42A27DB-BD31-4B8C-83A1-F6EECF244321}">
                <p14:modId xmlns:p14="http://schemas.microsoft.com/office/powerpoint/2010/main" val="3930632059"/>
              </p:ext>
            </p:extLst>
          </p:nvPr>
        </p:nvGraphicFramePr>
        <p:xfrm>
          <a:off x="2915816" y="5722312"/>
          <a:ext cx="2304256" cy="675799"/>
        </p:xfrm>
        <a:graphic>
          <a:graphicData uri="http://schemas.openxmlformats.org/presentationml/2006/ole">
            <mc:AlternateContent xmlns:mc="http://schemas.openxmlformats.org/markup-compatibility/2006">
              <mc:Choice xmlns:v="urn:schemas-microsoft-com:vml" Requires="v">
                <p:oleObj spid="_x0000_s42416" name="Equation" r:id="rId10" imgW="431800" imgH="127000" progId="Equation.DSMT4">
                  <p:embed/>
                </p:oleObj>
              </mc:Choice>
              <mc:Fallback>
                <p:oleObj name="Equation" r:id="rId10" imgW="431800" imgH="127000" progId="Equation.DSMT4">
                  <p:embed/>
                  <p:pic>
                    <p:nvPicPr>
                      <p:cNvPr id="0" name="对象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15816" y="5722312"/>
                        <a:ext cx="2304256" cy="675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7" name="Rectangle 5">
            <a:extLst>
              <a:ext uri="{FF2B5EF4-FFF2-40B4-BE49-F238E27FC236}">
                <a16:creationId xmlns:a16="http://schemas.microsoft.com/office/drawing/2014/main" id="{D77CDF7A-FD52-0F48-A699-97198EF5F3F2}"/>
              </a:ext>
            </a:extLst>
          </p:cNvPr>
          <p:cNvSpPr>
            <a:spLocks noChangeArrowheads="1"/>
          </p:cNvSpPr>
          <p:nvPr/>
        </p:nvSpPr>
        <p:spPr bwMode="auto">
          <a:xfrm>
            <a:off x="455613" y="3517900"/>
            <a:ext cx="185737" cy="300038"/>
          </a:xfrm>
          <a:prstGeom prst="rect">
            <a:avLst/>
          </a:prstGeom>
          <a:noFill/>
          <a:ln>
            <a:noFill/>
          </a:ln>
          <a:effectLst/>
          <a:extLst>
            <a:ext uri="{909E8E84-426E-40dd-AFC4-6F175D3DCCD1}">
              <a14:hiddenFill xmlns=""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0" scaled="1"/>
                </a:gradFill>
              </a14:hiddenFill>
            </a:ext>
            <a:ext uri="{91240B29-F687-4f45-9708-019B960494DF}">
              <a14:hiddenLine xmlns="" xmlns:a14="http://schemas.microsoft.com/office/drawing/2010/main" w="38100">
                <a:solidFill>
                  <a:schemeClr val="hlink"/>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zh-CN" altLang="en-US" sz="1350">
              <a:latin typeface="Verdana" charset="0"/>
              <a:ea typeface="宋体" charset="0"/>
            </a:endParaRPr>
          </a:p>
        </p:txBody>
      </p:sp>
      <p:sp>
        <p:nvSpPr>
          <p:cNvPr id="1108999" name="Rectangle 7">
            <a:extLst>
              <a:ext uri="{FF2B5EF4-FFF2-40B4-BE49-F238E27FC236}">
                <a16:creationId xmlns:a16="http://schemas.microsoft.com/office/drawing/2014/main" id="{D4CF27D5-B75C-264F-A7F9-F4EAA59E94F2}"/>
              </a:ext>
            </a:extLst>
          </p:cNvPr>
          <p:cNvSpPr>
            <a:spLocks noChangeArrowheads="1"/>
          </p:cNvSpPr>
          <p:nvPr/>
        </p:nvSpPr>
        <p:spPr bwMode="auto">
          <a:xfrm>
            <a:off x="3177791" y="3991088"/>
            <a:ext cx="184150" cy="300038"/>
          </a:xfrm>
          <a:prstGeom prst="rect">
            <a:avLst/>
          </a:prstGeom>
          <a:noFill/>
          <a:ln>
            <a:noFill/>
          </a:ln>
          <a:effectLst/>
          <a:extLst>
            <a:ext uri="{909E8E84-426E-40dd-AFC4-6F175D3DCCD1}">
              <a14:hiddenFill xmlns=""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0" scaled="1"/>
                </a:gradFill>
              </a14:hiddenFill>
            </a:ext>
            <a:ext uri="{91240B29-F687-4f45-9708-019B960494DF}">
              <a14:hiddenLine xmlns="" xmlns:a14="http://schemas.microsoft.com/office/drawing/2010/main" w="38100">
                <a:solidFill>
                  <a:schemeClr val="hlink"/>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zh-CN" altLang="en-US" sz="1350">
              <a:latin typeface="Verdana" charset="0"/>
              <a:ea typeface="宋体" charset="0"/>
            </a:endParaRPr>
          </a:p>
        </p:txBody>
      </p:sp>
      <p:sp>
        <p:nvSpPr>
          <p:cNvPr id="1109001" name="Rectangle 9">
            <a:extLst>
              <a:ext uri="{FF2B5EF4-FFF2-40B4-BE49-F238E27FC236}">
                <a16:creationId xmlns:a16="http://schemas.microsoft.com/office/drawing/2014/main" id="{2B31EB2C-2E8F-7047-904A-8948083C6E63}"/>
              </a:ext>
            </a:extLst>
          </p:cNvPr>
          <p:cNvSpPr>
            <a:spLocks noChangeArrowheads="1"/>
          </p:cNvSpPr>
          <p:nvPr/>
        </p:nvSpPr>
        <p:spPr bwMode="auto">
          <a:xfrm>
            <a:off x="4562710" y="4342372"/>
            <a:ext cx="184150" cy="300038"/>
          </a:xfrm>
          <a:prstGeom prst="rect">
            <a:avLst/>
          </a:prstGeom>
          <a:noFill/>
          <a:ln>
            <a:noFill/>
          </a:ln>
          <a:effectLst/>
          <a:extLst>
            <a:ext uri="{909E8E84-426E-40dd-AFC4-6F175D3DCCD1}">
              <a14:hiddenFill xmlns=""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0" scaled="1"/>
                </a:gradFill>
              </a14:hiddenFill>
            </a:ext>
            <a:ext uri="{91240B29-F687-4f45-9708-019B960494DF}">
              <a14:hiddenLine xmlns="" xmlns:a14="http://schemas.microsoft.com/office/drawing/2010/main" w="38100">
                <a:solidFill>
                  <a:schemeClr val="hlink"/>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zh-CN" altLang="en-US" sz="1350">
              <a:latin typeface="Verdana" charset="0"/>
              <a:ea typeface="宋体" charset="0"/>
            </a:endParaRPr>
          </a:p>
        </p:txBody>
      </p:sp>
      <p:sp>
        <p:nvSpPr>
          <p:cNvPr id="1109003" name="Rectangle 11">
            <a:extLst>
              <a:ext uri="{FF2B5EF4-FFF2-40B4-BE49-F238E27FC236}">
                <a16:creationId xmlns:a16="http://schemas.microsoft.com/office/drawing/2014/main" id="{165A2051-9650-4E44-8157-CA2142A106A1}"/>
              </a:ext>
            </a:extLst>
          </p:cNvPr>
          <p:cNvSpPr>
            <a:spLocks noChangeArrowheads="1"/>
          </p:cNvSpPr>
          <p:nvPr/>
        </p:nvSpPr>
        <p:spPr bwMode="auto">
          <a:xfrm>
            <a:off x="-963613" y="3306763"/>
            <a:ext cx="185738" cy="300037"/>
          </a:xfrm>
          <a:prstGeom prst="rect">
            <a:avLst/>
          </a:prstGeom>
          <a:noFill/>
          <a:ln>
            <a:noFill/>
          </a:ln>
          <a:effectLst/>
          <a:extLst>
            <a:ext uri="{909E8E84-426E-40dd-AFC4-6F175D3DCCD1}">
              <a14:hiddenFill xmlns=""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0" scaled="1"/>
                </a:gradFill>
              </a14:hiddenFill>
            </a:ext>
            <a:ext uri="{91240B29-F687-4f45-9708-019B960494DF}">
              <a14:hiddenLine xmlns="" xmlns:a14="http://schemas.microsoft.com/office/drawing/2010/main" w="38100">
                <a:solidFill>
                  <a:schemeClr val="hlink"/>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zh-CN" altLang="en-US" sz="1350">
              <a:latin typeface="Verdana" charset="0"/>
              <a:ea typeface="宋体" charset="0"/>
            </a:endParaRPr>
          </a:p>
        </p:txBody>
      </p:sp>
      <p:pic>
        <p:nvPicPr>
          <p:cNvPr id="9" name="图片 8">
            <a:extLst>
              <a:ext uri="{FF2B5EF4-FFF2-40B4-BE49-F238E27FC236}">
                <a16:creationId xmlns:a16="http://schemas.microsoft.com/office/drawing/2014/main" id="{102573E6-6674-6146-BEA5-CCDD1535C3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2373520"/>
            <a:ext cx="2300999" cy="1184983"/>
          </a:xfrm>
          <a:prstGeom prst="ellipse">
            <a:avLst/>
          </a:prstGeom>
          <a:ln>
            <a:noFill/>
          </a:ln>
          <a:effectLst>
            <a:softEdge rad="112500"/>
          </a:effectLst>
        </p:spPr>
      </p:pic>
      <p:sp>
        <p:nvSpPr>
          <p:cNvPr id="41996" name="灯片编号占位符 9">
            <a:extLst>
              <a:ext uri="{FF2B5EF4-FFF2-40B4-BE49-F238E27FC236}">
                <a16:creationId xmlns:a16="http://schemas.microsoft.com/office/drawing/2014/main" id="{E73228AA-7BE9-1E48-AAA0-DD43075E9A7A}"/>
              </a:ext>
            </a:extLst>
          </p:cNvPr>
          <p:cNvSpPr>
            <a:spLocks noGrp="1"/>
          </p:cNvSpPr>
          <p:nvPr>
            <p:ph type="sldNum" sz="quarter" idx="4294967295"/>
          </p:nvPr>
        </p:nvSpPr>
        <p:spPr bwMode="auto">
          <a:xfrm>
            <a:off x="0" y="0"/>
            <a:ext cx="0" cy="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47B95FB8-B615-A645-8E90-E9273928A863}" type="slidenum">
              <a:rPr kumimoji="0" lang="en-US" altLang="zh-CN"/>
              <a:pPr/>
              <a:t>31</a:t>
            </a:fld>
            <a:endParaRPr kumimoji="0" lang="zh-CN" altLang="en-US"/>
          </a:p>
        </p:txBody>
      </p:sp>
      <p:sp>
        <p:nvSpPr>
          <p:cNvPr id="41997" name="矩形 5">
            <a:extLst>
              <a:ext uri="{FF2B5EF4-FFF2-40B4-BE49-F238E27FC236}">
                <a16:creationId xmlns:a16="http://schemas.microsoft.com/office/drawing/2014/main" id="{A2C70D94-AD28-7340-B9B2-A15E3EDB4FFA}"/>
              </a:ext>
            </a:extLst>
          </p:cNvPr>
          <p:cNvSpPr>
            <a:spLocks noChangeArrowheads="1"/>
          </p:cNvSpPr>
          <p:nvPr/>
        </p:nvSpPr>
        <p:spPr bwMode="auto">
          <a:xfrm>
            <a:off x="1331913" y="260350"/>
            <a:ext cx="6840537"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0" lang="zh-CN" altLang="en-US" sz="2800" b="1">
                <a:solidFill>
                  <a:srgbClr val="0000FF"/>
                </a:solidFill>
                <a:latin typeface="黑体" panose="02010609060101010101" pitchFamily="49" charset="-122"/>
                <a:ea typeface="黑体" panose="02010609060101010101" pitchFamily="49" charset="-122"/>
              </a:rPr>
              <a:t>正则典型方法</a:t>
            </a:r>
            <a:r>
              <a:rPr kumimoji="0" lang="en-US" altLang="zh-CN" sz="2800" b="1">
                <a:solidFill>
                  <a:srgbClr val="0000FF"/>
                </a:solidFill>
                <a:latin typeface="黑体" panose="02010609060101010101" pitchFamily="49" charset="-122"/>
                <a:ea typeface="黑体" panose="02010609060101010101" pitchFamily="49" charset="-122"/>
              </a:rPr>
              <a:t>:</a:t>
            </a:r>
            <a:r>
              <a:rPr kumimoji="0" lang="zh-CN" altLang="en-US" sz="2800" b="1">
                <a:solidFill>
                  <a:srgbClr val="0000FF"/>
                </a:solidFill>
                <a:latin typeface="黑体" panose="02010609060101010101" pitchFamily="49" charset="-122"/>
                <a:ea typeface="黑体" panose="02010609060101010101" pitchFamily="49" charset="-122"/>
              </a:rPr>
              <a:t>从黑洞熵计算辐射谱</a:t>
            </a:r>
          </a:p>
        </p:txBody>
      </p:sp>
      <p:graphicFrame>
        <p:nvGraphicFramePr>
          <p:cNvPr id="41999" name="对象 4">
            <a:extLst>
              <a:ext uri="{FF2B5EF4-FFF2-40B4-BE49-F238E27FC236}">
                <a16:creationId xmlns:a16="http://schemas.microsoft.com/office/drawing/2014/main" id="{6190208C-6F5A-3E41-A600-2E3715AADE98}"/>
              </a:ext>
            </a:extLst>
          </p:cNvPr>
          <p:cNvGraphicFramePr>
            <a:graphicFrameLocks noChangeAspect="1"/>
          </p:cNvGraphicFramePr>
          <p:nvPr>
            <p:extLst>
              <p:ext uri="{D42A27DB-BD31-4B8C-83A1-F6EECF244321}">
                <p14:modId xmlns:p14="http://schemas.microsoft.com/office/powerpoint/2010/main" val="3366934235"/>
              </p:ext>
            </p:extLst>
          </p:nvPr>
        </p:nvGraphicFramePr>
        <p:xfrm>
          <a:off x="2800115" y="1331024"/>
          <a:ext cx="3212045" cy="689857"/>
        </p:xfrm>
        <a:graphic>
          <a:graphicData uri="http://schemas.openxmlformats.org/presentationml/2006/ole">
            <mc:AlternateContent xmlns:mc="http://schemas.openxmlformats.org/markup-compatibility/2006">
              <mc:Choice xmlns:v="urn:schemas-microsoft-com:vml" Requires="v">
                <p:oleObj spid="_x0000_s77840" name="公式" r:id="rId4" imgW="28670250" imgH="5556250" progId="Equation.3">
                  <p:embed/>
                </p:oleObj>
              </mc:Choice>
              <mc:Fallback>
                <p:oleObj name="公式" r:id="rId4" imgW="28670250" imgH="5556250" progId="Equation.3">
                  <p:embed/>
                  <p:pic>
                    <p:nvPicPr>
                      <p:cNvPr id="41999" name="对象 4">
                        <a:extLst>
                          <a:ext uri="{FF2B5EF4-FFF2-40B4-BE49-F238E27FC236}">
                            <a16:creationId xmlns:a16="http://schemas.microsoft.com/office/drawing/2014/main" id="{6190208C-6F5A-3E41-A600-2E3715AADE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0115" y="1331024"/>
                        <a:ext cx="3212045" cy="689857"/>
                      </a:xfrm>
                      <a:prstGeom prst="rect">
                        <a:avLst/>
                      </a:prstGeom>
                      <a:noFill/>
                      <a:ln>
                        <a:noFill/>
                      </a:ln>
                      <a:extLst/>
                    </p:spPr>
                  </p:pic>
                </p:oleObj>
              </mc:Fallback>
            </mc:AlternateContent>
          </a:graphicData>
        </a:graphic>
      </p:graphicFrame>
      <p:graphicFrame>
        <p:nvGraphicFramePr>
          <p:cNvPr id="42000" name="对象 5">
            <a:extLst>
              <a:ext uri="{FF2B5EF4-FFF2-40B4-BE49-F238E27FC236}">
                <a16:creationId xmlns:a16="http://schemas.microsoft.com/office/drawing/2014/main" id="{A24ECC77-F153-B945-8CDB-5282459B8C4A}"/>
              </a:ext>
            </a:extLst>
          </p:cNvPr>
          <p:cNvGraphicFramePr>
            <a:graphicFrameLocks noChangeAspect="1"/>
          </p:cNvGraphicFramePr>
          <p:nvPr>
            <p:extLst>
              <p:ext uri="{D42A27DB-BD31-4B8C-83A1-F6EECF244321}">
                <p14:modId xmlns:p14="http://schemas.microsoft.com/office/powerpoint/2010/main" val="2407554919"/>
              </p:ext>
            </p:extLst>
          </p:nvPr>
        </p:nvGraphicFramePr>
        <p:xfrm>
          <a:off x="4664657" y="2614232"/>
          <a:ext cx="1677988" cy="492125"/>
        </p:xfrm>
        <a:graphic>
          <a:graphicData uri="http://schemas.openxmlformats.org/presentationml/2006/ole">
            <mc:AlternateContent xmlns:mc="http://schemas.openxmlformats.org/markup-compatibility/2006">
              <mc:Choice xmlns:v="urn:schemas-microsoft-com:vml" Requires="v">
                <p:oleObj spid="_x0000_s77841" name="Equation" r:id="rId6" imgW="431800" imgH="127000" progId="Equation.DSMT4">
                  <p:embed/>
                </p:oleObj>
              </mc:Choice>
              <mc:Fallback>
                <p:oleObj name="Equation" r:id="rId6" imgW="431800" imgH="127000" progId="Equation.DSMT4">
                  <p:embed/>
                  <p:pic>
                    <p:nvPicPr>
                      <p:cNvPr id="42000" name="对象 5">
                        <a:extLst>
                          <a:ext uri="{FF2B5EF4-FFF2-40B4-BE49-F238E27FC236}">
                            <a16:creationId xmlns:a16="http://schemas.microsoft.com/office/drawing/2014/main" id="{A24ECC77-F153-B945-8CDB-5282459B8C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4657" y="2614232"/>
                        <a:ext cx="1677988" cy="492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42001" name="文本框 10">
            <a:extLst>
              <a:ext uri="{FF2B5EF4-FFF2-40B4-BE49-F238E27FC236}">
                <a16:creationId xmlns:a16="http://schemas.microsoft.com/office/drawing/2014/main" id="{6BF93458-1011-3442-813E-4FB9AB1E71ED}"/>
              </a:ext>
            </a:extLst>
          </p:cNvPr>
          <p:cNvSpPr txBox="1">
            <a:spLocks noChangeArrowheads="1"/>
          </p:cNvSpPr>
          <p:nvPr/>
        </p:nvSpPr>
        <p:spPr bwMode="auto">
          <a:xfrm>
            <a:off x="3148196" y="5374515"/>
            <a:ext cx="1916112"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500" dirty="0">
                <a:latin typeface="黑体" panose="02010609060101010101" pitchFamily="49" charset="-122"/>
                <a:ea typeface="黑体" panose="02010609060101010101" pitchFamily="49" charset="-122"/>
              </a:rPr>
              <a:t> </a:t>
            </a:r>
            <a:r>
              <a:rPr kumimoji="0" lang="en-US" altLang="zh-CN" sz="1500" dirty="0">
                <a:latin typeface="Arial" panose="020B0604020202020204" pitchFamily="34" charset="0"/>
                <a:ea typeface="黑体" panose="02010609060101010101" pitchFamily="49" charset="-122"/>
                <a:cs typeface="Arial" panose="020B0604020202020204" pitchFamily="34" charset="0"/>
              </a:rPr>
              <a:t>Boltzmann entropy</a:t>
            </a:r>
            <a:endParaRPr kumimoji="0" lang="zh-CN" altLang="en-US" sz="1500" dirty="0">
              <a:latin typeface="Arial" panose="020B0604020202020204" pitchFamily="34" charset="0"/>
              <a:ea typeface="黑体" panose="02010609060101010101" pitchFamily="49" charset="-122"/>
              <a:cs typeface="Arial" panose="020B0604020202020204" pitchFamily="34" charset="0"/>
            </a:endParaRPr>
          </a:p>
        </p:txBody>
      </p:sp>
      <p:graphicFrame>
        <p:nvGraphicFramePr>
          <p:cNvPr id="42003" name="对象 18">
            <a:extLst>
              <a:ext uri="{FF2B5EF4-FFF2-40B4-BE49-F238E27FC236}">
                <a16:creationId xmlns:a16="http://schemas.microsoft.com/office/drawing/2014/main" id="{60CA7CA3-7E1C-6E49-9D4A-862719C0C430}"/>
              </a:ext>
            </a:extLst>
          </p:cNvPr>
          <p:cNvGraphicFramePr>
            <a:graphicFrameLocks noChangeAspect="1"/>
          </p:cNvGraphicFramePr>
          <p:nvPr>
            <p:extLst>
              <p:ext uri="{D42A27DB-BD31-4B8C-83A1-F6EECF244321}">
                <p14:modId xmlns:p14="http://schemas.microsoft.com/office/powerpoint/2010/main" val="4089537767"/>
              </p:ext>
            </p:extLst>
          </p:nvPr>
        </p:nvGraphicFramePr>
        <p:xfrm>
          <a:off x="5450880" y="5428490"/>
          <a:ext cx="849312" cy="269875"/>
        </p:xfrm>
        <a:graphic>
          <a:graphicData uri="http://schemas.openxmlformats.org/presentationml/2006/ole">
            <mc:AlternateContent xmlns:mc="http://schemas.openxmlformats.org/markup-compatibility/2006">
              <mc:Choice xmlns:v="urn:schemas-microsoft-com:vml" Requires="v">
                <p:oleObj spid="_x0000_s77842" name="Equation" r:id="rId8" imgW="6438900" imgH="2051050" progId="Equation.DSMT4">
                  <p:embed/>
                </p:oleObj>
              </mc:Choice>
              <mc:Fallback>
                <p:oleObj name="Equation" r:id="rId8" imgW="6438900" imgH="2051050" progId="Equation.DSMT4">
                  <p:embed/>
                  <p:pic>
                    <p:nvPicPr>
                      <p:cNvPr id="42003" name="对象 18">
                        <a:extLst>
                          <a:ext uri="{FF2B5EF4-FFF2-40B4-BE49-F238E27FC236}">
                            <a16:creationId xmlns:a16="http://schemas.microsoft.com/office/drawing/2014/main" id="{60CA7CA3-7E1C-6E49-9D4A-862719C0C4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50880" y="5428490"/>
                        <a:ext cx="849312" cy="26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004" name="对象 19">
            <a:extLst>
              <a:ext uri="{FF2B5EF4-FFF2-40B4-BE49-F238E27FC236}">
                <a16:creationId xmlns:a16="http://schemas.microsoft.com/office/drawing/2014/main" id="{F726E6A7-7267-4846-8255-E102AAD02E9B}"/>
              </a:ext>
            </a:extLst>
          </p:cNvPr>
          <p:cNvGraphicFramePr>
            <a:graphicFrameLocks noChangeAspect="1"/>
          </p:cNvGraphicFramePr>
          <p:nvPr>
            <p:extLst>
              <p:ext uri="{D42A27DB-BD31-4B8C-83A1-F6EECF244321}">
                <p14:modId xmlns:p14="http://schemas.microsoft.com/office/powerpoint/2010/main" val="2829168038"/>
              </p:ext>
            </p:extLst>
          </p:nvPr>
        </p:nvGraphicFramePr>
        <p:xfrm>
          <a:off x="3230562" y="4201165"/>
          <a:ext cx="2664296" cy="668929"/>
        </p:xfrm>
        <a:graphic>
          <a:graphicData uri="http://schemas.openxmlformats.org/presentationml/2006/ole">
            <mc:AlternateContent xmlns:mc="http://schemas.openxmlformats.org/markup-compatibility/2006">
              <mc:Choice xmlns:v="urn:schemas-microsoft-com:vml" Requires="v">
                <p:oleObj spid="_x0000_s77843" name="公式" r:id="rId10" imgW="774700" imgH="209550" progId="Equation.3">
                  <p:embed/>
                </p:oleObj>
              </mc:Choice>
              <mc:Fallback>
                <p:oleObj name="公式" r:id="rId10" imgW="774700" imgH="209550" progId="Equation.3">
                  <p:embed/>
                  <p:pic>
                    <p:nvPicPr>
                      <p:cNvPr id="42004" name="对象 19">
                        <a:extLst>
                          <a:ext uri="{FF2B5EF4-FFF2-40B4-BE49-F238E27FC236}">
                            <a16:creationId xmlns:a16="http://schemas.microsoft.com/office/drawing/2014/main" id="{F726E6A7-7267-4846-8255-E102AAD02E9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30562" y="4201165"/>
                        <a:ext cx="2664296" cy="668929"/>
                      </a:xfrm>
                      <a:prstGeom prst="rect">
                        <a:avLst/>
                      </a:prstGeom>
                      <a:noFill/>
                      <a:ln>
                        <a:noFill/>
                      </a:ln>
                      <a:extLst/>
                    </p:spPr>
                  </p:pic>
                </p:oleObj>
              </mc:Fallback>
            </mc:AlternateContent>
          </a:graphicData>
        </a:graphic>
      </p:graphicFrame>
      <p:graphicFrame>
        <p:nvGraphicFramePr>
          <p:cNvPr id="42005" name="对象 22">
            <a:extLst>
              <a:ext uri="{FF2B5EF4-FFF2-40B4-BE49-F238E27FC236}">
                <a16:creationId xmlns:a16="http://schemas.microsoft.com/office/drawing/2014/main" id="{43157377-1B05-8244-A2A8-05F8D468473E}"/>
              </a:ext>
            </a:extLst>
          </p:cNvPr>
          <p:cNvGraphicFramePr>
            <a:graphicFrameLocks noChangeAspect="1"/>
          </p:cNvGraphicFramePr>
          <p:nvPr>
            <p:extLst>
              <p:ext uri="{D42A27DB-BD31-4B8C-83A1-F6EECF244321}">
                <p14:modId xmlns:p14="http://schemas.microsoft.com/office/powerpoint/2010/main" val="706374690"/>
              </p:ext>
            </p:extLst>
          </p:nvPr>
        </p:nvGraphicFramePr>
        <p:xfrm>
          <a:off x="3230562" y="6008704"/>
          <a:ext cx="2682875" cy="416741"/>
        </p:xfrm>
        <a:graphic>
          <a:graphicData uri="http://schemas.openxmlformats.org/presentationml/2006/ole">
            <mc:AlternateContent xmlns:mc="http://schemas.openxmlformats.org/markup-compatibility/2006">
              <mc:Choice xmlns:v="urn:schemas-microsoft-com:vml" Requires="v">
                <p:oleObj spid="_x0000_s77844" name="公式" r:id="rId12" imgW="16967200" imgH="2489200" progId="Equation.3">
                  <p:embed/>
                </p:oleObj>
              </mc:Choice>
              <mc:Fallback>
                <p:oleObj name="公式" r:id="rId12" imgW="16967200" imgH="2489200" progId="Equation.3">
                  <p:embed/>
                  <p:pic>
                    <p:nvPicPr>
                      <p:cNvPr id="42005" name="对象 22">
                        <a:extLst>
                          <a:ext uri="{FF2B5EF4-FFF2-40B4-BE49-F238E27FC236}">
                            <a16:creationId xmlns:a16="http://schemas.microsoft.com/office/drawing/2014/main" id="{43157377-1B05-8244-A2A8-05F8D468473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0562" y="6008704"/>
                        <a:ext cx="2682875" cy="4167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42006" name="圆角矩形 3">
            <a:extLst>
              <a:ext uri="{FF2B5EF4-FFF2-40B4-BE49-F238E27FC236}">
                <a16:creationId xmlns:a16="http://schemas.microsoft.com/office/drawing/2014/main" id="{9653F6A2-2F21-CB46-9756-4C25164EA301}"/>
              </a:ext>
            </a:extLst>
          </p:cNvPr>
          <p:cNvSpPr>
            <a:spLocks noChangeArrowheads="1"/>
          </p:cNvSpPr>
          <p:nvPr/>
        </p:nvSpPr>
        <p:spPr bwMode="auto">
          <a:xfrm>
            <a:off x="3023827" y="4120617"/>
            <a:ext cx="3094955" cy="763859"/>
          </a:xfrm>
          <a:prstGeom prst="roundRect">
            <a:avLst>
              <a:gd name="adj" fmla="val 2347"/>
            </a:avLst>
          </a:prstGeom>
          <a:noFill/>
          <a:ln w="1905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Tree>
    <p:extLst>
      <p:ext uri="{BB962C8B-B14F-4D97-AF65-F5344CB8AC3E}">
        <p14:creationId xmlns:p14="http://schemas.microsoft.com/office/powerpoint/2010/main" val="116301017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矩形 8">
            <a:extLst>
              <a:ext uri="{FF2B5EF4-FFF2-40B4-BE49-F238E27FC236}">
                <a16:creationId xmlns:a16="http://schemas.microsoft.com/office/drawing/2014/main" id="{EC2B2510-83F7-E740-A745-5CD0E2FB3AB8}"/>
              </a:ext>
            </a:extLst>
          </p:cNvPr>
          <p:cNvSpPr>
            <a:spLocks noChangeArrowheads="1"/>
          </p:cNvSpPr>
          <p:nvPr/>
        </p:nvSpPr>
        <p:spPr bwMode="auto">
          <a:xfrm>
            <a:off x="784225" y="188913"/>
            <a:ext cx="7802563"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sz="3600" b="1">
                <a:solidFill>
                  <a:srgbClr val="0000FF"/>
                </a:solidFill>
                <a:latin typeface="黑体" panose="02010609060101010101" pitchFamily="49" charset="-122"/>
                <a:ea typeface="黑体" panose="02010609060101010101" pitchFamily="49" charset="-122"/>
              </a:rPr>
              <a:t>应用</a:t>
            </a:r>
            <a:r>
              <a:rPr kumimoji="0" lang="en-US" altLang="zh-CN" sz="3600" b="1">
                <a:solidFill>
                  <a:srgbClr val="0000FF"/>
                </a:solidFill>
                <a:latin typeface="黑体" panose="02010609060101010101" pitchFamily="49" charset="-122"/>
                <a:ea typeface="黑体" panose="02010609060101010101" pitchFamily="49" charset="-122"/>
              </a:rPr>
              <a:t>1</a:t>
            </a:r>
            <a:r>
              <a:rPr kumimoji="0" lang="zh-CN" altLang="en-US" sz="3600" b="1">
                <a:solidFill>
                  <a:srgbClr val="0000FF"/>
                </a:solidFill>
                <a:latin typeface="黑体" panose="02010609060101010101" pitchFamily="49" charset="-122"/>
                <a:ea typeface="黑体" panose="02010609060101010101" pitchFamily="49" charset="-122"/>
              </a:rPr>
              <a:t>：辐射谱确定黑洞的微观状态数</a:t>
            </a:r>
            <a:endParaRPr kumimoji="0" lang="zh-CN" altLang="en-US" sz="3600"/>
          </a:p>
        </p:txBody>
      </p:sp>
      <p:pic>
        <p:nvPicPr>
          <p:cNvPr id="28675" name="图片 1">
            <a:extLst>
              <a:ext uri="{FF2B5EF4-FFF2-40B4-BE49-F238E27FC236}">
                <a16:creationId xmlns:a16="http://schemas.microsoft.com/office/drawing/2014/main" id="{A5A7249A-218A-624C-A9DF-1FA20CBDA954}"/>
              </a:ext>
            </a:extLst>
          </p:cNvPr>
          <p:cNvPicPr>
            <a:picLocks noChangeAspect="1"/>
          </p:cNvPicPr>
          <p:nvPr/>
        </p:nvPicPr>
        <p:blipFill>
          <a:blip r:embed="rId2"/>
          <a:srcRect/>
          <a:stretch>
            <a:fillRect/>
          </a:stretch>
        </p:blipFill>
        <p:spPr bwMode="auto">
          <a:xfrm>
            <a:off x="663575" y="2420938"/>
            <a:ext cx="7812088" cy="2841625"/>
          </a:xfrm>
          <a:prstGeom prst="rect">
            <a:avLst/>
          </a:prstGeom>
          <a:noFill/>
          <a:ln w="28575">
            <a:solidFill>
              <a:schemeClr val="accent6">
                <a:lumMod val="60000"/>
                <a:lumOff val="40000"/>
              </a:schemeClr>
            </a:solidFill>
            <a:miter lim="800000"/>
            <a:headEnd/>
            <a:tailEnd/>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图片 3">
            <a:extLst>
              <a:ext uri="{FF2B5EF4-FFF2-40B4-BE49-F238E27FC236}">
                <a16:creationId xmlns:a16="http://schemas.microsoft.com/office/drawing/2014/main" id="{34FC34F9-8E83-EB4F-8363-99825EDDC1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052736"/>
            <a:ext cx="5544616" cy="7216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058" name="矩形 4">
            <a:extLst>
              <a:ext uri="{FF2B5EF4-FFF2-40B4-BE49-F238E27FC236}">
                <a16:creationId xmlns:a16="http://schemas.microsoft.com/office/drawing/2014/main" id="{F79339FB-653F-004D-9AF8-7BC4FA1DD90A}"/>
              </a:ext>
            </a:extLst>
          </p:cNvPr>
          <p:cNvSpPr>
            <a:spLocks noChangeArrowheads="1"/>
          </p:cNvSpPr>
          <p:nvPr/>
        </p:nvSpPr>
        <p:spPr bwMode="auto">
          <a:xfrm>
            <a:off x="1258888" y="115888"/>
            <a:ext cx="662622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sz="3600">
                <a:solidFill>
                  <a:srgbClr val="0000FF"/>
                </a:solidFill>
                <a:latin typeface="Arial" panose="020B0604020202020204" pitchFamily="34" charset="0"/>
                <a:cs typeface="Arial" panose="020B0604020202020204" pitchFamily="34" charset="0"/>
              </a:rPr>
              <a:t>Reissner–Nordström black hole</a:t>
            </a:r>
            <a:endParaRPr lang="zh-CN" altLang="en-US" sz="3600">
              <a:solidFill>
                <a:srgbClr val="0000FF"/>
              </a:solidFill>
              <a:latin typeface="Arial" panose="020B0604020202020204" pitchFamily="34" charset="0"/>
              <a:cs typeface="Arial" panose="020B0604020202020204" pitchFamily="34" charset="0"/>
            </a:endParaRPr>
          </a:p>
        </p:txBody>
      </p:sp>
      <p:graphicFrame>
        <p:nvGraphicFramePr>
          <p:cNvPr id="45059" name="对象 5">
            <a:extLst>
              <a:ext uri="{FF2B5EF4-FFF2-40B4-BE49-F238E27FC236}">
                <a16:creationId xmlns:a16="http://schemas.microsoft.com/office/drawing/2014/main" id="{5698F2C6-A0D3-D948-A600-745356A6965B}"/>
              </a:ext>
            </a:extLst>
          </p:cNvPr>
          <p:cNvGraphicFramePr>
            <a:graphicFrameLocks noChangeAspect="1"/>
          </p:cNvGraphicFramePr>
          <p:nvPr>
            <p:extLst>
              <p:ext uri="{D42A27DB-BD31-4B8C-83A1-F6EECF244321}">
                <p14:modId xmlns:p14="http://schemas.microsoft.com/office/powerpoint/2010/main" val="3303478612"/>
              </p:ext>
            </p:extLst>
          </p:nvPr>
        </p:nvGraphicFramePr>
        <p:xfrm>
          <a:off x="3563889" y="4365104"/>
          <a:ext cx="1065436" cy="486318"/>
        </p:xfrm>
        <a:graphic>
          <a:graphicData uri="http://schemas.openxmlformats.org/presentationml/2006/ole">
            <mc:AlternateContent xmlns:mc="http://schemas.openxmlformats.org/markup-compatibility/2006">
              <mc:Choice xmlns:v="urn:schemas-microsoft-com:vml" Requires="v">
                <p:oleObj spid="_x0000_s45218" name="Equation" r:id="rId4" imgW="5118100" imgH="2343150" progId="Equation.DSMT4">
                  <p:embed/>
                </p:oleObj>
              </mc:Choice>
              <mc:Fallback>
                <p:oleObj name="Equation" r:id="rId4" imgW="5118100" imgH="2343150" progId="Equation.DSMT4">
                  <p:embed/>
                  <p:pic>
                    <p:nvPicPr>
                      <p:cNvPr id="0" name="对象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889" y="4365104"/>
                        <a:ext cx="1065436" cy="486318"/>
                      </a:xfrm>
                      <a:prstGeom prst="rect">
                        <a:avLst/>
                      </a:prstGeom>
                      <a:noFill/>
                      <a:ln>
                        <a:noFill/>
                      </a:ln>
                      <a:extLst/>
                    </p:spPr>
                  </p:pic>
                </p:oleObj>
              </mc:Fallback>
            </mc:AlternateContent>
          </a:graphicData>
        </a:graphic>
      </p:graphicFrame>
      <p:sp>
        <p:nvSpPr>
          <p:cNvPr id="45060" name="矩形 7">
            <a:extLst>
              <a:ext uri="{FF2B5EF4-FFF2-40B4-BE49-F238E27FC236}">
                <a16:creationId xmlns:a16="http://schemas.microsoft.com/office/drawing/2014/main" id="{CAA2DCE1-443B-9647-8443-A2121555AF63}"/>
              </a:ext>
            </a:extLst>
          </p:cNvPr>
          <p:cNvSpPr>
            <a:spLocks noChangeArrowheads="1"/>
          </p:cNvSpPr>
          <p:nvPr/>
        </p:nvSpPr>
        <p:spPr bwMode="auto">
          <a:xfrm>
            <a:off x="1115616" y="5085184"/>
            <a:ext cx="75612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dirty="0">
                <a:solidFill>
                  <a:srgbClr val="3737FF"/>
                </a:solidFill>
                <a:latin typeface="Arial" panose="020B0604020202020204" pitchFamily="34" charset="0"/>
                <a:cs typeface="Arial" panose="020B0604020202020204" pitchFamily="34" charset="0"/>
              </a:rPr>
              <a:t>r</a:t>
            </a:r>
            <a:r>
              <a:rPr kumimoji="0" lang="zh-CN" altLang="en-US" dirty="0">
                <a:solidFill>
                  <a:srgbClr val="3737FF"/>
                </a:solidFill>
                <a:latin typeface="Arial" panose="020B0604020202020204" pitchFamily="34" charset="0"/>
                <a:cs typeface="Arial" panose="020B0604020202020204" pitchFamily="34" charset="0"/>
              </a:rPr>
              <a:t> </a:t>
            </a:r>
            <a:r>
              <a:rPr kumimoji="0" lang="en-US" altLang="zh-CN" dirty="0">
                <a:solidFill>
                  <a:srgbClr val="3737FF"/>
                </a:solidFill>
                <a:latin typeface="Arial" panose="020B0604020202020204" pitchFamily="34" charset="0"/>
                <a:cs typeface="Arial" panose="020B0604020202020204" pitchFamily="34" charset="0"/>
              </a:rPr>
              <a:t>=M </a:t>
            </a:r>
            <a:r>
              <a:rPr kumimoji="0" lang="zh-CN" altLang="en-US" dirty="0">
                <a:solidFill>
                  <a:srgbClr val="3737FF"/>
                </a:solidFill>
                <a:latin typeface="Arial" panose="020B0604020202020204" pitchFamily="34" charset="0"/>
                <a:ea typeface="黑体" panose="02010609060101010101" pitchFamily="49" charset="-122"/>
              </a:rPr>
              <a:t>时度规出现奇点，黑洞不再辐射</a:t>
            </a:r>
          </a:p>
        </p:txBody>
      </p:sp>
      <p:sp>
        <p:nvSpPr>
          <p:cNvPr id="45061" name="圆角矩形标注 6">
            <a:extLst>
              <a:ext uri="{FF2B5EF4-FFF2-40B4-BE49-F238E27FC236}">
                <a16:creationId xmlns:a16="http://schemas.microsoft.com/office/drawing/2014/main" id="{66499A5C-38BD-3943-9BB7-D43630F9014C}"/>
              </a:ext>
            </a:extLst>
          </p:cNvPr>
          <p:cNvSpPr>
            <a:spLocks noChangeArrowheads="1"/>
          </p:cNvSpPr>
          <p:nvPr/>
        </p:nvSpPr>
        <p:spPr bwMode="auto">
          <a:xfrm>
            <a:off x="3203849" y="4365104"/>
            <a:ext cx="1944216" cy="504825"/>
          </a:xfrm>
          <a:prstGeom prst="wedgeRoundRectCallout">
            <a:avLst>
              <a:gd name="adj1" fmla="val -20833"/>
              <a:gd name="adj2" fmla="val 62500"/>
              <a:gd name="adj3" fmla="val 16667"/>
            </a:avLst>
          </a:prstGeom>
          <a:noFill/>
          <a:ln w="38100">
            <a:solidFill>
              <a:srgbClr val="FF6600"/>
            </a:solidFill>
            <a:round/>
            <a:headEnd/>
            <a:tailEnd/>
          </a:ln>
          <a:extLst>
            <a:ext uri="{909E8E84-426E-40dd-AFC4-6F175D3DCCD1}">
              <a14:hiddenFill xmlns="" xmlns:a14="http://schemas.microsoft.com/office/drawing/2010/main">
                <a:solidFill>
                  <a:srgbClr val="FFFFFF"/>
                </a:solidFill>
              </a14:hiddenFill>
            </a:ext>
          </a:extLst>
        </p:spPr>
        <p:txBody>
          <a:bodyPr wrap="square" lIns="90000" tIns="46800" rIns="90000" bIns="262800">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3951036172"/>
              </p:ext>
            </p:extLst>
          </p:nvPr>
        </p:nvGraphicFramePr>
        <p:xfrm>
          <a:off x="1331640" y="2348880"/>
          <a:ext cx="2880320" cy="469839"/>
        </p:xfrm>
        <a:graphic>
          <a:graphicData uri="http://schemas.openxmlformats.org/presentationml/2006/ole">
            <mc:AlternateContent xmlns:mc="http://schemas.openxmlformats.org/markup-compatibility/2006">
              <mc:Choice xmlns:v="urn:schemas-microsoft-com:vml" Requires="v">
                <p:oleObj spid="_x0000_s45219" name="公式" r:id="rId6" imgW="1790640" imgH="291960" progId="Equation.3">
                  <p:embed/>
                </p:oleObj>
              </mc:Choice>
              <mc:Fallback>
                <p:oleObj name="公式" r:id="rId6" imgW="1790640" imgH="291960" progId="Equation.3">
                  <p:embed/>
                  <p:pic>
                    <p:nvPicPr>
                      <p:cNvPr id="0" name=""/>
                      <p:cNvPicPr/>
                      <p:nvPr/>
                    </p:nvPicPr>
                    <p:blipFill>
                      <a:blip r:embed="rId7"/>
                      <a:stretch>
                        <a:fillRect/>
                      </a:stretch>
                    </p:blipFill>
                    <p:spPr>
                      <a:xfrm>
                        <a:off x="1331640" y="2348880"/>
                        <a:ext cx="2880320" cy="469839"/>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4091436837"/>
              </p:ext>
            </p:extLst>
          </p:nvPr>
        </p:nvGraphicFramePr>
        <p:xfrm>
          <a:off x="1187624" y="3284984"/>
          <a:ext cx="6028055" cy="738002"/>
        </p:xfrm>
        <a:graphic>
          <a:graphicData uri="http://schemas.openxmlformats.org/presentationml/2006/ole">
            <mc:AlternateContent xmlns:mc="http://schemas.openxmlformats.org/markup-compatibility/2006">
              <mc:Choice xmlns:v="urn:schemas-microsoft-com:vml" Requires="v">
                <p:oleObj spid="_x0000_s45220" name="公式" r:id="rId8" imgW="5600520" imgH="685800" progId="Equation.3">
                  <p:embed/>
                </p:oleObj>
              </mc:Choice>
              <mc:Fallback>
                <p:oleObj name="公式" r:id="rId8" imgW="5600520" imgH="685800" progId="Equation.3">
                  <p:embed/>
                  <p:pic>
                    <p:nvPicPr>
                      <p:cNvPr id="0" name=""/>
                      <p:cNvPicPr>
                        <a:picLocks noChangeAspect="1" noChangeArrowheads="1"/>
                      </p:cNvPicPr>
                      <p:nvPr/>
                    </p:nvPicPr>
                    <p:blipFill>
                      <a:blip r:embed="rId9"/>
                      <a:srcRect/>
                      <a:stretch>
                        <a:fillRect/>
                      </a:stretch>
                    </p:blipFill>
                    <p:spPr bwMode="auto">
                      <a:xfrm>
                        <a:off x="1187624" y="3284984"/>
                        <a:ext cx="6028055" cy="738002"/>
                      </a:xfrm>
                      <a:prstGeom prst="rect">
                        <a:avLst/>
                      </a:prstGeom>
                      <a:noFill/>
                      <a:ln w="19050">
                        <a:solidFill>
                          <a:srgbClr val="00B0F0"/>
                        </a:solidFill>
                      </a:ln>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749224615"/>
              </p:ext>
            </p:extLst>
          </p:nvPr>
        </p:nvGraphicFramePr>
        <p:xfrm>
          <a:off x="4860032" y="2348880"/>
          <a:ext cx="1798638" cy="531813"/>
        </p:xfrm>
        <a:graphic>
          <a:graphicData uri="http://schemas.openxmlformats.org/presentationml/2006/ole">
            <mc:AlternateContent xmlns:mc="http://schemas.openxmlformats.org/markup-compatibility/2006">
              <mc:Choice xmlns:v="urn:schemas-microsoft-com:vml" Requires="v">
                <p:oleObj spid="_x0000_s45221" name="公式" r:id="rId10" imgW="1117600" imgH="330200" progId="Equation.3">
                  <p:embed/>
                </p:oleObj>
              </mc:Choice>
              <mc:Fallback>
                <p:oleObj name="公式" r:id="rId10" imgW="1117600" imgH="330200" progId="Equation.3">
                  <p:embed/>
                  <p:pic>
                    <p:nvPicPr>
                      <p:cNvPr id="0" name=""/>
                      <p:cNvPicPr/>
                      <p:nvPr/>
                    </p:nvPicPr>
                    <p:blipFill>
                      <a:blip r:embed="rId11"/>
                      <a:stretch>
                        <a:fillRect/>
                      </a:stretch>
                    </p:blipFill>
                    <p:spPr>
                      <a:xfrm>
                        <a:off x="4860032" y="2348880"/>
                        <a:ext cx="1798638" cy="531813"/>
                      </a:xfrm>
                      <a:prstGeom prst="rect">
                        <a:avLst/>
                      </a:prstGeom>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a:extLst>
              <a:ext uri="{FF2B5EF4-FFF2-40B4-BE49-F238E27FC236}">
                <a16:creationId xmlns:a16="http://schemas.microsoft.com/office/drawing/2014/main" id="{B6419CE1-87E5-024F-B01C-808911E664AF}"/>
              </a:ext>
            </a:extLst>
          </p:cNvPr>
          <p:cNvSpPr>
            <a:spLocks noGrp="1"/>
          </p:cNvSpPr>
          <p:nvPr>
            <p:ph type="title" idx="4294967295"/>
          </p:nvPr>
        </p:nvSpPr>
        <p:spPr bwMode="auto">
          <a:xfrm>
            <a:off x="611560" y="221449"/>
            <a:ext cx="9144000" cy="1093787"/>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eaLnBrk="1" hangingPunct="1"/>
            <a:r>
              <a:rPr lang="en-US" altLang="zh-CN" sz="2800" dirty="0">
                <a:solidFill>
                  <a:srgbClr val="0000FF"/>
                </a:solidFill>
                <a:latin typeface="Arial" panose="020B0604020202020204" pitchFamily="34" charset="0"/>
                <a:cs typeface="Arial" panose="020B0604020202020204" pitchFamily="34" charset="0"/>
              </a:rPr>
              <a:t>Necessary and sufficient condition for unitality</a:t>
            </a:r>
            <a:endParaRPr lang="zh-CN" altLang="en-US" sz="2800" dirty="0">
              <a:solidFill>
                <a:srgbClr val="0000FF"/>
              </a:solidFill>
              <a:latin typeface="Arial" panose="020B0604020202020204" pitchFamily="34" charset="0"/>
              <a:cs typeface="Arial" panose="020B0604020202020204" pitchFamily="34" charset="0"/>
            </a:endParaRPr>
          </a:p>
        </p:txBody>
      </p:sp>
      <p:sp>
        <p:nvSpPr>
          <p:cNvPr id="46082" name="内容占位符 7">
            <a:extLst>
              <a:ext uri="{FF2B5EF4-FFF2-40B4-BE49-F238E27FC236}">
                <a16:creationId xmlns:a16="http://schemas.microsoft.com/office/drawing/2014/main" id="{3EA54F55-8A33-EF4C-A27D-7144E84538C0}"/>
              </a:ext>
            </a:extLst>
          </p:cNvPr>
          <p:cNvSpPr>
            <a:spLocks noGrp="1"/>
          </p:cNvSpPr>
          <p:nvPr>
            <p:ph idx="4294967295"/>
          </p:nvPr>
        </p:nvSpPr>
        <p:spPr bwMode="auto">
          <a:xfrm>
            <a:off x="1143000" y="1054100"/>
            <a:ext cx="6021388" cy="6096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buFont typeface="Wingdings" pitchFamily="2" charset="2"/>
              <a:buNone/>
            </a:pPr>
            <a:r>
              <a:rPr kumimoji="0" lang="en-US" altLang="zh-CN">
                <a:latin typeface="Arial" panose="020B0604020202020204" pitchFamily="34" charset="0"/>
                <a:cs typeface="Arial" panose="020B0604020202020204" pitchFamily="34" charset="0"/>
              </a:rPr>
              <a:t>        Information        </a:t>
            </a:r>
            <a:r>
              <a:rPr kumimoji="0" lang="zh-CN" altLang="en-US">
                <a:latin typeface="Arial" panose="020B0604020202020204" pitchFamily="34" charset="0"/>
                <a:cs typeface="Arial" panose="020B0604020202020204" pitchFamily="34" charset="0"/>
              </a:rPr>
              <a:t>   </a:t>
            </a:r>
            <a:r>
              <a:rPr kumimoji="0" lang="en-US" altLang="zh-CN">
                <a:latin typeface="Arial" panose="020B0604020202020204" pitchFamily="34" charset="0"/>
                <a:cs typeface="Arial" panose="020B0604020202020204" pitchFamily="34" charset="0"/>
              </a:rPr>
              <a:t>Entropy</a:t>
            </a:r>
            <a:endParaRPr kumimoji="0" lang="zh-CN" altLang="en-US">
              <a:latin typeface="Arial" panose="020B0604020202020204" pitchFamily="34" charset="0"/>
              <a:cs typeface="Arial" panose="020B0604020202020204" pitchFamily="34" charset="0"/>
            </a:endParaRPr>
          </a:p>
        </p:txBody>
      </p:sp>
      <p:pic>
        <p:nvPicPr>
          <p:cNvPr id="46083" name="Picture 4">
            <a:extLst>
              <a:ext uri="{FF2B5EF4-FFF2-40B4-BE49-F238E27FC236}">
                <a16:creationId xmlns:a16="http://schemas.microsoft.com/office/drawing/2014/main" id="{64DC147C-CB0B-AA48-9D6D-E71A594606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263" y="3005138"/>
            <a:ext cx="5678487" cy="639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6084" name="Picture 5">
            <a:extLst>
              <a:ext uri="{FF2B5EF4-FFF2-40B4-BE49-F238E27FC236}">
                <a16:creationId xmlns:a16="http://schemas.microsoft.com/office/drawing/2014/main" id="{5B50C153-0F67-1F45-B694-67C644F442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735138"/>
            <a:ext cx="1944687" cy="382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
        <p:nvSpPr>
          <p:cNvPr id="46085" name="TextBox 22">
            <a:extLst>
              <a:ext uri="{FF2B5EF4-FFF2-40B4-BE49-F238E27FC236}">
                <a16:creationId xmlns:a16="http://schemas.microsoft.com/office/drawing/2014/main" id="{818513A1-8A0D-D943-8E79-14AA6C884DF5}"/>
              </a:ext>
            </a:extLst>
          </p:cNvPr>
          <p:cNvSpPr txBox="1">
            <a:spLocks noChangeArrowheads="1"/>
          </p:cNvSpPr>
          <p:nvPr/>
        </p:nvSpPr>
        <p:spPr bwMode="auto">
          <a:xfrm>
            <a:off x="3194050" y="2436813"/>
            <a:ext cx="2755900" cy="420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baseline="-25000">
                <a:solidFill>
                  <a:srgbClr val="0000FF"/>
                </a:solidFill>
                <a:latin typeface="Arial" panose="020B0604020202020204" pitchFamily="34" charset="0"/>
                <a:cs typeface="Arial" panose="020B0604020202020204" pitchFamily="34" charset="0"/>
              </a:rPr>
              <a:t>In information theory</a:t>
            </a:r>
            <a:endParaRPr kumimoji="0" lang="zh-CN" altLang="en-US" sz="3200" baseline="-25000">
              <a:solidFill>
                <a:srgbClr val="0000FF"/>
              </a:solidFill>
              <a:latin typeface="Arial" panose="020B0604020202020204" pitchFamily="34" charset="0"/>
              <a:ea typeface="华文行楷" panose="02010800040101010101" pitchFamily="2" charset="-122"/>
            </a:endParaRPr>
          </a:p>
        </p:txBody>
      </p:sp>
      <p:sp>
        <p:nvSpPr>
          <p:cNvPr id="46086" name="TextBox 23">
            <a:extLst>
              <a:ext uri="{FF2B5EF4-FFF2-40B4-BE49-F238E27FC236}">
                <a16:creationId xmlns:a16="http://schemas.microsoft.com/office/drawing/2014/main" id="{EEF3986E-0ADD-F54C-ACBC-CAF0A6AF69BD}"/>
              </a:ext>
            </a:extLst>
          </p:cNvPr>
          <p:cNvSpPr txBox="1">
            <a:spLocks noChangeArrowheads="1"/>
          </p:cNvSpPr>
          <p:nvPr/>
        </p:nvSpPr>
        <p:spPr bwMode="auto">
          <a:xfrm>
            <a:off x="2376488" y="3573463"/>
            <a:ext cx="4376737"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3200" baseline="-25000">
                <a:solidFill>
                  <a:srgbClr val="0000FF"/>
                </a:solidFill>
                <a:latin typeface="Tahoma" panose="020B0604030504040204" pitchFamily="34" charset="0"/>
                <a:ea typeface="华文行楷" panose="02010800040101010101" pitchFamily="2" charset="-122"/>
              </a:rPr>
              <a:t>In Hawking radiation as tunneling</a:t>
            </a:r>
            <a:r>
              <a:rPr kumimoji="0" lang="en-US" altLang="zh-CN" sz="3200">
                <a:solidFill>
                  <a:srgbClr val="0000FF"/>
                </a:solidFill>
                <a:latin typeface="Tahoma" panose="020B0604030504040204" pitchFamily="34" charset="0"/>
                <a:ea typeface="华文行楷" panose="02010800040101010101" pitchFamily="2" charset="-122"/>
              </a:rPr>
              <a:t> </a:t>
            </a:r>
            <a:endParaRPr kumimoji="0" lang="zh-CN" altLang="en-US" sz="3200" baseline="-25000">
              <a:solidFill>
                <a:srgbClr val="0000FF"/>
              </a:solidFill>
              <a:latin typeface="Tahoma" panose="020B0604030504040204" pitchFamily="34" charset="0"/>
              <a:ea typeface="华文行楷" panose="02010800040101010101" pitchFamily="2" charset="-122"/>
            </a:endParaRPr>
          </a:p>
        </p:txBody>
      </p:sp>
      <p:pic>
        <p:nvPicPr>
          <p:cNvPr id="46087" name="Picture 8">
            <a:extLst>
              <a:ext uri="{FF2B5EF4-FFF2-40B4-BE49-F238E27FC236}">
                <a16:creationId xmlns:a16="http://schemas.microsoft.com/office/drawing/2014/main" id="{B713BAAA-C054-B24E-89A0-97A4242B06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7825" y="4365625"/>
            <a:ext cx="5876925" cy="395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6088" name="Picture 9">
            <a:extLst>
              <a:ext uri="{FF2B5EF4-FFF2-40B4-BE49-F238E27FC236}">
                <a16:creationId xmlns:a16="http://schemas.microsoft.com/office/drawing/2014/main" id="{1397403D-5F2C-6940-B242-8DED0D76B8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5661025"/>
            <a:ext cx="5478463" cy="30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
        <p:nvSpPr>
          <p:cNvPr id="46089" name="左右箭头 1">
            <a:extLst>
              <a:ext uri="{FF2B5EF4-FFF2-40B4-BE49-F238E27FC236}">
                <a16:creationId xmlns:a16="http://schemas.microsoft.com/office/drawing/2014/main" id="{36533349-E2B3-834C-9966-B8EE286538DC}"/>
              </a:ext>
            </a:extLst>
          </p:cNvPr>
          <p:cNvSpPr>
            <a:spLocks noChangeArrowheads="1"/>
          </p:cNvSpPr>
          <p:nvPr/>
        </p:nvSpPr>
        <p:spPr bwMode="auto">
          <a:xfrm>
            <a:off x="4491038" y="1287463"/>
            <a:ext cx="576262" cy="142875"/>
          </a:xfrm>
          <a:prstGeom prst="leftRightArrow">
            <a:avLst>
              <a:gd name="adj1" fmla="val 50000"/>
              <a:gd name="adj2" fmla="val 50006"/>
            </a:avLst>
          </a:prstGeom>
          <a:solidFill>
            <a:schemeClr val="accent1"/>
          </a:solidFill>
          <a:ln w="9525">
            <a:solidFill>
              <a:schemeClr val="tx1"/>
            </a:solidFill>
            <a:round/>
            <a:headEnd/>
            <a:tailE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46090" name="矩形 2">
            <a:extLst>
              <a:ext uri="{FF2B5EF4-FFF2-40B4-BE49-F238E27FC236}">
                <a16:creationId xmlns:a16="http://schemas.microsoft.com/office/drawing/2014/main" id="{0C6EEAA9-DE9A-2D45-B7ED-D143C4C931A3}"/>
              </a:ext>
            </a:extLst>
          </p:cNvPr>
          <p:cNvSpPr>
            <a:spLocks noChangeArrowheads="1"/>
          </p:cNvSpPr>
          <p:nvPr/>
        </p:nvSpPr>
        <p:spPr bwMode="auto">
          <a:xfrm>
            <a:off x="2124075" y="5091113"/>
            <a:ext cx="4897438"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solidFill>
                  <a:srgbClr val="000000"/>
                </a:solidFill>
              </a:rPr>
              <a:t>information conservation</a:t>
            </a:r>
            <a:endParaRPr kumimoji="0" lang="zh-CN" altLang="en-US">
              <a:solidFill>
                <a:srgbClr val="000000"/>
              </a:solidFill>
            </a:endParaRPr>
          </a:p>
        </p:txBody>
      </p:sp>
      <p:sp>
        <p:nvSpPr>
          <p:cNvPr id="46091" name="圆角矩形 15">
            <a:extLst>
              <a:ext uri="{FF2B5EF4-FFF2-40B4-BE49-F238E27FC236}">
                <a16:creationId xmlns:a16="http://schemas.microsoft.com/office/drawing/2014/main" id="{80A84BD5-E24E-674D-8C86-E9E291BCA5C2}"/>
              </a:ext>
            </a:extLst>
          </p:cNvPr>
          <p:cNvSpPr>
            <a:spLocks noChangeArrowheads="1"/>
          </p:cNvSpPr>
          <p:nvPr/>
        </p:nvSpPr>
        <p:spPr bwMode="auto">
          <a:xfrm>
            <a:off x="1692275" y="5084763"/>
            <a:ext cx="5759450" cy="1008062"/>
          </a:xfrm>
          <a:prstGeom prst="roundRect">
            <a:avLst>
              <a:gd name="adj" fmla="val 7713"/>
            </a:avLst>
          </a:prstGeom>
          <a:noFill/>
          <a:ln w="1905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kumimoji="0" lang="zh-CN" altLang="en-US"/>
          </a:p>
        </p:txBody>
      </p:sp>
      <p:sp>
        <p:nvSpPr>
          <p:cNvPr id="17" name="圆角矩形 16">
            <a:extLst>
              <a:ext uri="{FF2B5EF4-FFF2-40B4-BE49-F238E27FC236}">
                <a16:creationId xmlns:a16="http://schemas.microsoft.com/office/drawing/2014/main" id="{632E6762-3614-224C-BB62-A96343526EBE}"/>
              </a:ext>
            </a:extLst>
          </p:cNvPr>
          <p:cNvSpPr/>
          <p:nvPr/>
        </p:nvSpPr>
        <p:spPr bwMode="auto">
          <a:xfrm>
            <a:off x="2051050" y="1052513"/>
            <a:ext cx="4824413" cy="1152525"/>
          </a:xfrm>
          <a:prstGeom prst="roundRect">
            <a:avLst>
              <a:gd name="adj" fmla="val 7714"/>
            </a:avLst>
          </a:prstGeom>
          <a:noFill/>
          <a:ln w="19050" cap="flat" cmpd="sng" algn="ctr">
            <a:solidFill>
              <a:schemeClr val="accent5"/>
            </a:solidFill>
            <a:prstDash val="solid"/>
            <a:round/>
            <a:headEnd type="none" w="med" len="med"/>
            <a:tailEnd type="none" w="med" len="med"/>
          </a:ln>
          <a:effectLst/>
          <a:extLst/>
        </p:spPr>
        <p:txBody>
          <a:bodyPr/>
          <a:lstStyle/>
          <a:p>
            <a:pPr eaLnBrk="1" hangingPunct="1">
              <a:defRPr/>
            </a:pPr>
            <a:endParaRPr lang="zh-CN" altLang="en-US">
              <a:latin typeface="Times New Roman" charset="0"/>
              <a:ea typeface="宋体"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1">
            <a:extLst>
              <a:ext uri="{FF2B5EF4-FFF2-40B4-BE49-F238E27FC236}">
                <a16:creationId xmlns:a16="http://schemas.microsoft.com/office/drawing/2014/main" id="{FD4DD7FC-1CD0-CF4E-BB90-56FE2EE8EE8A}"/>
              </a:ext>
            </a:extLst>
          </p:cNvPr>
          <p:cNvSpPr>
            <a:spLocks noGrp="1"/>
          </p:cNvSpPr>
          <p:nvPr>
            <p:ph type="title" idx="4294967295"/>
          </p:nvPr>
        </p:nvSpPr>
        <p:spPr bwMode="auto">
          <a:xfrm>
            <a:off x="-80963" y="188913"/>
            <a:ext cx="9293226" cy="6334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a:r>
              <a:rPr lang="en-US" altLang="zh-CN" sz="3000">
                <a:solidFill>
                  <a:srgbClr val="0000FF"/>
                </a:solidFill>
                <a:latin typeface="Arial" panose="020B0604020202020204" pitchFamily="34" charset="0"/>
                <a:cs typeface="Arial" panose="020B0604020202020204" pitchFamily="34" charset="0"/>
              </a:rPr>
              <a:t>Number of microstates for a Schwarzschild black hole</a:t>
            </a:r>
            <a:endParaRPr lang="zh-CN" altLang="en-US" sz="3000">
              <a:solidFill>
                <a:srgbClr val="0000FF"/>
              </a:solidFill>
              <a:latin typeface="Arial" panose="020B0604020202020204" pitchFamily="34" charset="0"/>
              <a:cs typeface="Arial" panose="020B0604020202020204" pitchFamily="34" charset="0"/>
            </a:endParaRPr>
          </a:p>
        </p:txBody>
      </p:sp>
      <p:sp>
        <p:nvSpPr>
          <p:cNvPr id="47106" name="内容占位符 2">
            <a:extLst>
              <a:ext uri="{FF2B5EF4-FFF2-40B4-BE49-F238E27FC236}">
                <a16:creationId xmlns:a16="http://schemas.microsoft.com/office/drawing/2014/main" id="{47201D78-59C0-6D4D-920F-9B709890BD6F}"/>
              </a:ext>
            </a:extLst>
          </p:cNvPr>
          <p:cNvSpPr>
            <a:spLocks noGrp="1"/>
          </p:cNvSpPr>
          <p:nvPr>
            <p:ph idx="4294967295"/>
          </p:nvPr>
        </p:nvSpPr>
        <p:spPr bwMode="auto">
          <a:xfrm>
            <a:off x="900113" y="1052513"/>
            <a:ext cx="8229600" cy="6858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buFont typeface="Wingdings" pitchFamily="2" charset="2"/>
              <a:buNone/>
            </a:pPr>
            <a:r>
              <a:rPr kumimoji="0" lang="en-US" altLang="zh-CN" sz="2600">
                <a:solidFill>
                  <a:srgbClr val="0000FF"/>
                </a:solidFill>
                <a:latin typeface="American Typewriter Condensed" panose="02090606020004020304" pitchFamily="18" charset="0"/>
              </a:rPr>
              <a:t>Separation of number of microstates</a:t>
            </a:r>
            <a:endParaRPr kumimoji="0" lang="zh-CN" altLang="en-US" sz="2600">
              <a:solidFill>
                <a:srgbClr val="0000FF"/>
              </a:solidFill>
              <a:latin typeface="American Typewriter Condensed" panose="02090606020004020304" pitchFamily="18" charset="0"/>
            </a:endParaRPr>
          </a:p>
        </p:txBody>
      </p:sp>
      <p:pic>
        <p:nvPicPr>
          <p:cNvPr id="47107" name="Picture 2">
            <a:extLst>
              <a:ext uri="{FF2B5EF4-FFF2-40B4-BE49-F238E27FC236}">
                <a16:creationId xmlns:a16="http://schemas.microsoft.com/office/drawing/2014/main" id="{CAD29C0B-7960-FF48-A890-6F42ABC84E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916113"/>
            <a:ext cx="6696075" cy="331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7108" name="Picture 3">
            <a:extLst>
              <a:ext uri="{FF2B5EF4-FFF2-40B4-BE49-F238E27FC236}">
                <a16:creationId xmlns:a16="http://schemas.microsoft.com/office/drawing/2014/main" id="{E3D74F63-2140-1940-88A4-EE285ACCDA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488" y="2565400"/>
            <a:ext cx="3886200" cy="1039813"/>
          </a:xfrm>
          <a:prstGeom prst="rect">
            <a:avLst/>
          </a:prstGeom>
          <a:noFill/>
          <a:ln w="19050">
            <a:solidFill>
              <a:srgbClr val="4BACC6"/>
            </a:solidFill>
            <a:miter lim="800000"/>
            <a:headEnd/>
            <a:tailEnd/>
          </a:ln>
          <a:extLst>
            <a:ext uri="{909E8E84-426E-40dd-AFC4-6F175D3DCCD1}">
              <a14:hiddenFill xmlns="" xmlns:a14="http://schemas.microsoft.com/office/drawing/2010/main">
                <a:solidFill>
                  <a:srgbClr val="FFFFFF"/>
                </a:solidFill>
              </a14:hiddenFill>
            </a:ext>
          </a:extLst>
        </p:spPr>
      </p:pic>
      <p:pic>
        <p:nvPicPr>
          <p:cNvPr id="47109" name="Picture 4">
            <a:extLst>
              <a:ext uri="{FF2B5EF4-FFF2-40B4-BE49-F238E27FC236}">
                <a16:creationId xmlns:a16="http://schemas.microsoft.com/office/drawing/2014/main" id="{21A0006E-4FDA-074E-866C-BBF24A3589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4675188"/>
            <a:ext cx="2592388" cy="820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7110" name="Picture 5">
            <a:extLst>
              <a:ext uri="{FF2B5EF4-FFF2-40B4-BE49-F238E27FC236}">
                <a16:creationId xmlns:a16="http://schemas.microsoft.com/office/drawing/2014/main" id="{624D3E96-8CAC-424F-9493-039983D8B8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9125" y="4581525"/>
            <a:ext cx="3878263" cy="1008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7111" name="Picture 6">
            <a:extLst>
              <a:ext uri="{FF2B5EF4-FFF2-40B4-BE49-F238E27FC236}">
                <a16:creationId xmlns:a16="http://schemas.microsoft.com/office/drawing/2014/main" id="{394EF2EB-9677-4B4D-946C-BBBA72147D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5805488"/>
            <a:ext cx="3100388" cy="376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
        <p:nvSpPr>
          <p:cNvPr id="2" name="矩形 1">
            <a:extLst>
              <a:ext uri="{FF2B5EF4-FFF2-40B4-BE49-F238E27FC236}">
                <a16:creationId xmlns:a16="http://schemas.microsoft.com/office/drawing/2014/main" id="{930EDBF7-44FD-0048-A0D3-0DD786632528}"/>
              </a:ext>
            </a:extLst>
          </p:cNvPr>
          <p:cNvSpPr/>
          <p:nvPr/>
        </p:nvSpPr>
        <p:spPr>
          <a:xfrm>
            <a:off x="1358900" y="3933825"/>
            <a:ext cx="6408738" cy="461963"/>
          </a:xfrm>
          <a:prstGeom prst="rect">
            <a:avLst/>
          </a:prstGeom>
          <a:solidFill>
            <a:schemeClr val="accent6">
              <a:lumMod val="40000"/>
              <a:lumOff val="60000"/>
            </a:schemeClr>
          </a:solidFill>
        </p:spPr>
        <p:txBody>
          <a:bodyPr>
            <a:spAutoFit/>
          </a:bodyPr>
          <a:lstStyle/>
          <a:p>
            <a:pPr algn="ctr">
              <a:defRPr/>
            </a:pPr>
            <a:r>
              <a:rPr lang="zh-CN">
                <a:solidFill>
                  <a:srgbClr val="000000"/>
                </a:solidFill>
                <a:latin typeface="Arial" charset="0"/>
                <a:ea typeface="宋体" charset="0"/>
                <a:cs typeface="Arial" charset="0"/>
              </a:rPr>
              <a:t>#</a:t>
            </a:r>
            <a:r>
              <a:rPr lang="en-US" altLang="zh-CN">
                <a:solidFill>
                  <a:srgbClr val="000000"/>
                </a:solidFill>
                <a:latin typeface="Arial" charset="0"/>
                <a:ea typeface="宋体" charset="0"/>
                <a:cs typeface="Arial" charset="0"/>
              </a:rPr>
              <a:t> of microstates of BH=</a:t>
            </a:r>
            <a:r>
              <a:rPr lang="zh-CN">
                <a:solidFill>
                  <a:srgbClr val="000000"/>
                </a:solidFill>
                <a:latin typeface="Arial" charset="0"/>
                <a:ea typeface="宋体" charset="0"/>
                <a:cs typeface="Arial" charset="0"/>
              </a:rPr>
              <a:t>#</a:t>
            </a:r>
            <a:r>
              <a:rPr lang="en-US" altLang="zh-CN">
                <a:solidFill>
                  <a:srgbClr val="000000"/>
                </a:solidFill>
                <a:latin typeface="Arial" charset="0"/>
                <a:ea typeface="宋体" charset="0"/>
                <a:cs typeface="Arial" charset="0"/>
              </a:rPr>
              <a:t> of microstates of HR </a:t>
            </a:r>
            <a:endParaRPr lang="zh-CN" altLang="en-US">
              <a:solidFill>
                <a:srgbClr val="000000"/>
              </a:solidFill>
              <a:latin typeface="Arial" charset="0"/>
              <a:ea typeface="宋体" charset="0"/>
              <a:cs typeface="Arial"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标题 1">
            <a:extLst>
              <a:ext uri="{FF2B5EF4-FFF2-40B4-BE49-F238E27FC236}">
                <a16:creationId xmlns:a16="http://schemas.microsoft.com/office/drawing/2014/main" id="{651B29CC-5FD9-C24F-A9E7-200D5374AD26}"/>
              </a:ext>
            </a:extLst>
          </p:cNvPr>
          <p:cNvSpPr>
            <a:spLocks noGrp="1"/>
          </p:cNvSpPr>
          <p:nvPr>
            <p:ph type="title" idx="4294967295"/>
          </p:nvPr>
        </p:nvSpPr>
        <p:spPr bwMode="auto">
          <a:xfrm>
            <a:off x="457200" y="188913"/>
            <a:ext cx="8229600" cy="706437"/>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a:r>
              <a:rPr lang="en-US" altLang="zh-CN" sz="3200">
                <a:solidFill>
                  <a:srgbClr val="0000FF"/>
                </a:solidFill>
                <a:latin typeface="Arial" panose="020B0604020202020204" pitchFamily="34" charset="0"/>
                <a:cs typeface="Arial" panose="020B0604020202020204" pitchFamily="34" charset="0"/>
              </a:rPr>
              <a:t>Number of microstates for a R-N black hole</a:t>
            </a:r>
            <a:endParaRPr lang="zh-CN" altLang="en-US" sz="3200">
              <a:solidFill>
                <a:srgbClr val="0000FF"/>
              </a:solidFill>
              <a:latin typeface="Arial" panose="020B0604020202020204" pitchFamily="34" charset="0"/>
              <a:cs typeface="Arial" panose="020B0604020202020204" pitchFamily="34" charset="0"/>
            </a:endParaRPr>
          </a:p>
        </p:txBody>
      </p:sp>
      <p:sp>
        <p:nvSpPr>
          <p:cNvPr id="48130" name="内容占位符 2">
            <a:extLst>
              <a:ext uri="{FF2B5EF4-FFF2-40B4-BE49-F238E27FC236}">
                <a16:creationId xmlns:a16="http://schemas.microsoft.com/office/drawing/2014/main" id="{0E124EFA-8915-4A40-BBA2-4395455B0A9F}"/>
              </a:ext>
            </a:extLst>
          </p:cNvPr>
          <p:cNvSpPr>
            <a:spLocks noGrp="1"/>
          </p:cNvSpPr>
          <p:nvPr>
            <p:ph idx="4294967295"/>
          </p:nvPr>
        </p:nvSpPr>
        <p:spPr bwMode="auto">
          <a:xfrm>
            <a:off x="879475" y="1125538"/>
            <a:ext cx="8229600" cy="6096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buFont typeface="Wingdings" pitchFamily="2" charset="2"/>
              <a:buNone/>
            </a:pPr>
            <a:r>
              <a:rPr kumimoji="0" lang="en-US" altLang="zh-CN" sz="2800">
                <a:solidFill>
                  <a:srgbClr val="3737FF"/>
                </a:solidFill>
                <a:latin typeface="Arial" panose="020B0604020202020204" pitchFamily="34" charset="0"/>
                <a:cs typeface="Arial" panose="020B0604020202020204" pitchFamily="34" charset="0"/>
              </a:rPr>
              <a:t>Extremal remnant</a:t>
            </a:r>
            <a:endParaRPr kumimoji="0" lang="zh-CN" altLang="en-US" sz="2800">
              <a:solidFill>
                <a:srgbClr val="3737FF"/>
              </a:solidFill>
              <a:latin typeface="Arial" panose="020B0604020202020204" pitchFamily="34" charset="0"/>
              <a:cs typeface="Arial" panose="020B0604020202020204" pitchFamily="34" charset="0"/>
            </a:endParaRPr>
          </a:p>
        </p:txBody>
      </p:sp>
      <p:pic>
        <p:nvPicPr>
          <p:cNvPr id="48131" name="Picture 2">
            <a:extLst>
              <a:ext uri="{FF2B5EF4-FFF2-40B4-BE49-F238E27FC236}">
                <a16:creationId xmlns:a16="http://schemas.microsoft.com/office/drawing/2014/main" id="{22B2A6C3-E1F3-C642-BA37-EFF10F6660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525" y="1700213"/>
            <a:ext cx="4321175" cy="796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
        <p:nvSpPr>
          <p:cNvPr id="48132" name="内容占位符 2">
            <a:extLst>
              <a:ext uri="{FF2B5EF4-FFF2-40B4-BE49-F238E27FC236}">
                <a16:creationId xmlns:a16="http://schemas.microsoft.com/office/drawing/2014/main" id="{AB5CED2F-774B-AE44-A556-C8B8092A1EF3}"/>
              </a:ext>
            </a:extLst>
          </p:cNvPr>
          <p:cNvSpPr txBox="1">
            <a:spLocks/>
          </p:cNvSpPr>
          <p:nvPr/>
        </p:nvSpPr>
        <p:spPr bwMode="auto">
          <a:xfrm>
            <a:off x="879475" y="2781300"/>
            <a:ext cx="82296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20000"/>
              </a:spcBef>
              <a:buClr>
                <a:schemeClr val="bg2"/>
              </a:buClr>
              <a:buSzPct val="75000"/>
            </a:pPr>
            <a:r>
              <a:rPr kumimoji="0" lang="en-US" altLang="zh-CN" sz="2800">
                <a:solidFill>
                  <a:srgbClr val="3737FF"/>
                </a:solidFill>
                <a:latin typeface="Arial" panose="020B0604020202020204" pitchFamily="34" charset="0"/>
                <a:cs typeface="Arial" panose="020B0604020202020204" pitchFamily="34" charset="0"/>
              </a:rPr>
              <a:t>Charged massive particle tunneling</a:t>
            </a:r>
            <a:endParaRPr kumimoji="0" lang="zh-CN" altLang="en-US" sz="2800">
              <a:solidFill>
                <a:srgbClr val="3737FF"/>
              </a:solidFill>
              <a:latin typeface="Arial" panose="020B0604020202020204" pitchFamily="34" charset="0"/>
              <a:cs typeface="Arial" panose="020B0604020202020204" pitchFamily="34" charset="0"/>
            </a:endParaRPr>
          </a:p>
        </p:txBody>
      </p:sp>
      <p:pic>
        <p:nvPicPr>
          <p:cNvPr id="48133" name="Picture 4">
            <a:extLst>
              <a:ext uri="{FF2B5EF4-FFF2-40B4-BE49-F238E27FC236}">
                <a16:creationId xmlns:a16="http://schemas.microsoft.com/office/drawing/2014/main" id="{9C8B9A81-1F95-C44F-A618-D00B09554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988" y="3430588"/>
            <a:ext cx="7400925"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8134" name="Picture 5">
            <a:extLst>
              <a:ext uri="{FF2B5EF4-FFF2-40B4-BE49-F238E27FC236}">
                <a16:creationId xmlns:a16="http://schemas.microsoft.com/office/drawing/2014/main" id="{51663CD1-68E1-8743-BE3A-7052370553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988" y="4078288"/>
            <a:ext cx="4724400" cy="755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8135" name="Picture 6">
            <a:extLst>
              <a:ext uri="{FF2B5EF4-FFF2-40B4-BE49-F238E27FC236}">
                <a16:creationId xmlns:a16="http://schemas.microsoft.com/office/drawing/2014/main" id="{D41D7FBA-7921-3840-8BE8-E16316D3BE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988" y="5194300"/>
            <a:ext cx="5791200" cy="53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标题 1">
            <a:extLst>
              <a:ext uri="{FF2B5EF4-FFF2-40B4-BE49-F238E27FC236}">
                <a16:creationId xmlns:a16="http://schemas.microsoft.com/office/drawing/2014/main" id="{12C84903-FAA3-A74D-870C-5AFB074D76AD}"/>
              </a:ext>
            </a:extLst>
          </p:cNvPr>
          <p:cNvSpPr>
            <a:spLocks noGrp="1"/>
          </p:cNvSpPr>
          <p:nvPr>
            <p:ph type="title" idx="4294967295"/>
          </p:nvPr>
        </p:nvSpPr>
        <p:spPr bwMode="auto">
          <a:xfrm>
            <a:off x="458788" y="115888"/>
            <a:ext cx="8229600"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a:r>
              <a:rPr lang="en-US" altLang="zh-CN" sz="3600">
                <a:solidFill>
                  <a:srgbClr val="0000FF"/>
                </a:solidFill>
                <a:latin typeface="Arial" panose="020B0604020202020204" pitchFamily="34" charset="0"/>
                <a:cs typeface="Arial" panose="020B0604020202020204" pitchFamily="34" charset="0"/>
              </a:rPr>
              <a:t>Entropy of extremal R-N (M=Q) </a:t>
            </a:r>
            <a:endParaRPr lang="zh-CN" altLang="en-US" sz="3600">
              <a:solidFill>
                <a:srgbClr val="0000FF"/>
              </a:solidFill>
              <a:latin typeface="Arial" panose="020B0604020202020204" pitchFamily="34" charset="0"/>
              <a:cs typeface="Arial" panose="020B0604020202020204" pitchFamily="34" charset="0"/>
            </a:endParaRPr>
          </a:p>
        </p:txBody>
      </p:sp>
      <p:sp>
        <p:nvSpPr>
          <p:cNvPr id="49154" name="内容占位符 2">
            <a:extLst>
              <a:ext uri="{FF2B5EF4-FFF2-40B4-BE49-F238E27FC236}">
                <a16:creationId xmlns:a16="http://schemas.microsoft.com/office/drawing/2014/main" id="{3EA81F64-2577-6141-B2A8-F6DA5CF174AA}"/>
              </a:ext>
            </a:extLst>
          </p:cNvPr>
          <p:cNvSpPr>
            <a:spLocks noGrp="1"/>
          </p:cNvSpPr>
          <p:nvPr>
            <p:ph idx="4294967295"/>
          </p:nvPr>
        </p:nvSpPr>
        <p:spPr bwMode="auto">
          <a:xfrm>
            <a:off x="395288" y="1196975"/>
            <a:ext cx="3106737" cy="792163"/>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lgn="ctr">
              <a:spcBef>
                <a:spcPct val="0"/>
              </a:spcBef>
              <a:buFont typeface="Wingdings" pitchFamily="2" charset="2"/>
              <a:buNone/>
            </a:pPr>
            <a:r>
              <a:rPr kumimoji="0" lang="en-US" altLang="zh-CN" sz="2200">
                <a:solidFill>
                  <a:srgbClr val="9E0000"/>
                </a:solidFill>
                <a:latin typeface="Arial" panose="020B0604020202020204" pitchFamily="34" charset="0"/>
                <a:cs typeface="Arial" panose="020B0604020202020204" pitchFamily="34" charset="0"/>
              </a:rPr>
              <a:t>Number of microstates of extremal R-N BH</a:t>
            </a:r>
            <a:endParaRPr kumimoji="0" lang="zh-CN" altLang="en-US" sz="2200">
              <a:solidFill>
                <a:srgbClr val="9E0000"/>
              </a:solidFill>
              <a:latin typeface="Arial" panose="020B0604020202020204" pitchFamily="34" charset="0"/>
              <a:cs typeface="Arial" panose="020B0604020202020204" pitchFamily="34" charset="0"/>
            </a:endParaRPr>
          </a:p>
        </p:txBody>
      </p:sp>
      <p:pic>
        <p:nvPicPr>
          <p:cNvPr id="49155" name="Picture 2">
            <a:extLst>
              <a:ext uri="{FF2B5EF4-FFF2-40B4-BE49-F238E27FC236}">
                <a16:creationId xmlns:a16="http://schemas.microsoft.com/office/drawing/2014/main" id="{ACE21A03-C2F5-9B47-82EA-53EE5F6C7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13" y="2139950"/>
            <a:ext cx="2251075" cy="712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
        <p:nvSpPr>
          <p:cNvPr id="49156" name="内容占位符 2">
            <a:extLst>
              <a:ext uri="{FF2B5EF4-FFF2-40B4-BE49-F238E27FC236}">
                <a16:creationId xmlns:a16="http://schemas.microsoft.com/office/drawing/2014/main" id="{D4C5E3B2-18E3-9644-8AEF-4EF785DEA2F6}"/>
              </a:ext>
            </a:extLst>
          </p:cNvPr>
          <p:cNvSpPr txBox="1">
            <a:spLocks/>
          </p:cNvSpPr>
          <p:nvPr/>
        </p:nvSpPr>
        <p:spPr bwMode="auto">
          <a:xfrm>
            <a:off x="4305300" y="1196975"/>
            <a:ext cx="3671888"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buClr>
                <a:schemeClr val="folHlink"/>
              </a:buClr>
              <a:buSzPct val="60000"/>
            </a:pPr>
            <a:r>
              <a:rPr kumimoji="0" lang="en-US" altLang="zh-CN" sz="2200">
                <a:solidFill>
                  <a:srgbClr val="9E0000"/>
                </a:solidFill>
                <a:latin typeface="Arial" panose="020B0604020202020204" pitchFamily="34" charset="0"/>
                <a:cs typeface="Arial" panose="020B0604020202020204" pitchFamily="34" charset="0"/>
              </a:rPr>
              <a:t>Neutral particle tunneling</a:t>
            </a:r>
            <a:endParaRPr kumimoji="0" lang="zh-CN" altLang="en-US" sz="2200">
              <a:solidFill>
                <a:srgbClr val="9E0000"/>
              </a:solidFill>
              <a:latin typeface="Arial" panose="020B0604020202020204" pitchFamily="34" charset="0"/>
              <a:cs typeface="Arial" panose="020B0604020202020204" pitchFamily="34" charset="0"/>
            </a:endParaRPr>
          </a:p>
        </p:txBody>
      </p:sp>
      <p:pic>
        <p:nvPicPr>
          <p:cNvPr id="49157" name="Picture 3">
            <a:extLst>
              <a:ext uri="{FF2B5EF4-FFF2-40B4-BE49-F238E27FC236}">
                <a16:creationId xmlns:a16="http://schemas.microsoft.com/office/drawing/2014/main" id="{3371E5A5-6FB0-C642-A08C-8386CE59D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2201863"/>
            <a:ext cx="5132388" cy="363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pic>
        <p:nvPicPr>
          <p:cNvPr id="49158" name="Picture 4">
            <a:extLst>
              <a:ext uri="{FF2B5EF4-FFF2-40B4-BE49-F238E27FC236}">
                <a16:creationId xmlns:a16="http://schemas.microsoft.com/office/drawing/2014/main" id="{D4D3ECC8-DA05-5449-9F19-EA019AC271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9038" y="3789363"/>
            <a:ext cx="4273550" cy="866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
        <p:nvSpPr>
          <p:cNvPr id="49159" name="TextBox 28">
            <a:extLst>
              <a:ext uri="{FF2B5EF4-FFF2-40B4-BE49-F238E27FC236}">
                <a16:creationId xmlns:a16="http://schemas.microsoft.com/office/drawing/2014/main" id="{C9DFBBCB-7A83-D949-88BA-DC0C30C164A4}"/>
              </a:ext>
            </a:extLst>
          </p:cNvPr>
          <p:cNvSpPr txBox="1">
            <a:spLocks noChangeArrowheads="1"/>
          </p:cNvSpPr>
          <p:nvPr/>
        </p:nvSpPr>
        <p:spPr bwMode="auto">
          <a:xfrm>
            <a:off x="627063" y="4959350"/>
            <a:ext cx="1201737" cy="420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baseline="-25000">
                <a:solidFill>
                  <a:srgbClr val="800000"/>
                </a:solidFill>
                <a:latin typeface="Arial" panose="020B0604020202020204" pitchFamily="34" charset="0"/>
                <a:cs typeface="Arial" panose="020B0604020202020204" pitchFamily="34" charset="0"/>
              </a:rPr>
              <a:t>Entropy:</a:t>
            </a:r>
            <a:endParaRPr kumimoji="0" lang="zh-CN" altLang="en-US" sz="3200" baseline="-25000">
              <a:solidFill>
                <a:srgbClr val="800000"/>
              </a:solidFill>
              <a:latin typeface="Arial" panose="020B0604020202020204" pitchFamily="34" charset="0"/>
              <a:ea typeface="华文行楷" panose="02010800040101010101" pitchFamily="2" charset="-122"/>
            </a:endParaRPr>
          </a:p>
        </p:txBody>
      </p:sp>
      <p:pic>
        <p:nvPicPr>
          <p:cNvPr id="49160" name="Picture 5">
            <a:extLst>
              <a:ext uri="{FF2B5EF4-FFF2-40B4-BE49-F238E27FC236}">
                <a16:creationId xmlns:a16="http://schemas.microsoft.com/office/drawing/2014/main" id="{C1A93933-8721-0741-AA5F-C3FF834FA2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513" y="5054600"/>
            <a:ext cx="3727450" cy="477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5875">
                <a:solidFill>
                  <a:srgbClr val="000000"/>
                </a:solidFill>
                <a:miter lim="800000"/>
                <a:headEnd/>
                <a:tailEnd/>
              </a14:hiddenLine>
            </a:ext>
          </a:extLst>
        </p:spPr>
      </p:pic>
      <p:sp>
        <p:nvSpPr>
          <p:cNvPr id="49161" name="矩形 30">
            <a:extLst>
              <a:ext uri="{FF2B5EF4-FFF2-40B4-BE49-F238E27FC236}">
                <a16:creationId xmlns:a16="http://schemas.microsoft.com/office/drawing/2014/main" id="{DF638C40-DC76-D745-BC11-362EBB328F87}"/>
              </a:ext>
            </a:extLst>
          </p:cNvPr>
          <p:cNvSpPr>
            <a:spLocks noChangeArrowheads="1"/>
          </p:cNvSpPr>
          <p:nvPr/>
        </p:nvSpPr>
        <p:spPr bwMode="auto">
          <a:xfrm>
            <a:off x="2124075" y="3743325"/>
            <a:ext cx="4824413" cy="944563"/>
          </a:xfrm>
          <a:prstGeom prst="rect">
            <a:avLst/>
          </a:prstGeom>
          <a:noFill/>
          <a:ln w="15875">
            <a:solidFill>
              <a:srgbClr val="9E0000"/>
            </a:solidFill>
            <a:round/>
            <a:headEnd/>
            <a:tailEnd/>
          </a:ln>
          <a:extLst>
            <a:ext uri="{909E8E84-426E-40dd-AFC4-6F175D3DCCD1}">
              <a14:hiddenFill xmlns="" xmlns:a14="http://schemas.microsoft.com/office/drawing/2010/main">
                <a:solidFill>
                  <a:srgbClr val="FFFFFF"/>
                </a:solidFill>
              </a14:hiddenFill>
            </a:ext>
          </a:extLst>
        </p:spPr>
        <p:txBody>
          <a:bodyPr lIns="90000" tIns="46800" rIns="90000" bIns="262800">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sp>
        <p:nvSpPr>
          <p:cNvPr id="49162" name="TextBox 31">
            <a:extLst>
              <a:ext uri="{FF2B5EF4-FFF2-40B4-BE49-F238E27FC236}">
                <a16:creationId xmlns:a16="http://schemas.microsoft.com/office/drawing/2014/main" id="{A9094892-6DE7-7941-89D7-300F81419EB3}"/>
              </a:ext>
            </a:extLst>
          </p:cNvPr>
          <p:cNvSpPr txBox="1">
            <a:spLocks noChangeArrowheads="1"/>
          </p:cNvSpPr>
          <p:nvPr/>
        </p:nvSpPr>
        <p:spPr bwMode="auto">
          <a:xfrm>
            <a:off x="4402138" y="5734050"/>
            <a:ext cx="4491037" cy="790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3200" baseline="-25000">
                <a:solidFill>
                  <a:srgbClr val="FF0000"/>
                </a:solidFill>
                <a:latin typeface="Arial" panose="020B0604020202020204" pitchFamily="34" charset="0"/>
                <a:cs typeface="Arial" panose="020B0604020202020204" pitchFamily="34" charset="0"/>
              </a:rPr>
              <a:t>Consistant with string theory! </a:t>
            </a:r>
          </a:p>
          <a:p>
            <a:pPr algn="ctr"/>
            <a:r>
              <a:rPr kumimoji="0" lang="en-US" altLang="zh-CN" baseline="-25000">
                <a:latin typeface="Arial" panose="020B0604020202020204" pitchFamily="34" charset="0"/>
                <a:cs typeface="Arial" panose="020B0604020202020204" pitchFamily="34" charset="0"/>
              </a:rPr>
              <a:t>[A. Sen, </a:t>
            </a:r>
            <a:r>
              <a:rPr kumimoji="0" lang="en-US" altLang="zh-CN" i="1" baseline="-25000">
                <a:latin typeface="Arial" panose="020B0604020202020204" pitchFamily="34" charset="0"/>
                <a:cs typeface="Arial" panose="020B0604020202020204" pitchFamily="34" charset="0"/>
              </a:rPr>
              <a:t>Mod. Phys. Lett. A</a:t>
            </a:r>
            <a:r>
              <a:rPr kumimoji="0" lang="en-US" altLang="zh-CN" baseline="-25000">
                <a:latin typeface="Arial" panose="020B0604020202020204" pitchFamily="34" charset="0"/>
                <a:cs typeface="Arial" panose="020B0604020202020204" pitchFamily="34" charset="0"/>
              </a:rPr>
              <a:t>, </a:t>
            </a:r>
            <a:r>
              <a:rPr kumimoji="0" lang="en-US" altLang="zh-CN" b="1" baseline="-25000">
                <a:latin typeface="Arial" panose="020B0604020202020204" pitchFamily="34" charset="0"/>
                <a:cs typeface="Arial" panose="020B0604020202020204" pitchFamily="34" charset="0"/>
              </a:rPr>
              <a:t>10</a:t>
            </a:r>
            <a:r>
              <a:rPr kumimoji="0" lang="en-US" altLang="zh-CN" baseline="-25000">
                <a:latin typeface="Arial" panose="020B0604020202020204" pitchFamily="34" charset="0"/>
                <a:cs typeface="Arial" panose="020B0604020202020204" pitchFamily="34" charset="0"/>
              </a:rPr>
              <a:t>, 2081 (1995).]</a:t>
            </a:r>
            <a:r>
              <a:rPr kumimoji="0" lang="en-US" altLang="zh-CN">
                <a:latin typeface="Arial" panose="020B0604020202020204" pitchFamily="34" charset="0"/>
                <a:cs typeface="Arial" panose="020B0604020202020204" pitchFamily="34" charset="0"/>
              </a:rPr>
              <a:t> </a:t>
            </a:r>
            <a:endParaRPr kumimoji="0" lang="zh-CN" altLang="en-US" baseline="-25000">
              <a:latin typeface="Arial" panose="020B0604020202020204" pitchFamily="34" charset="0"/>
              <a:ea typeface="华文行楷" panose="02010800040101010101" pitchFamily="2" charset="-122"/>
            </a:endParaRPr>
          </a:p>
        </p:txBody>
      </p:sp>
      <p:sp>
        <p:nvSpPr>
          <p:cNvPr id="49163" name="文本框 1">
            <a:extLst>
              <a:ext uri="{FF2B5EF4-FFF2-40B4-BE49-F238E27FC236}">
                <a16:creationId xmlns:a16="http://schemas.microsoft.com/office/drawing/2014/main" id="{388090A8-D3CF-D74F-8B0C-5CF9DCB4F344}"/>
              </a:ext>
            </a:extLst>
          </p:cNvPr>
          <p:cNvSpPr txBox="1">
            <a:spLocks noChangeArrowheads="1"/>
          </p:cNvSpPr>
          <p:nvPr/>
        </p:nvSpPr>
        <p:spPr bwMode="auto">
          <a:xfrm>
            <a:off x="2368550" y="3159125"/>
            <a:ext cx="439102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solidFill>
                  <a:srgbClr val="3737FF"/>
                </a:solidFill>
                <a:latin typeface="Arial" panose="020B0604020202020204" pitchFamily="34" charset="0"/>
                <a:cs typeface="Arial" panose="020B0604020202020204" pitchFamily="34" charset="0"/>
              </a:rPr>
              <a:t>NR</a:t>
            </a:r>
            <a:r>
              <a:rPr kumimoji="0" lang="zh-CN" altLang="en-US">
                <a:solidFill>
                  <a:srgbClr val="3737FF"/>
                </a:solidFill>
                <a:latin typeface="Arial" panose="020B0604020202020204" pitchFamily="34" charset="0"/>
                <a:ea typeface="黑体" panose="02010609060101010101" pitchFamily="49" charset="-122"/>
              </a:rPr>
              <a:t>黑洞的状态数</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图片 1">
            <a:extLst>
              <a:ext uri="{FF2B5EF4-FFF2-40B4-BE49-F238E27FC236}">
                <a16:creationId xmlns:a16="http://schemas.microsoft.com/office/drawing/2014/main" id="{31572622-61CE-1F4C-B47F-E9620C0626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908050"/>
            <a:ext cx="9144000" cy="5734050"/>
          </a:xfrm>
          <a:prstGeom prst="rect">
            <a:avLst/>
          </a:prstGeom>
          <a:solidFill>
            <a:srgbClr val="FFFF00"/>
          </a:solidFill>
          <a:ln>
            <a:noFill/>
          </a:ln>
          <a:extLst>
            <a:ext uri="{91240B29-F687-4f45-9708-019B960494DF}">
              <a14:hiddenLine xmlns="" xmlns:a14="http://schemas.microsoft.com/office/drawing/2010/main" w="9525">
                <a:solidFill>
                  <a:srgbClr val="000000"/>
                </a:solidFill>
                <a:miter lim="800000"/>
                <a:headEnd/>
                <a:tailEnd/>
              </a14:hiddenLine>
            </a:ext>
          </a:extLst>
        </p:spPr>
      </p:pic>
      <p:sp>
        <p:nvSpPr>
          <p:cNvPr id="51202" name="Rectangle 2">
            <a:extLst>
              <a:ext uri="{FF2B5EF4-FFF2-40B4-BE49-F238E27FC236}">
                <a16:creationId xmlns:a16="http://schemas.microsoft.com/office/drawing/2014/main" id="{FFFEE11B-FB39-C648-BF72-FAE9D43F69D6}"/>
              </a:ext>
            </a:extLst>
          </p:cNvPr>
          <p:cNvSpPr>
            <a:spLocks noGrp="1" noChangeArrowheads="1"/>
          </p:cNvSpPr>
          <p:nvPr>
            <p:ph type="title" idx="4294967295"/>
          </p:nvPr>
        </p:nvSpPr>
        <p:spPr bwMode="auto">
          <a:xfrm>
            <a:off x="395288" y="125413"/>
            <a:ext cx="8229600"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eaLnBrk="1" hangingPunct="1"/>
            <a:r>
              <a:rPr kumimoji="0" lang="zh-CN" altLang="en-US" sz="3600">
                <a:solidFill>
                  <a:srgbClr val="0000FF"/>
                </a:solidFill>
                <a:latin typeface="黑体" panose="02010609060101010101" pitchFamily="49" charset="-122"/>
                <a:ea typeface="黑体" panose="02010609060101010101" pitchFamily="49" charset="-122"/>
              </a:rPr>
              <a:t>暗信息与量子（？）纠缠</a:t>
            </a:r>
            <a:endParaRPr kumimoji="0" lang="en-US" altLang="zh-CN" sz="3600">
              <a:solidFill>
                <a:srgbClr val="0000FF"/>
              </a:solidFill>
              <a:latin typeface="黑体" panose="02010609060101010101" pitchFamily="49" charset="-122"/>
              <a:ea typeface="黑体" panose="02010609060101010101" pitchFamily="49" charset="-122"/>
            </a:endParaRPr>
          </a:p>
        </p:txBody>
      </p:sp>
      <p:sp>
        <p:nvSpPr>
          <p:cNvPr id="51203" name="Rectangle 3">
            <a:extLst>
              <a:ext uri="{FF2B5EF4-FFF2-40B4-BE49-F238E27FC236}">
                <a16:creationId xmlns:a16="http://schemas.microsoft.com/office/drawing/2014/main" id="{C7A815D5-17FA-A747-9DD9-1C181AAAE8D0}"/>
              </a:ext>
            </a:extLst>
          </p:cNvPr>
          <p:cNvSpPr>
            <a:spLocks noGrp="1" noChangeArrowheads="1"/>
          </p:cNvSpPr>
          <p:nvPr>
            <p:ph type="body" idx="4294967295"/>
          </p:nvPr>
        </p:nvSpPr>
        <p:spPr bwMode="auto">
          <a:xfrm>
            <a:off x="468313" y="1125538"/>
            <a:ext cx="8229600" cy="452596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eaLnBrk="1" hangingPunct="1">
              <a:buFont typeface="Wingdings" pitchFamily="2" charset="2"/>
              <a:buNone/>
            </a:pPr>
            <a:r>
              <a:rPr kumimoji="0" lang="zh-CN" altLang="en-US" sz="2000" b="1">
                <a:solidFill>
                  <a:srgbClr val="FFFF00"/>
                </a:solidFill>
                <a:latin typeface="黑体" panose="02010609060101010101" pitchFamily="49" charset="-122"/>
                <a:ea typeface="黑体" panose="02010609060101010101" pitchFamily="49" charset="-122"/>
              </a:rPr>
              <a:t>与（有限）黑洞内部纠缠导致（非）热平衡辐射</a:t>
            </a:r>
            <a:endParaRPr kumimoji="0" lang="en-US" altLang="zh-CN" sz="2000" b="1">
              <a:solidFill>
                <a:srgbClr val="FFFF00"/>
              </a:solidFill>
              <a:latin typeface="黑体" panose="02010609060101010101" pitchFamily="49" charset="-122"/>
              <a:ea typeface="黑体" panose="02010609060101010101" pitchFamily="49" charset="-122"/>
            </a:endParaRPr>
          </a:p>
          <a:p>
            <a:pPr marL="0" indent="0" eaLnBrk="1" hangingPunct="1">
              <a:buFont typeface="Wingdings" pitchFamily="2" charset="2"/>
              <a:buNone/>
            </a:pPr>
            <a:r>
              <a:rPr kumimoji="0" lang="zh-CN" altLang="en-US" sz="2000" b="1">
                <a:solidFill>
                  <a:srgbClr val="FFFF00"/>
                </a:solidFill>
                <a:latin typeface="黑体" panose="02010609060101010101" pitchFamily="49" charset="-122"/>
                <a:ea typeface="黑体" panose="02010609060101010101" pitchFamily="49" charset="-122"/>
              </a:rPr>
              <a:t>辐射粒子间的关联存储了黑洞丢失的信息</a:t>
            </a:r>
            <a:endParaRPr kumimoji="0" lang="en-US" altLang="zh-CN" sz="2000" b="1">
              <a:solidFill>
                <a:srgbClr val="FFFF00"/>
              </a:solidFill>
              <a:latin typeface="黑体" panose="02010609060101010101" pitchFamily="49" charset="-122"/>
              <a:ea typeface="黑体" panose="02010609060101010101" pitchFamily="49" charset="-122"/>
            </a:endParaRPr>
          </a:p>
          <a:p>
            <a:pPr marL="0" indent="0" eaLnBrk="1" hangingPunct="1"/>
            <a:endParaRPr kumimoji="0" lang="en-US" altLang="zh-CN">
              <a:latin typeface="Verdana" panose="020B0604030504040204" pitchFamily="34" charset="0"/>
            </a:endParaRPr>
          </a:p>
          <a:p>
            <a:pPr marL="0" indent="0" eaLnBrk="1" hangingPunct="1"/>
            <a:endParaRPr kumimoji="0" lang="en-US" altLang="zh-CN">
              <a:latin typeface="Verdana" panose="020B0604030504040204" pitchFamily="34" charset="0"/>
            </a:endParaRPr>
          </a:p>
          <a:p>
            <a:pPr marL="0" indent="0" eaLnBrk="1" hangingPunct="1">
              <a:buFont typeface="Wingdings" pitchFamily="2" charset="2"/>
              <a:buNone/>
            </a:pPr>
            <a:r>
              <a:rPr kumimoji="0" lang="en-US" altLang="zh-CN" sz="1800">
                <a:solidFill>
                  <a:schemeClr val="hlink"/>
                </a:solidFill>
                <a:latin typeface="Verdana" panose="020B0604030504040204" pitchFamily="34" charset="0"/>
              </a:rPr>
              <a:t>  </a:t>
            </a:r>
          </a:p>
        </p:txBody>
      </p:sp>
      <p:sp>
        <p:nvSpPr>
          <p:cNvPr id="51204" name="Text Box 5">
            <a:extLst>
              <a:ext uri="{FF2B5EF4-FFF2-40B4-BE49-F238E27FC236}">
                <a16:creationId xmlns:a16="http://schemas.microsoft.com/office/drawing/2014/main" id="{02BA68E9-6D5E-B34E-A90F-4F0D3FB0A354}"/>
              </a:ext>
            </a:extLst>
          </p:cNvPr>
          <p:cNvSpPr txBox="1">
            <a:spLocks noChangeArrowheads="1"/>
          </p:cNvSpPr>
          <p:nvPr/>
        </p:nvSpPr>
        <p:spPr bwMode="auto">
          <a:xfrm>
            <a:off x="395288" y="5362575"/>
            <a:ext cx="8640762"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sz="2800">
                <a:solidFill>
                  <a:srgbClr val="FFFFFF"/>
                </a:solidFill>
                <a:latin typeface="黑体" panose="02010609060101010101" pitchFamily="49" charset="-122"/>
                <a:ea typeface="黑体" panose="02010609060101010101" pitchFamily="49" charset="-122"/>
              </a:rPr>
              <a:t>黑洞丢失的信息不能被定域地观察到！因此是暗的</a:t>
            </a:r>
            <a:endParaRPr kumimoji="0" lang="en-US" altLang="zh-CN" sz="2800">
              <a:solidFill>
                <a:srgbClr val="FFFFFF"/>
              </a:solidFill>
              <a:latin typeface="黑体" panose="02010609060101010101" pitchFamily="49" charset="-122"/>
              <a:ea typeface="黑体" panose="02010609060101010101" pitchFamily="49" charset="-122"/>
            </a:endParaRPr>
          </a:p>
        </p:txBody>
      </p:sp>
      <p:sp>
        <p:nvSpPr>
          <p:cNvPr id="373768" name="AutoShape 8">
            <a:extLst>
              <a:ext uri="{FF2B5EF4-FFF2-40B4-BE49-F238E27FC236}">
                <a16:creationId xmlns:a16="http://schemas.microsoft.com/office/drawing/2014/main" id="{D9FCE8AC-11FC-E448-9332-B05044D7A54B}"/>
              </a:ext>
            </a:extLst>
          </p:cNvPr>
          <p:cNvSpPr>
            <a:spLocks noChangeArrowheads="1"/>
          </p:cNvSpPr>
          <p:nvPr/>
        </p:nvSpPr>
        <p:spPr bwMode="auto">
          <a:xfrm>
            <a:off x="4910138" y="3694113"/>
            <a:ext cx="152400" cy="209550"/>
          </a:xfrm>
          <a:prstGeom prst="irregularSeal1">
            <a:avLst/>
          </a:prstGeom>
          <a:solidFill>
            <a:srgbClr val="FF0000"/>
          </a:solidFill>
          <a:ln w="9525">
            <a:solidFill>
              <a:schemeClr val="tx1"/>
            </a:solidFill>
            <a:miter lim="800000"/>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latin typeface="Arial" panose="020B0604020202020204" pitchFamily="34" charset="0"/>
              <a:cs typeface="Arial" panose="020B0604020202020204" pitchFamily="34" charset="0"/>
            </a:endParaRPr>
          </a:p>
        </p:txBody>
      </p:sp>
      <p:sp>
        <p:nvSpPr>
          <p:cNvPr id="373769" name="AutoShape 9">
            <a:extLst>
              <a:ext uri="{FF2B5EF4-FFF2-40B4-BE49-F238E27FC236}">
                <a16:creationId xmlns:a16="http://schemas.microsoft.com/office/drawing/2014/main" id="{70B27AA5-D81C-6348-877F-5AB30F7B8C67}"/>
              </a:ext>
            </a:extLst>
          </p:cNvPr>
          <p:cNvSpPr>
            <a:spLocks noChangeArrowheads="1"/>
          </p:cNvSpPr>
          <p:nvPr/>
        </p:nvSpPr>
        <p:spPr bwMode="auto">
          <a:xfrm>
            <a:off x="4529138" y="3294063"/>
            <a:ext cx="152400" cy="152400"/>
          </a:xfrm>
          <a:prstGeom prst="irregularSeal1">
            <a:avLst/>
          </a:prstGeom>
          <a:solidFill>
            <a:srgbClr val="FF0000"/>
          </a:solidFill>
          <a:ln w="9525">
            <a:solidFill>
              <a:schemeClr val="tx1"/>
            </a:solidFill>
            <a:miter lim="800000"/>
            <a:headEnd/>
            <a:tailE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latin typeface="Arial" panose="020B0604020202020204" pitchFamily="34" charset="0"/>
              <a:cs typeface="Arial" panose="020B0604020202020204" pitchFamily="34" charset="0"/>
            </a:endParaRPr>
          </a:p>
        </p:txBody>
      </p:sp>
      <p:sp>
        <p:nvSpPr>
          <p:cNvPr id="373770" name="Line 10">
            <a:extLst>
              <a:ext uri="{FF2B5EF4-FFF2-40B4-BE49-F238E27FC236}">
                <a16:creationId xmlns:a16="http://schemas.microsoft.com/office/drawing/2014/main" id="{56528DAA-C44A-5D4C-B369-2D78651A944E}"/>
              </a:ext>
            </a:extLst>
          </p:cNvPr>
          <p:cNvSpPr>
            <a:spLocks noChangeShapeType="1"/>
          </p:cNvSpPr>
          <p:nvPr/>
        </p:nvSpPr>
        <p:spPr bwMode="auto">
          <a:xfrm>
            <a:off x="5062538" y="3794125"/>
            <a:ext cx="1219200" cy="0"/>
          </a:xfrm>
          <a:prstGeom prst="line">
            <a:avLst/>
          </a:prstGeom>
          <a:noFill/>
          <a:ln w="19050">
            <a:solidFill>
              <a:srgbClr val="800000"/>
            </a:solidFill>
            <a:prstDash val="dash"/>
            <a:round/>
            <a:headEnd/>
            <a:tailEnd/>
          </a:ln>
          <a:extLst>
            <a:ext uri="{909E8E84-426E-40dd-AFC4-6F175D3DCCD1}">
              <a14:hiddenFill xmlns="" xmlns:a14="http://schemas.microsoft.com/office/drawing/2010/main">
                <a:noFill/>
              </a14:hiddenFill>
            </a:ext>
          </a:extLst>
        </p:spPr>
        <p:txBody>
          <a:bodyPr anchor="b"/>
          <a:lstStyle/>
          <a:p>
            <a:endParaRPr lang="zh-CN" altLang="en-US"/>
          </a:p>
        </p:txBody>
      </p:sp>
      <p:sp>
        <p:nvSpPr>
          <p:cNvPr id="373771" name="Line 11">
            <a:extLst>
              <a:ext uri="{FF2B5EF4-FFF2-40B4-BE49-F238E27FC236}">
                <a16:creationId xmlns:a16="http://schemas.microsoft.com/office/drawing/2014/main" id="{A787100E-A789-4A40-938C-8C2D74FE6AF8}"/>
              </a:ext>
            </a:extLst>
          </p:cNvPr>
          <p:cNvSpPr>
            <a:spLocks noChangeShapeType="1"/>
          </p:cNvSpPr>
          <p:nvPr/>
        </p:nvSpPr>
        <p:spPr bwMode="auto">
          <a:xfrm flipV="1">
            <a:off x="4605338" y="2074863"/>
            <a:ext cx="609600" cy="1295400"/>
          </a:xfrm>
          <a:prstGeom prst="line">
            <a:avLst/>
          </a:prstGeom>
          <a:noFill/>
          <a:ln w="19050">
            <a:solidFill>
              <a:srgbClr val="800000"/>
            </a:solidFill>
            <a:prstDash val="dash"/>
            <a:round/>
            <a:headEnd/>
            <a:tailEnd/>
          </a:ln>
          <a:extLst>
            <a:ext uri="{909E8E84-426E-40dd-AFC4-6F175D3DCCD1}">
              <a14:hiddenFill xmlns="" xmlns:a14="http://schemas.microsoft.com/office/drawing/2010/main">
                <a:noFill/>
              </a14:hiddenFill>
            </a:ext>
          </a:extLst>
        </p:spPr>
        <p:txBody>
          <a:bodyPr anchor="b"/>
          <a:lstStyle/>
          <a:p>
            <a:endParaRPr lang="zh-CN" altLang="en-US"/>
          </a:p>
        </p:txBody>
      </p:sp>
      <p:sp>
        <p:nvSpPr>
          <p:cNvPr id="51209" name="AutoShape 12">
            <a:extLst>
              <a:ext uri="{FF2B5EF4-FFF2-40B4-BE49-F238E27FC236}">
                <a16:creationId xmlns:a16="http://schemas.microsoft.com/office/drawing/2014/main" id="{24FAA23F-20B0-9C43-9B02-DD47B84F52B7}"/>
              </a:ext>
            </a:extLst>
          </p:cNvPr>
          <p:cNvSpPr>
            <a:spLocks noChangeArrowheads="1"/>
          </p:cNvSpPr>
          <p:nvPr/>
        </p:nvSpPr>
        <p:spPr bwMode="auto">
          <a:xfrm>
            <a:off x="2700338" y="4513263"/>
            <a:ext cx="1295400" cy="457200"/>
          </a:xfrm>
          <a:prstGeom prst="wedgeEllipseCallout">
            <a:avLst>
              <a:gd name="adj1" fmla="val 56773"/>
              <a:gd name="adj2" fmla="val -107639"/>
            </a:avLst>
          </a:prstGeom>
          <a:solidFill>
            <a:srgbClr val="339966"/>
          </a:solidFill>
          <a:ln w="9525">
            <a:solidFill>
              <a:schemeClr val="tx1"/>
            </a:solidFill>
            <a:miter lim="800000"/>
            <a:headEnd/>
            <a:tailEnd/>
          </a:ln>
        </p:spPr>
        <p:txBody>
          <a:bodyPr anchor="b"/>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1600">
                <a:latin typeface="Arial" panose="020B0604020202020204" pitchFamily="34" charset="0"/>
                <a:cs typeface="Arial" panose="020B0604020202020204" pitchFamily="34" charset="0"/>
              </a:rPr>
              <a:t>horizon</a:t>
            </a:r>
          </a:p>
        </p:txBody>
      </p:sp>
      <p:sp>
        <p:nvSpPr>
          <p:cNvPr id="373773" name="AutoShape 13">
            <a:extLst>
              <a:ext uri="{FF2B5EF4-FFF2-40B4-BE49-F238E27FC236}">
                <a16:creationId xmlns:a16="http://schemas.microsoft.com/office/drawing/2014/main" id="{E3B7681C-1C8F-2844-A945-0FAC66CD0947}"/>
              </a:ext>
            </a:extLst>
          </p:cNvPr>
          <p:cNvSpPr>
            <a:spLocks noChangeArrowheads="1"/>
          </p:cNvSpPr>
          <p:nvPr/>
        </p:nvSpPr>
        <p:spPr bwMode="auto">
          <a:xfrm>
            <a:off x="5824538" y="2781300"/>
            <a:ext cx="2779712" cy="333375"/>
          </a:xfrm>
          <a:prstGeom prst="wedgeRoundRectCallout">
            <a:avLst>
              <a:gd name="adj1" fmla="val -54764"/>
              <a:gd name="adj2" fmla="val 166963"/>
              <a:gd name="adj3" fmla="val 16667"/>
            </a:avLst>
          </a:prstGeom>
          <a:solidFill>
            <a:srgbClr val="C0C0C0"/>
          </a:solidFill>
          <a:ln w="9525">
            <a:solidFill>
              <a:schemeClr val="tx1"/>
            </a:solidFill>
            <a:miter lim="800000"/>
            <a:headEnd/>
            <a:tailEnd/>
          </a:ln>
        </p:spPr>
        <p:txBody>
          <a:bodyPr anchor="b"/>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1600">
                <a:solidFill>
                  <a:srgbClr val="FF3300"/>
                </a:solidFill>
                <a:latin typeface="Arial" panose="020B0604020202020204" pitchFamily="34" charset="0"/>
                <a:cs typeface="Arial" panose="020B0604020202020204" pitchFamily="34" charset="0"/>
              </a:rPr>
              <a:t>Entangled with</a:t>
            </a:r>
            <a:r>
              <a:rPr kumimoji="0" lang="zh-CN" altLang="en-US" sz="1600">
                <a:solidFill>
                  <a:srgbClr val="FF3300"/>
                </a:solidFill>
                <a:latin typeface="Arial" panose="020B0604020202020204" pitchFamily="34" charset="0"/>
                <a:cs typeface="Arial" panose="020B0604020202020204" pitchFamily="34" charset="0"/>
              </a:rPr>
              <a:t> </a:t>
            </a:r>
            <a:r>
              <a:rPr kumimoji="0" lang="en-US" altLang="zh-CN" sz="1600">
                <a:solidFill>
                  <a:srgbClr val="FF3300"/>
                </a:solidFill>
                <a:latin typeface="Arial" panose="020B0604020202020204" pitchFamily="34" charset="0"/>
                <a:cs typeface="Arial" panose="020B0604020202020204" pitchFamily="34" charset="0"/>
              </a:rPr>
              <a:t>each</a:t>
            </a:r>
            <a:r>
              <a:rPr kumimoji="0" lang="zh-CN" altLang="en-US" sz="1600">
                <a:solidFill>
                  <a:srgbClr val="FF3300"/>
                </a:solidFill>
                <a:latin typeface="Arial" panose="020B0604020202020204" pitchFamily="34" charset="0"/>
                <a:cs typeface="Arial" panose="020B0604020202020204" pitchFamily="34" charset="0"/>
              </a:rPr>
              <a:t> </a:t>
            </a:r>
            <a:r>
              <a:rPr kumimoji="0" lang="en-US" altLang="zh-CN" sz="1600">
                <a:solidFill>
                  <a:srgbClr val="FF3300"/>
                </a:solidFill>
                <a:latin typeface="Arial" panose="020B0604020202020204" pitchFamily="34" charset="0"/>
                <a:cs typeface="Arial" panose="020B0604020202020204" pitchFamily="34" charset="0"/>
              </a:rPr>
              <a:t>other</a:t>
            </a:r>
          </a:p>
        </p:txBody>
      </p:sp>
      <p:sp>
        <p:nvSpPr>
          <p:cNvPr id="373774" name="AutoShape 14">
            <a:extLst>
              <a:ext uri="{FF2B5EF4-FFF2-40B4-BE49-F238E27FC236}">
                <a16:creationId xmlns:a16="http://schemas.microsoft.com/office/drawing/2014/main" id="{CE0566A8-8EE7-7346-A345-0953ADF08F0D}"/>
              </a:ext>
            </a:extLst>
          </p:cNvPr>
          <p:cNvSpPr>
            <a:spLocks/>
          </p:cNvSpPr>
          <p:nvPr/>
        </p:nvSpPr>
        <p:spPr bwMode="auto">
          <a:xfrm>
            <a:off x="5580063" y="1844675"/>
            <a:ext cx="3455987" cy="268288"/>
          </a:xfrm>
          <a:prstGeom prst="roundRect">
            <a:avLst>
              <a:gd name="adj" fmla="val 16667"/>
            </a:avLst>
          </a:prstGeom>
          <a:solidFill>
            <a:srgbClr val="00FFFF"/>
          </a:solidFill>
          <a:ln w="9525">
            <a:solidFill>
              <a:schemeClr val="tx1"/>
            </a:solidFill>
            <a:miter lim="800000"/>
            <a:headEnd/>
            <a:tailEnd/>
          </a:ln>
        </p:spPr>
        <p:txBody>
          <a:bodyPr anchor="b"/>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1600">
                <a:latin typeface="Arial" panose="020B0604020202020204" pitchFamily="34" charset="0"/>
                <a:cs typeface="Arial" panose="020B0604020202020204" pitchFamily="34" charset="0"/>
              </a:rPr>
              <a:t>Mixed state=</a:t>
            </a:r>
            <a:r>
              <a:rPr kumimoji="0" lang="zh-CN" altLang="en-US" sz="1600">
                <a:latin typeface="Arial" panose="020B0604020202020204" pitchFamily="34" charset="0"/>
                <a:cs typeface="Arial" panose="020B0604020202020204" pitchFamily="34" charset="0"/>
              </a:rPr>
              <a:t>（</a:t>
            </a:r>
            <a:r>
              <a:rPr kumimoji="0" lang="en-US" altLang="zh-CN" sz="1600">
                <a:latin typeface="Arial" panose="020B0604020202020204" pitchFamily="34" charset="0"/>
                <a:cs typeface="Arial" panose="020B0604020202020204" pitchFamily="34" charset="0"/>
              </a:rPr>
              <a:t>non</a:t>
            </a:r>
            <a:r>
              <a:rPr kumimoji="0" lang="zh-CN" altLang="en-US" sz="1600">
                <a:latin typeface="Arial" panose="020B0604020202020204" pitchFamily="34" charset="0"/>
                <a:cs typeface="Arial" panose="020B0604020202020204" pitchFamily="34" charset="0"/>
              </a:rPr>
              <a:t>）</a:t>
            </a:r>
            <a:r>
              <a:rPr kumimoji="0" lang="en-US" altLang="zh-CN" sz="1600">
                <a:latin typeface="Arial" panose="020B0604020202020204" pitchFamily="34" charset="0"/>
                <a:cs typeface="Arial" panose="020B0604020202020204" pitchFamily="34" charset="0"/>
              </a:rPr>
              <a:t>Thermal state </a:t>
            </a:r>
            <a:r>
              <a:rPr kumimoji="0" lang="zh-CN" altLang="en-US" sz="1600">
                <a:latin typeface="Arial" panose="020B0604020202020204" pitchFamily="34" charset="0"/>
                <a:cs typeface="Arial" panose="020B0604020202020204" pitchFamily="34" charset="0"/>
              </a:rPr>
              <a:t>  </a:t>
            </a:r>
            <a:endParaRPr kumimoji="0" lang="en-US" altLang="zh-CN" sz="1600">
              <a:latin typeface="Arial" panose="020B0604020202020204" pitchFamily="34" charset="0"/>
              <a:cs typeface="Arial" panose="020B0604020202020204" pitchFamily="34" charset="0"/>
            </a:endParaRPr>
          </a:p>
        </p:txBody>
      </p:sp>
      <p:sp>
        <p:nvSpPr>
          <p:cNvPr id="16" name="椭圆 15">
            <a:extLst>
              <a:ext uri="{FF2B5EF4-FFF2-40B4-BE49-F238E27FC236}">
                <a16:creationId xmlns:a16="http://schemas.microsoft.com/office/drawing/2014/main" id="{1897F5BC-DB1B-BF43-BD40-3162CEC1AEB4}"/>
              </a:ext>
            </a:extLst>
          </p:cNvPr>
          <p:cNvSpPr/>
          <p:nvPr/>
        </p:nvSpPr>
        <p:spPr>
          <a:xfrm>
            <a:off x="3779838" y="3141663"/>
            <a:ext cx="1584325" cy="1439862"/>
          </a:xfrm>
          <a:prstGeom prst="ellipse">
            <a:avLst/>
          </a:prstGeom>
          <a:solidFill>
            <a:schemeClr val="tx1"/>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latin typeface="Arial" panose="020B0604020202020204" pitchFamily="34" charset="0"/>
              <a:cs typeface="Arial" panose="020B0604020202020204"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3768"/>
                                        </p:tgtEl>
                                        <p:attrNameLst>
                                          <p:attrName>style.visibility</p:attrName>
                                        </p:attrNameLst>
                                      </p:cBhvr>
                                      <p:to>
                                        <p:strVal val="visible"/>
                                      </p:to>
                                    </p:set>
                                  </p:childTnLst>
                                </p:cTn>
                              </p:par>
                            </p:childTnLst>
                          </p:cTn>
                        </p:par>
                        <p:par>
                          <p:cTn id="7" fill="hold" nodeType="afterGroup">
                            <p:stCondLst>
                              <p:cond delay="0"/>
                            </p:stCondLst>
                            <p:childTnLst>
                              <p:par>
                                <p:cTn id="8" presetID="0" presetClass="path" presetSubtype="0" accel="50000" decel="50000" fill="hold" grpId="1" nodeType="afterEffect">
                                  <p:stCondLst>
                                    <p:cond delay="0"/>
                                  </p:stCondLst>
                                  <p:childTnLst>
                                    <p:animMotion origin="layout" path="M -3.33333E-6 6.22484E-6 L 0.15 6.22484E-6 " pathEditMode="relative" ptsTypes="AA">
                                      <p:cBhvr>
                                        <p:cTn id="9" dur="2000" fill="hold"/>
                                        <p:tgtEl>
                                          <p:spTgt spid="373768"/>
                                        </p:tgtEl>
                                        <p:attrNameLst>
                                          <p:attrName>ppt_x</p:attrName>
                                          <p:attrName>ppt_y</p:attrName>
                                        </p:attrNameLst>
                                      </p:cBhvr>
                                    </p:animMotion>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73769"/>
                                        </p:tgtEl>
                                        <p:attrNameLst>
                                          <p:attrName>style.visibility</p:attrName>
                                        </p:attrNameLst>
                                      </p:cBhvr>
                                      <p:to>
                                        <p:strVal val="visible"/>
                                      </p:to>
                                    </p:set>
                                  </p:childTnLst>
                                </p:cTn>
                              </p:par>
                            </p:childTnLst>
                          </p:cTn>
                        </p:par>
                        <p:par>
                          <p:cTn id="14" fill="hold" nodeType="afterGroup">
                            <p:stCondLst>
                              <p:cond delay="0"/>
                            </p:stCondLst>
                            <p:childTnLst>
                              <p:par>
                                <p:cTn id="15" presetID="0" presetClass="path" presetSubtype="0" accel="50000" decel="50000" fill="hold" grpId="1" nodeType="afterEffect">
                                  <p:stCondLst>
                                    <p:cond delay="0"/>
                                  </p:stCondLst>
                                  <p:childTnLst>
                                    <p:animMotion origin="layout" path="M 3.33333E-6 -1.11111E-6 L 0.06666 -0.18889 " pathEditMode="relative" rAng="0" ptsTypes="AA">
                                      <p:cBhvr>
                                        <p:cTn id="16" dur="2000" fill="hold"/>
                                        <p:tgtEl>
                                          <p:spTgt spid="373769"/>
                                        </p:tgtEl>
                                        <p:attrNameLst>
                                          <p:attrName>ppt_x</p:attrName>
                                          <p:attrName>ppt_y</p:attrName>
                                        </p:attrNameLst>
                                      </p:cBhvr>
                                      <p:rCtr x="3333" y="-9444"/>
                                    </p:animMotion>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7377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377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73773"/>
                                        </p:tgtEl>
                                        <p:attrNameLst>
                                          <p:attrName>style.visibility</p:attrName>
                                        </p:attrNameLst>
                                      </p:cBhvr>
                                      <p:to>
                                        <p:strVal val="visible"/>
                                      </p:to>
                                    </p:set>
                                    <p:animEffect transition="in" filter="blinds(horizontal)">
                                      <p:cBhvr>
                                        <p:cTn id="27" dur="500"/>
                                        <p:tgtEl>
                                          <p:spTgt spid="3737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737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8" grpId="0" animBg="1"/>
      <p:bldP spid="373768" grpId="1" animBg="1"/>
      <p:bldP spid="373769" grpId="0" animBg="1"/>
      <p:bldP spid="373769" grpId="1" animBg="1"/>
      <p:bldP spid="373773" grpId="0" animBg="1"/>
      <p:bldP spid="37377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a:extLst>
              <a:ext uri="{FF2B5EF4-FFF2-40B4-BE49-F238E27FC236}">
                <a16:creationId xmlns:a16="http://schemas.microsoft.com/office/drawing/2014/main" id="{4C07C30E-5DA5-7C4D-B0BC-6A3543C12693}"/>
              </a:ext>
            </a:extLst>
          </p:cNvPr>
          <p:cNvSpPr/>
          <p:nvPr/>
        </p:nvSpPr>
        <p:spPr>
          <a:xfrm>
            <a:off x="1357897" y="3051626"/>
            <a:ext cx="2099059" cy="2077382"/>
          </a:xfrm>
          <a:prstGeom prst="ellipse">
            <a:avLst/>
          </a:prstGeom>
          <a:solidFill>
            <a:sysClr val="windowText" lastClr="000000"/>
          </a:solidFill>
          <a:ln w="57150" cap="flat" cmpd="sng" algn="ctr">
            <a:solidFill>
              <a:srgbClr val="FFC000"/>
            </a:solidFill>
            <a:prstDash val="solid"/>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sp>
        <p:nvSpPr>
          <p:cNvPr id="24" name="椭圆 23">
            <a:extLst>
              <a:ext uri="{FF2B5EF4-FFF2-40B4-BE49-F238E27FC236}">
                <a16:creationId xmlns:a16="http://schemas.microsoft.com/office/drawing/2014/main" id="{FEE3D4D7-E2BC-E641-BE0D-D70A8A755137}"/>
              </a:ext>
            </a:extLst>
          </p:cNvPr>
          <p:cNvSpPr/>
          <p:nvPr/>
        </p:nvSpPr>
        <p:spPr>
          <a:xfrm>
            <a:off x="2978414" y="3358173"/>
            <a:ext cx="154133" cy="160250"/>
          </a:xfrm>
          <a:prstGeom prst="ellipse">
            <a:avLst/>
          </a:prstGeom>
          <a:solidFill>
            <a:srgbClr val="ED7D31"/>
          </a:solidFill>
          <a:ln w="12700" cap="flat" cmpd="sng" algn="ctr">
            <a:solidFill>
              <a:srgbClr val="ED7D31"/>
            </a:solidFill>
            <a:prstDash val="solid"/>
            <a:miter lim="800000"/>
          </a:ln>
          <a:effectLst>
            <a:innerShdw blurRad="63500" dist="50800" dir="18900000">
              <a:prstClr val="black">
                <a:alpha val="50000"/>
              </a:prstClr>
            </a:innerShdw>
          </a:effectLst>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cxnSp>
        <p:nvCxnSpPr>
          <p:cNvPr id="27" name="曲线连接符 26">
            <a:extLst>
              <a:ext uri="{FF2B5EF4-FFF2-40B4-BE49-F238E27FC236}">
                <a16:creationId xmlns:a16="http://schemas.microsoft.com/office/drawing/2014/main" id="{873D8D1F-6A4D-EC47-8C37-ECD8A8B22603}"/>
              </a:ext>
            </a:extLst>
          </p:cNvPr>
          <p:cNvCxnSpPr/>
          <p:nvPr/>
        </p:nvCxnSpPr>
        <p:spPr>
          <a:xfrm rot="16200000" flipH="1">
            <a:off x="3797288" y="3612241"/>
            <a:ext cx="1280013" cy="656450"/>
          </a:xfrm>
          <a:prstGeom prst="curvedConnector3">
            <a:avLst>
              <a:gd name="adj1" fmla="val 50705"/>
            </a:avLst>
          </a:prstGeom>
          <a:noFill/>
          <a:ln w="28575" cap="flat" cmpd="sng" algn="ctr">
            <a:solidFill>
              <a:schemeClr val="accent6"/>
            </a:solidFill>
            <a:prstDash val="solid"/>
            <a:miter lim="800000"/>
            <a:headEnd type="stealth" w="lg" len="lg"/>
            <a:tailEnd type="stealth" w="lg" len="lg"/>
          </a:ln>
          <a:effectLst>
            <a:innerShdw blurRad="63500" dist="50800" dir="18900000">
              <a:prstClr val="black">
                <a:alpha val="50000"/>
              </a:prstClr>
            </a:innerShdw>
          </a:effectLst>
        </p:spPr>
      </p:cxnSp>
      <p:sp>
        <p:nvSpPr>
          <p:cNvPr id="28" name="流程图: 延期 27">
            <a:extLst>
              <a:ext uri="{FF2B5EF4-FFF2-40B4-BE49-F238E27FC236}">
                <a16:creationId xmlns:a16="http://schemas.microsoft.com/office/drawing/2014/main" id="{98611258-C892-5046-936C-D5156040F573}"/>
              </a:ext>
            </a:extLst>
          </p:cNvPr>
          <p:cNvSpPr/>
          <p:nvPr/>
        </p:nvSpPr>
        <p:spPr>
          <a:xfrm rot="9939894">
            <a:off x="6036973" y="2539058"/>
            <a:ext cx="276380" cy="328703"/>
          </a:xfrm>
          <a:prstGeom prst="flowChartDelay">
            <a:avLst/>
          </a:prstGeom>
          <a:solidFill>
            <a:srgbClr val="5B9BD5"/>
          </a:solidFill>
          <a:ln w="12700" cap="flat" cmpd="sng" algn="ctr">
            <a:solidFill>
              <a:srgbClr val="5B9BD5">
                <a:shade val="50000"/>
              </a:srgbClr>
            </a:solidFill>
            <a:prstDash val="solid"/>
            <a:miter lim="800000"/>
          </a:ln>
          <a:effectLst>
            <a:innerShdw blurRad="63500" dist="50800" dir="18900000">
              <a:prstClr val="black">
                <a:alpha val="50000"/>
              </a:prstClr>
            </a:innerShdw>
          </a:effectLst>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cxnSp>
        <p:nvCxnSpPr>
          <p:cNvPr id="29" name="直接箭头连接符 28">
            <a:extLst>
              <a:ext uri="{FF2B5EF4-FFF2-40B4-BE49-F238E27FC236}">
                <a16:creationId xmlns:a16="http://schemas.microsoft.com/office/drawing/2014/main" id="{C4AFD341-43B9-754D-B87F-57307F73B019}"/>
              </a:ext>
            </a:extLst>
          </p:cNvPr>
          <p:cNvCxnSpPr/>
          <p:nvPr/>
        </p:nvCxnSpPr>
        <p:spPr>
          <a:xfrm flipV="1">
            <a:off x="4192763" y="2743908"/>
            <a:ext cx="1831412" cy="367382"/>
          </a:xfrm>
          <a:prstGeom prst="straightConnector1">
            <a:avLst/>
          </a:prstGeom>
          <a:noFill/>
          <a:ln w="28575" cap="flat" cmpd="sng" algn="ctr">
            <a:solidFill>
              <a:srgbClr val="A5A5A5">
                <a:lumMod val="75000"/>
              </a:srgbClr>
            </a:solidFill>
            <a:prstDash val="dash"/>
            <a:miter lim="800000"/>
            <a:tailEnd type="triangle" w="lg" len="lg"/>
          </a:ln>
          <a:effectLst>
            <a:innerShdw blurRad="63500" dist="50800" dir="18900000">
              <a:prstClr val="black">
                <a:alpha val="50000"/>
              </a:prstClr>
            </a:innerShdw>
          </a:effectLst>
        </p:spPr>
      </p:cxnSp>
      <p:cxnSp>
        <p:nvCxnSpPr>
          <p:cNvPr id="30" name="直接箭头连接符 29">
            <a:extLst>
              <a:ext uri="{FF2B5EF4-FFF2-40B4-BE49-F238E27FC236}">
                <a16:creationId xmlns:a16="http://schemas.microsoft.com/office/drawing/2014/main" id="{CAD2876B-7649-DD47-86A3-E521CC6C3384}"/>
              </a:ext>
            </a:extLst>
          </p:cNvPr>
          <p:cNvCxnSpPr/>
          <p:nvPr/>
        </p:nvCxnSpPr>
        <p:spPr>
          <a:xfrm>
            <a:off x="4928402" y="4769219"/>
            <a:ext cx="1436776" cy="170620"/>
          </a:xfrm>
          <a:prstGeom prst="straightConnector1">
            <a:avLst/>
          </a:prstGeom>
          <a:noFill/>
          <a:ln w="28575" cap="flat" cmpd="sng" algn="ctr">
            <a:solidFill>
              <a:srgbClr val="E7E6E6">
                <a:lumMod val="50000"/>
              </a:srgbClr>
            </a:solidFill>
            <a:prstDash val="dash"/>
            <a:miter lim="800000"/>
            <a:tailEnd type="triangle" w="lg" len="lg"/>
          </a:ln>
          <a:effectLst>
            <a:innerShdw blurRad="63500" dist="50800" dir="18900000">
              <a:prstClr val="black">
                <a:alpha val="50000"/>
              </a:prstClr>
            </a:innerShdw>
          </a:effectLst>
        </p:spPr>
      </p:cxnSp>
      <p:sp>
        <p:nvSpPr>
          <p:cNvPr id="31" name="文本框 30">
            <a:extLst>
              <a:ext uri="{FF2B5EF4-FFF2-40B4-BE49-F238E27FC236}">
                <a16:creationId xmlns:a16="http://schemas.microsoft.com/office/drawing/2014/main" id="{21DFFC87-64F8-7341-ACC4-D9F3ACBF578A}"/>
              </a:ext>
            </a:extLst>
          </p:cNvPr>
          <p:cNvSpPr txBox="1">
            <a:spLocks noRot="1" noChangeAspect="1" noMove="1" noResize="1" noEditPoints="1" noAdjustHandles="1" noChangeArrowheads="1" noChangeShapeType="1" noTextEdit="1"/>
          </p:cNvSpPr>
          <p:nvPr/>
        </p:nvSpPr>
        <p:spPr>
          <a:xfrm>
            <a:off x="6439022" y="2495480"/>
            <a:ext cx="154527" cy="276999"/>
          </a:xfrm>
          <a:prstGeom prst="rect">
            <a:avLst/>
          </a:prstGeom>
          <a:blipFill rotWithShape="1">
            <a:blip r:embed="rId3"/>
            <a:stretch>
              <a:fillRect l="-23077" t="-8696" r="-96154" b="-563043"/>
            </a:stretch>
          </a:blipFill>
          <a:effectLst>
            <a:innerShdw blurRad="63500" dist="50800" dir="18900000">
              <a:prstClr val="black">
                <a:alpha val="50000"/>
              </a:prstClr>
            </a:innerShdw>
          </a:effectLst>
        </p:spPr>
        <p:txBody>
          <a:bodyPr/>
          <a:lstStyle/>
          <a:p>
            <a:pPr>
              <a:defRPr/>
            </a:pPr>
            <a:r>
              <a:rPr lang="zh-CN" altLang="en-US">
                <a:noFill/>
                <a:latin typeface="Times New Roman" charset="0"/>
                <a:ea typeface="宋体" charset="0"/>
              </a:rPr>
              <a:t> </a:t>
            </a:r>
          </a:p>
        </p:txBody>
      </p:sp>
      <p:sp>
        <p:nvSpPr>
          <p:cNvPr id="32" name="文本框 31">
            <a:extLst>
              <a:ext uri="{FF2B5EF4-FFF2-40B4-BE49-F238E27FC236}">
                <a16:creationId xmlns:a16="http://schemas.microsoft.com/office/drawing/2014/main" id="{E0768458-1B07-8541-AFDE-F9A40D086792}"/>
              </a:ext>
            </a:extLst>
          </p:cNvPr>
          <p:cNvSpPr txBox="1">
            <a:spLocks noRot="1" noChangeAspect="1" noMove="1" noResize="1" noEditPoints="1" noAdjustHandles="1" noChangeArrowheads="1" noChangeShapeType="1" noTextEdit="1"/>
          </p:cNvSpPr>
          <p:nvPr/>
        </p:nvSpPr>
        <p:spPr>
          <a:xfrm>
            <a:off x="6719253" y="4812829"/>
            <a:ext cx="154527" cy="276999"/>
          </a:xfrm>
          <a:prstGeom prst="rect">
            <a:avLst/>
          </a:prstGeom>
          <a:blipFill rotWithShape="1">
            <a:blip r:embed="rId4"/>
            <a:stretch>
              <a:fillRect l="-26923" t="-8696" r="-96154" b="-563043"/>
            </a:stretch>
          </a:blipFill>
          <a:effectLst>
            <a:innerShdw blurRad="63500" dist="50800" dir="18900000">
              <a:prstClr val="black">
                <a:alpha val="50000"/>
              </a:prstClr>
            </a:innerShdw>
          </a:effectLst>
        </p:spPr>
        <p:txBody>
          <a:bodyPr/>
          <a:lstStyle/>
          <a:p>
            <a:pPr>
              <a:defRPr/>
            </a:pPr>
            <a:r>
              <a:rPr lang="zh-CN" altLang="en-US">
                <a:noFill/>
                <a:latin typeface="Times New Roman" charset="0"/>
                <a:ea typeface="宋体" charset="0"/>
              </a:rPr>
              <a:t> </a:t>
            </a:r>
          </a:p>
        </p:txBody>
      </p:sp>
      <p:sp>
        <p:nvSpPr>
          <p:cNvPr id="36" name="文本框 35">
            <a:extLst>
              <a:ext uri="{FF2B5EF4-FFF2-40B4-BE49-F238E27FC236}">
                <a16:creationId xmlns:a16="http://schemas.microsoft.com/office/drawing/2014/main" id="{F17514D2-7604-1646-ADCA-9FC8D1AB6148}"/>
              </a:ext>
            </a:extLst>
          </p:cNvPr>
          <p:cNvSpPr txBox="1"/>
          <p:nvPr/>
        </p:nvSpPr>
        <p:spPr>
          <a:xfrm>
            <a:off x="6905166" y="3419550"/>
            <a:ext cx="1415772" cy="646331"/>
          </a:xfrm>
          <a:prstGeom prst="rect">
            <a:avLst/>
          </a:prstGeom>
          <a:noFill/>
          <a:effectLst>
            <a:innerShdw blurRad="63500" dist="50800" dir="18900000">
              <a:prstClr val="black">
                <a:alpha val="50000"/>
              </a:prstClr>
            </a:innerShdw>
          </a:effec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00"/>
                </a:solidFill>
                <a:ea typeface="等线" panose="02010600030101010101" pitchFamily="2" charset="-122"/>
              </a:rPr>
              <a:t>Coincidence </a:t>
            </a:r>
          </a:p>
          <a:p>
            <a:r>
              <a:rPr kumimoji="0" lang="en-US" altLang="zh-CN">
                <a:solidFill>
                  <a:srgbClr val="000000"/>
                </a:solidFill>
                <a:ea typeface="等线" panose="02010600030101010101" pitchFamily="2" charset="-122"/>
              </a:rPr>
              <a:t>measurement</a:t>
            </a:r>
            <a:endParaRPr kumimoji="0" lang="zh-CN" altLang="en-US">
              <a:solidFill>
                <a:srgbClr val="000000"/>
              </a:solidFill>
              <a:ea typeface="等线" panose="02010600030101010101" pitchFamily="2" charset="-122"/>
            </a:endParaRPr>
          </a:p>
        </p:txBody>
      </p:sp>
      <p:sp>
        <p:nvSpPr>
          <p:cNvPr id="37" name="椭圆形标注 36">
            <a:extLst>
              <a:ext uri="{FF2B5EF4-FFF2-40B4-BE49-F238E27FC236}">
                <a16:creationId xmlns:a16="http://schemas.microsoft.com/office/drawing/2014/main" id="{4D294BAE-9043-0D40-8069-21795EAC807F}"/>
              </a:ext>
            </a:extLst>
          </p:cNvPr>
          <p:cNvSpPr/>
          <p:nvPr/>
        </p:nvSpPr>
        <p:spPr>
          <a:xfrm>
            <a:off x="1259632" y="2550874"/>
            <a:ext cx="2197324" cy="415202"/>
          </a:xfrm>
          <a:prstGeom prst="wedgeEllipseCallout">
            <a:avLst/>
          </a:prstGeom>
          <a:noFill/>
          <a:ln w="38100" cap="flat" cmpd="sng" algn="ctr">
            <a:noFill/>
            <a:prstDash val="solid"/>
            <a:miter lim="800000"/>
          </a:ln>
          <a:effectLst>
            <a:innerShdw blurRad="63500" dist="50800" dir="18900000">
              <a:prstClr val="black">
                <a:alpha val="50000"/>
              </a:prstClr>
            </a:innerShdw>
          </a:effectLst>
        </p:spPr>
        <p:txBody>
          <a:bodyPr anchor="ctr"/>
          <a:lstStyle/>
          <a:p>
            <a:pPr algn="ctr" defTabSz="685983">
              <a:defRPr/>
            </a:pPr>
            <a:r>
              <a:rPr lang="en-US" altLang="zh-CN" kern="0" dirty="0">
                <a:solidFill>
                  <a:prstClr val="black"/>
                </a:solidFill>
                <a:ea typeface="等线" panose="02010600030101010101" pitchFamily="2" charset="-122"/>
                <a:cs typeface="Times New Roman" panose="02020603050405020304" pitchFamily="18" charset="0"/>
              </a:rPr>
              <a:t>Horizon</a:t>
            </a:r>
            <a:endParaRPr lang="zh-CN" altLang="en-US" kern="0" dirty="0">
              <a:solidFill>
                <a:prstClr val="black"/>
              </a:solidFill>
              <a:ea typeface="等线" panose="02010600030101010101" pitchFamily="2" charset="-122"/>
              <a:cs typeface="Times New Roman" panose="02020603050405020304" pitchFamily="18" charset="0"/>
            </a:endParaRPr>
          </a:p>
        </p:txBody>
      </p:sp>
      <p:sp>
        <p:nvSpPr>
          <p:cNvPr id="38" name="线形标注 1 37">
            <a:extLst>
              <a:ext uri="{FF2B5EF4-FFF2-40B4-BE49-F238E27FC236}">
                <a16:creationId xmlns:a16="http://schemas.microsoft.com/office/drawing/2014/main" id="{E8E8F1B2-EEAD-FA44-A4C6-BAC74C198270}"/>
              </a:ext>
            </a:extLst>
          </p:cNvPr>
          <p:cNvSpPr/>
          <p:nvPr/>
        </p:nvSpPr>
        <p:spPr>
          <a:xfrm>
            <a:off x="4002003" y="3436654"/>
            <a:ext cx="2586221" cy="491794"/>
          </a:xfrm>
          <a:prstGeom prst="borderCallout1">
            <a:avLst>
              <a:gd name="adj1" fmla="val 48203"/>
              <a:gd name="adj2" fmla="val -354"/>
              <a:gd name="adj3" fmla="val 85092"/>
              <a:gd name="adj4" fmla="val -21841"/>
            </a:avLst>
          </a:prstGeom>
          <a:noFill/>
          <a:ln w="19050" cap="flat" cmpd="sng" algn="ctr">
            <a:noFill/>
            <a:prstDash val="solid"/>
            <a:miter lim="800000"/>
          </a:ln>
          <a:effectLst>
            <a:innerShdw blurRad="63500" dist="50800" dir="18900000">
              <a:prstClr val="black">
                <a:alpha val="50000"/>
              </a:prstClr>
            </a:innerShdw>
          </a:effectLst>
        </p:spPr>
        <p:txBody>
          <a:bodyPr anchor="ctr"/>
          <a:lstStyle/>
          <a:p>
            <a:pPr algn="ctr" defTabSz="685983">
              <a:defRPr/>
            </a:pPr>
            <a:r>
              <a:rPr lang="en-US" altLang="zh-CN" sz="2000" kern="0" dirty="0">
                <a:solidFill>
                  <a:schemeClr val="accent6">
                    <a:lumMod val="75000"/>
                  </a:schemeClr>
                </a:solidFill>
                <a:ea typeface="等线" panose="02010600030101010101" pitchFamily="2" charset="-122"/>
                <a:cs typeface="Times New Roman" panose="02020603050405020304" pitchFamily="18" charset="0"/>
              </a:rPr>
              <a:t>Dark information </a:t>
            </a:r>
            <a:endParaRPr lang="zh-CN" altLang="en-US" sz="2000" kern="0" dirty="0">
              <a:solidFill>
                <a:schemeClr val="accent6">
                  <a:lumMod val="75000"/>
                </a:schemeClr>
              </a:solidFill>
              <a:ea typeface="等线" panose="02010600030101010101" pitchFamily="2" charset="-122"/>
              <a:cs typeface="Times New Roman" panose="02020603050405020304" pitchFamily="18" charset="0"/>
            </a:endParaRPr>
          </a:p>
        </p:txBody>
      </p:sp>
      <p:sp>
        <p:nvSpPr>
          <p:cNvPr id="39" name="流程图: 延期 38">
            <a:extLst>
              <a:ext uri="{FF2B5EF4-FFF2-40B4-BE49-F238E27FC236}">
                <a16:creationId xmlns:a16="http://schemas.microsoft.com/office/drawing/2014/main" id="{D21DD26F-5417-6340-A1F9-D01ABE916E64}"/>
              </a:ext>
            </a:extLst>
          </p:cNvPr>
          <p:cNvSpPr/>
          <p:nvPr/>
        </p:nvSpPr>
        <p:spPr>
          <a:xfrm rot="11217856">
            <a:off x="6378097" y="4784762"/>
            <a:ext cx="276380" cy="328703"/>
          </a:xfrm>
          <a:prstGeom prst="flowChartDelay">
            <a:avLst/>
          </a:prstGeom>
          <a:solidFill>
            <a:srgbClr val="5B9BD5"/>
          </a:solidFill>
          <a:ln w="12700" cap="flat" cmpd="sng" algn="ctr">
            <a:solidFill>
              <a:srgbClr val="5B9BD5">
                <a:shade val="50000"/>
              </a:srgbClr>
            </a:solidFill>
            <a:prstDash val="solid"/>
            <a:miter lim="800000"/>
          </a:ln>
          <a:effectLst>
            <a:innerShdw blurRad="63500" dist="50800" dir="18900000">
              <a:prstClr val="black">
                <a:alpha val="50000"/>
              </a:prstClr>
            </a:innerShdw>
          </a:effectLst>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cxnSp>
        <p:nvCxnSpPr>
          <p:cNvPr id="40" name="直接箭头连接符 39">
            <a:extLst>
              <a:ext uri="{FF2B5EF4-FFF2-40B4-BE49-F238E27FC236}">
                <a16:creationId xmlns:a16="http://schemas.microsoft.com/office/drawing/2014/main" id="{BDC4241F-4CB2-A048-A1B7-BBDD9EB63D9F}"/>
              </a:ext>
            </a:extLst>
          </p:cNvPr>
          <p:cNvCxnSpPr/>
          <p:nvPr/>
        </p:nvCxnSpPr>
        <p:spPr>
          <a:xfrm flipH="1" flipV="1">
            <a:off x="6285933" y="2940548"/>
            <a:ext cx="318684" cy="819266"/>
          </a:xfrm>
          <a:prstGeom prst="straightConnector1">
            <a:avLst/>
          </a:prstGeom>
          <a:noFill/>
          <a:ln w="57150" cap="flat" cmpd="sng" algn="ctr">
            <a:solidFill>
              <a:srgbClr val="002060"/>
            </a:solidFill>
            <a:prstDash val="solid"/>
            <a:miter lim="800000"/>
            <a:headEnd type="none" w="med" len="med"/>
            <a:tailEnd type="none" w="med" len="med"/>
          </a:ln>
          <a:effectLst>
            <a:innerShdw blurRad="63500" dist="50800" dir="18900000">
              <a:prstClr val="black">
                <a:alpha val="50000"/>
              </a:prstClr>
            </a:innerShdw>
          </a:effectLst>
        </p:spPr>
      </p:cxnSp>
      <p:cxnSp>
        <p:nvCxnSpPr>
          <p:cNvPr id="41" name="直接箭头连接符 40">
            <a:extLst>
              <a:ext uri="{FF2B5EF4-FFF2-40B4-BE49-F238E27FC236}">
                <a16:creationId xmlns:a16="http://schemas.microsoft.com/office/drawing/2014/main" id="{E10585AD-BFFA-6B41-9F4F-5498B88395AE}"/>
              </a:ext>
            </a:extLst>
          </p:cNvPr>
          <p:cNvCxnSpPr/>
          <p:nvPr/>
        </p:nvCxnSpPr>
        <p:spPr>
          <a:xfrm flipV="1">
            <a:off x="6542082" y="3745720"/>
            <a:ext cx="69278" cy="954534"/>
          </a:xfrm>
          <a:prstGeom prst="straightConnector1">
            <a:avLst/>
          </a:prstGeom>
          <a:noFill/>
          <a:ln w="57150" cap="flat" cmpd="sng" algn="ctr">
            <a:solidFill>
              <a:srgbClr val="002060"/>
            </a:solidFill>
            <a:prstDash val="solid"/>
            <a:miter lim="800000"/>
            <a:headEnd type="none" w="med" len="med"/>
            <a:tailEnd type="none" w="med" len="med"/>
          </a:ln>
          <a:effectLst>
            <a:innerShdw blurRad="63500" dist="50800" dir="18900000">
              <a:prstClr val="black">
                <a:alpha val="50000"/>
              </a:prstClr>
            </a:innerShdw>
          </a:effectLst>
        </p:spPr>
      </p:cxnSp>
      <p:cxnSp>
        <p:nvCxnSpPr>
          <p:cNvPr id="42" name="直接箭头连接符 41">
            <a:extLst>
              <a:ext uri="{FF2B5EF4-FFF2-40B4-BE49-F238E27FC236}">
                <a16:creationId xmlns:a16="http://schemas.microsoft.com/office/drawing/2014/main" id="{D7513D62-EB6F-6543-9D6E-C84C7CB1F598}"/>
              </a:ext>
            </a:extLst>
          </p:cNvPr>
          <p:cNvCxnSpPr/>
          <p:nvPr/>
        </p:nvCxnSpPr>
        <p:spPr>
          <a:xfrm>
            <a:off x="6615153" y="3744549"/>
            <a:ext cx="362728" cy="1171"/>
          </a:xfrm>
          <a:prstGeom prst="straightConnector1">
            <a:avLst/>
          </a:prstGeom>
          <a:noFill/>
          <a:ln w="57150" cap="flat" cmpd="sng" algn="ctr">
            <a:solidFill>
              <a:srgbClr val="002060"/>
            </a:solidFill>
            <a:prstDash val="solid"/>
            <a:miter lim="800000"/>
            <a:headEnd type="none" w="med" len="med"/>
            <a:tailEnd type="triangle" w="med" len="med"/>
          </a:ln>
          <a:effectLst>
            <a:innerShdw blurRad="63500" dist="50800" dir="18900000">
              <a:prstClr val="black">
                <a:alpha val="50000"/>
              </a:prstClr>
            </a:innerShdw>
          </a:effectLst>
        </p:spPr>
      </p:cxnSp>
      <p:sp>
        <p:nvSpPr>
          <p:cNvPr id="43" name="椭圆 42">
            <a:extLst>
              <a:ext uri="{FF2B5EF4-FFF2-40B4-BE49-F238E27FC236}">
                <a16:creationId xmlns:a16="http://schemas.microsoft.com/office/drawing/2014/main" id="{BA8640F6-387A-BB44-81D1-84771E8B0793}"/>
              </a:ext>
            </a:extLst>
          </p:cNvPr>
          <p:cNvSpPr/>
          <p:nvPr/>
        </p:nvSpPr>
        <p:spPr>
          <a:xfrm>
            <a:off x="3158355" y="4426958"/>
            <a:ext cx="168432" cy="164892"/>
          </a:xfrm>
          <a:prstGeom prst="ellipse">
            <a:avLst/>
          </a:prstGeom>
          <a:solidFill>
            <a:srgbClr val="FF0000"/>
          </a:solidFill>
          <a:ln w="12700" cap="flat" cmpd="sng" algn="ctr">
            <a:solidFill>
              <a:srgbClr val="FF0000"/>
            </a:solidFill>
            <a:prstDash val="solid"/>
            <a:miter lim="800000"/>
          </a:ln>
          <a:effectLst>
            <a:innerShdw blurRad="63500" dist="50800" dir="18900000">
              <a:prstClr val="black">
                <a:alpha val="50000"/>
              </a:prstClr>
            </a:innerShdw>
          </a:effectLst>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graphicFrame>
        <p:nvGraphicFramePr>
          <p:cNvPr id="53" name="对象 52">
            <a:extLst>
              <a:ext uri="{FF2B5EF4-FFF2-40B4-BE49-F238E27FC236}">
                <a16:creationId xmlns:a16="http://schemas.microsoft.com/office/drawing/2014/main" id="{8C1810ED-5374-234A-8672-9A3607F84AB8}"/>
              </a:ext>
            </a:extLst>
          </p:cNvPr>
          <p:cNvGraphicFramePr>
            <a:graphicFrameLocks noChangeAspect="1"/>
          </p:cNvGraphicFramePr>
          <p:nvPr>
            <p:extLst>
              <p:ext uri="{D42A27DB-BD31-4B8C-83A1-F6EECF244321}">
                <p14:modId xmlns:p14="http://schemas.microsoft.com/office/powerpoint/2010/main" val="602964204"/>
              </p:ext>
            </p:extLst>
          </p:nvPr>
        </p:nvGraphicFramePr>
        <p:xfrm>
          <a:off x="2843808" y="1340768"/>
          <a:ext cx="3726965" cy="504056"/>
        </p:xfrm>
        <a:graphic>
          <a:graphicData uri="http://schemas.openxmlformats.org/presentationml/2006/ole">
            <mc:AlternateContent xmlns:mc="http://schemas.openxmlformats.org/markup-compatibility/2006">
              <mc:Choice xmlns:v="urn:schemas-microsoft-com:vml" Requires="v">
                <p:oleObj spid="_x0000_s53344" name="Equation" r:id="rId5" imgW="21647150" imgH="2927350" progId="Equation.DSMT4">
                  <p:embed/>
                </p:oleObj>
              </mc:Choice>
              <mc:Fallback>
                <p:oleObj name="Equation" r:id="rId5" imgW="21647150" imgH="2927350" progId="Equation.DSMT4">
                  <p:embed/>
                  <p:pic>
                    <p:nvPicPr>
                      <p:cNvPr id="0" name="对象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808" y="1340768"/>
                        <a:ext cx="3726965" cy="504056"/>
                      </a:xfrm>
                      <a:prstGeom prst="rect">
                        <a:avLst/>
                      </a:prstGeom>
                      <a:noFill/>
                      <a:ln>
                        <a:noFill/>
                      </a:ln>
                      <a:extLst/>
                    </p:spPr>
                  </p:pic>
                </p:oleObj>
              </mc:Fallback>
            </mc:AlternateContent>
          </a:graphicData>
        </a:graphic>
      </p:graphicFrame>
      <p:sp>
        <p:nvSpPr>
          <p:cNvPr id="55" name="文本框 54">
            <a:extLst>
              <a:ext uri="{FF2B5EF4-FFF2-40B4-BE49-F238E27FC236}">
                <a16:creationId xmlns:a16="http://schemas.microsoft.com/office/drawing/2014/main" id="{9908B35B-BE50-D743-93B4-56931174A4B2}"/>
              </a:ext>
            </a:extLst>
          </p:cNvPr>
          <p:cNvSpPr txBox="1">
            <a:spLocks noChangeArrowheads="1"/>
          </p:cNvSpPr>
          <p:nvPr/>
        </p:nvSpPr>
        <p:spPr bwMode="auto">
          <a:xfrm>
            <a:off x="3347864" y="5661248"/>
            <a:ext cx="4680520" cy="707886"/>
          </a:xfrm>
          <a:prstGeom prst="rect">
            <a:avLst/>
          </a:prstGeom>
          <a:noFill/>
          <a:ln w="28575">
            <a:solidFill>
              <a:srgbClr val="FF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2000" dirty="0">
                <a:latin typeface="Arial" panose="020B0604020202020204" pitchFamily="34" charset="0"/>
                <a:ea typeface="黑体"/>
                <a:cs typeface="Arial" panose="020B0604020202020204" pitchFamily="34" charset="0"/>
              </a:rPr>
              <a:t>a and b are not Independent Events!</a:t>
            </a:r>
          </a:p>
          <a:p>
            <a:pPr algn="ctr"/>
            <a:r>
              <a:rPr kumimoji="0" lang="zh-CN" altLang="en-US" sz="2000" dirty="0">
                <a:latin typeface="黑体"/>
                <a:ea typeface="黑体"/>
                <a:cs typeface="黑体"/>
              </a:rPr>
              <a:t>需要非定域的符合测量！</a:t>
            </a:r>
          </a:p>
        </p:txBody>
      </p:sp>
      <p:sp>
        <p:nvSpPr>
          <p:cNvPr id="53286" name="灯片编号占位符 58">
            <a:extLst>
              <a:ext uri="{FF2B5EF4-FFF2-40B4-BE49-F238E27FC236}">
                <a16:creationId xmlns:a16="http://schemas.microsoft.com/office/drawing/2014/main" id="{8413B904-A150-7843-9FA9-E082F25BF07A}"/>
              </a:ext>
            </a:extLst>
          </p:cNvPr>
          <p:cNvSpPr>
            <a:spLocks noGrp="1"/>
          </p:cNvSpPr>
          <p:nvPr>
            <p:ph type="sldNum" sz="quarter" idx="4294967295"/>
          </p:nvPr>
        </p:nvSpPr>
        <p:spPr bwMode="auto">
          <a:xfrm>
            <a:off x="0" y="0"/>
            <a:ext cx="0" cy="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54572AD0-CC0F-3A40-8A46-776C454D7A82}" type="slidenum">
              <a:rPr kumimoji="0" lang="en-US" altLang="zh-CN"/>
              <a:pPr/>
              <a:t>39</a:t>
            </a:fld>
            <a:endParaRPr kumimoji="0" lang="zh-CN" altLang="en-US"/>
          </a:p>
        </p:txBody>
      </p:sp>
      <p:sp>
        <p:nvSpPr>
          <p:cNvPr id="53287" name="矩形 8">
            <a:extLst>
              <a:ext uri="{FF2B5EF4-FFF2-40B4-BE49-F238E27FC236}">
                <a16:creationId xmlns:a16="http://schemas.microsoft.com/office/drawing/2014/main" id="{B98A8E4E-A9B9-A544-86AD-B6C491738C0D}"/>
              </a:ext>
            </a:extLst>
          </p:cNvPr>
          <p:cNvSpPr>
            <a:spLocks noChangeArrowheads="1"/>
          </p:cNvSpPr>
          <p:nvPr/>
        </p:nvSpPr>
        <p:spPr bwMode="auto">
          <a:xfrm>
            <a:off x="1592092" y="116632"/>
            <a:ext cx="595547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sz="3600" b="1" dirty="0">
                <a:solidFill>
                  <a:srgbClr val="0000FF"/>
                </a:solidFill>
                <a:latin typeface="黑体" panose="02010609060101010101" pitchFamily="49" charset="-122"/>
                <a:ea typeface="黑体" panose="02010609060101010101" pitchFamily="49" charset="-122"/>
              </a:rPr>
              <a:t>应用</a:t>
            </a:r>
            <a:r>
              <a:rPr kumimoji="0" lang="zh-CN" altLang="zh-CN" sz="3600" b="1" dirty="0">
                <a:solidFill>
                  <a:srgbClr val="0000FF"/>
                </a:solidFill>
                <a:latin typeface="黑体" panose="02010609060101010101" pitchFamily="49" charset="-122"/>
                <a:ea typeface="黑体" panose="02010609060101010101" pitchFamily="49" charset="-122"/>
              </a:rPr>
              <a:t>2</a:t>
            </a:r>
            <a:r>
              <a:rPr kumimoji="0" lang="zh-CN" altLang="en-US" sz="3600" b="1" dirty="0">
                <a:solidFill>
                  <a:srgbClr val="0000FF"/>
                </a:solidFill>
                <a:latin typeface="黑体" panose="02010609060101010101" pitchFamily="49" charset="-122"/>
                <a:ea typeface="黑体" panose="02010609060101010101" pitchFamily="49" charset="-122"/>
              </a:rPr>
              <a:t>：暗信息无法定域测量</a:t>
            </a:r>
            <a:endParaRPr kumimoji="0" lang="zh-CN" altLang="en-US" sz="3600" dirty="0"/>
          </a:p>
        </p:txBody>
      </p:sp>
      <p:sp>
        <p:nvSpPr>
          <p:cNvPr id="2" name="文本框 1"/>
          <p:cNvSpPr txBox="1"/>
          <p:nvPr/>
        </p:nvSpPr>
        <p:spPr>
          <a:xfrm>
            <a:off x="3851920" y="2636912"/>
            <a:ext cx="288032" cy="461665"/>
          </a:xfrm>
          <a:prstGeom prst="rect">
            <a:avLst/>
          </a:prstGeom>
          <a:noFill/>
        </p:spPr>
        <p:txBody>
          <a:bodyPr wrap="square" rtlCol="0">
            <a:spAutoFit/>
          </a:bodyPr>
          <a:lstStyle/>
          <a:p>
            <a:r>
              <a:rPr kumimoji="1" lang="en-US" altLang="zh-CN" dirty="0"/>
              <a:t>a</a:t>
            </a:r>
            <a:endParaRPr kumimoji="1" lang="zh-CN" altLang="en-US" dirty="0"/>
          </a:p>
        </p:txBody>
      </p:sp>
      <p:sp>
        <p:nvSpPr>
          <p:cNvPr id="44" name="文本框 43"/>
          <p:cNvSpPr txBox="1"/>
          <p:nvPr/>
        </p:nvSpPr>
        <p:spPr>
          <a:xfrm>
            <a:off x="4644008" y="4869160"/>
            <a:ext cx="288032" cy="461665"/>
          </a:xfrm>
          <a:prstGeom prst="rect">
            <a:avLst/>
          </a:prstGeom>
          <a:noFill/>
        </p:spPr>
        <p:txBody>
          <a:bodyPr wrap="square" rtlCol="0">
            <a:spAutoFit/>
          </a:bodyPr>
          <a:lstStyle/>
          <a:p>
            <a:r>
              <a:rPr kumimoji="1" lang="en-US" altLang="zh-CN" dirty="0"/>
              <a:t>b</a:t>
            </a:r>
            <a:endParaRPr kumimoji="1"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nodeType="clickEffect">
                                  <p:stCondLst>
                                    <p:cond delay="0"/>
                                  </p:stCondLst>
                                  <p:childTnLst>
                                    <p:animMotion origin="layout" path="M 4.60797E-6 2.51535E-17 L 0.11018 -0.04838 " pathEditMode="relative" rAng="0" ptsTypes="AA">
                                      <p:cBhvr>
                                        <p:cTn id="6" dur="2000" fill="hold"/>
                                        <p:tgtEl>
                                          <p:spTgt spid="24"/>
                                        </p:tgtEl>
                                        <p:attrNameLst>
                                          <p:attrName>ppt_x</p:attrName>
                                          <p:attrName>ppt_y</p:attrName>
                                        </p:attrNameLst>
                                      </p:cBhvr>
                                      <p:rCtr x="5509" y="-2431"/>
                                    </p:animMotion>
                                  </p:childTnLst>
                                </p:cTn>
                              </p:par>
                            </p:childTnLst>
                          </p:cTn>
                        </p:par>
                        <p:par>
                          <p:cTn id="7" fill="hold" nodeType="afterGroup">
                            <p:stCondLst>
                              <p:cond delay="2000"/>
                            </p:stCondLst>
                            <p:childTnLst>
                              <p:par>
                                <p:cTn id="8" presetID="42" presetClass="path" presetSubtype="0" accel="50000" decel="50000" fill="hold" nodeType="afterEffect">
                                  <p:stCondLst>
                                    <p:cond delay="0"/>
                                  </p:stCondLst>
                                  <p:childTnLst>
                                    <p:animMotion origin="layout" path="M 1.66189E-6 -4.07407E-6 L 0.17088 0.04051 " pathEditMode="relative" rAng="0" ptsTypes="AA">
                                      <p:cBhvr>
                                        <p:cTn id="9" dur="2000" fill="hold"/>
                                        <p:tgtEl>
                                          <p:spTgt spid="43"/>
                                        </p:tgtEl>
                                        <p:attrNameLst>
                                          <p:attrName>ppt_x</p:attrName>
                                          <p:attrName>ppt_y</p:attrName>
                                        </p:attrNameLst>
                                      </p:cBhvr>
                                      <p:rCtr x="8544" y="2014"/>
                                    </p:animMotion>
                                  </p:childTnLst>
                                </p:cTn>
                              </p:par>
                            </p:childTnLst>
                          </p:cTn>
                        </p:par>
                        <p:par>
                          <p:cTn id="10" fill="hold" nodeType="afterGroup">
                            <p:stCondLst>
                              <p:cond delay="4000"/>
                            </p:stCondLst>
                            <p:childTnLst>
                              <p:par>
                                <p:cTn id="11" presetID="6"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par>
                                <p:cTn id="14" presetID="6" presetClass="entr" presetSubtype="16"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circle(in)">
                                      <p:cBhvr>
                                        <p:cTn id="16" dur="2000"/>
                                        <p:tgtEl>
                                          <p:spTgt spid="28"/>
                                        </p:tgtEl>
                                      </p:cBhvr>
                                    </p:animEffect>
                                  </p:childTnLst>
                                </p:cTn>
                              </p:par>
                              <p:par>
                                <p:cTn id="17" presetID="6" presetClass="entr" presetSubtype="16"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circle(in)">
                                      <p:cBhvr>
                                        <p:cTn id="19" dur="2000"/>
                                        <p:tgtEl>
                                          <p:spTgt spid="39"/>
                                        </p:tgtEl>
                                      </p:cBhvr>
                                    </p:animEffect>
                                  </p:childTnLst>
                                </p:cTn>
                              </p:par>
                              <p:par>
                                <p:cTn id="20" presetID="6" presetClass="entr" presetSubtype="16"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circle(in)">
                                      <p:cBhvr>
                                        <p:cTn id="22" dur="2000"/>
                                        <p:tgtEl>
                                          <p:spTgt spid="30"/>
                                        </p:tgtEl>
                                      </p:cBhvr>
                                    </p:animEffect>
                                  </p:childTnLst>
                                </p:cTn>
                              </p:par>
                              <p:par>
                                <p:cTn id="23" presetID="6" presetClass="entr" presetSubtype="16"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circle(in)">
                                      <p:cBhvr>
                                        <p:cTn id="25" dur="2000"/>
                                        <p:tgtEl>
                                          <p:spTgt spid="31"/>
                                        </p:tgtEl>
                                      </p:cBhvr>
                                    </p:animEffect>
                                  </p:childTnLst>
                                </p:cTn>
                              </p:par>
                              <p:par>
                                <p:cTn id="26" presetID="6" presetClass="entr" presetSubtype="16"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circle(in)">
                                      <p:cBhvr>
                                        <p:cTn id="28" dur="2000"/>
                                        <p:tgtEl>
                                          <p:spTgt spid="32"/>
                                        </p:tgtEl>
                                      </p:cBhvr>
                                    </p:animEffect>
                                  </p:childTnLst>
                                </p:cTn>
                              </p:par>
                              <p:par>
                                <p:cTn id="29" presetID="21" presetClass="entr" presetSubtype="1"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heel(1)">
                                      <p:cBhvr>
                                        <p:cTn id="31" dur="2000"/>
                                        <p:tgtEl>
                                          <p:spTgt spid="5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1000"/>
                                        <p:tgtEl>
                                          <p:spTgt spid="55"/>
                                        </p:tgtEl>
                                      </p:cBhvr>
                                    </p:animEffect>
                                    <p:anim calcmode="lin" valueType="num">
                                      <p:cBhvr>
                                        <p:cTn id="37" dur="1000" fill="hold"/>
                                        <p:tgtEl>
                                          <p:spTgt spid="55"/>
                                        </p:tgtEl>
                                        <p:attrNameLst>
                                          <p:attrName>ppt_x</p:attrName>
                                        </p:attrNameLst>
                                      </p:cBhvr>
                                      <p:tavLst>
                                        <p:tav tm="0">
                                          <p:val>
                                            <p:strVal val="#ppt_x"/>
                                          </p:val>
                                        </p:tav>
                                        <p:tav tm="100000">
                                          <p:val>
                                            <p:strVal val="#ppt_x"/>
                                          </p:val>
                                        </p:tav>
                                      </p:tavLst>
                                    </p:anim>
                                    <p:anim calcmode="lin" valueType="num">
                                      <p:cBhvr>
                                        <p:cTn id="38"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1" presetClass="entr" presetSubtype="1"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2000"/>
                                        <p:tgtEl>
                                          <p:spTgt spid="27"/>
                                        </p:tgtEl>
                                      </p:cBhvr>
                                    </p:animEffect>
                                  </p:childTnLst>
                                </p:cTn>
                              </p:par>
                              <p:par>
                                <p:cTn id="44" presetID="21" presetClass="entr" presetSubtype="1"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heel(1)">
                                      <p:cBhvr>
                                        <p:cTn id="46" dur="2000"/>
                                        <p:tgtEl>
                                          <p:spTgt spid="38"/>
                                        </p:tgtEl>
                                      </p:cBhvr>
                                    </p:animEffect>
                                  </p:childTnLst>
                                </p:cTn>
                              </p:par>
                            </p:childTnLst>
                          </p:cTn>
                        </p:par>
                        <p:par>
                          <p:cTn id="47" fill="hold" nodeType="afterGroup">
                            <p:stCondLst>
                              <p:cond delay="2000"/>
                            </p:stCondLst>
                            <p:childTnLst>
                              <p:par>
                                <p:cTn id="48" presetID="53" presetClass="entr" presetSubtype="16"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par>
                                <p:cTn id="53" presetID="53" presetClass="entr" presetSubtype="16"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par>
                                <p:cTn id="58" presetID="53" presetClass="entr" presetSubtype="16" fill="hold" nodeType="with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矩形 5">
            <a:extLst>
              <a:ext uri="{FF2B5EF4-FFF2-40B4-BE49-F238E27FC236}">
                <a16:creationId xmlns:a16="http://schemas.microsoft.com/office/drawing/2014/main" id="{82CAFE18-A274-7D40-BEB9-337E60C8B3DC}"/>
              </a:ext>
            </a:extLst>
          </p:cNvPr>
          <p:cNvSpPr>
            <a:spLocks noChangeArrowheads="1"/>
          </p:cNvSpPr>
          <p:nvPr/>
        </p:nvSpPr>
        <p:spPr bwMode="auto">
          <a:xfrm>
            <a:off x="539750" y="188913"/>
            <a:ext cx="8135938"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b="1">
                <a:solidFill>
                  <a:srgbClr val="0000FF"/>
                </a:solidFill>
              </a:rPr>
              <a:t>Hanbury</a:t>
            </a:r>
            <a:r>
              <a:rPr kumimoji="0" lang="zh-CN" altLang="zh-CN" sz="2800" b="1">
                <a:solidFill>
                  <a:srgbClr val="0000FF"/>
                </a:solidFill>
              </a:rPr>
              <a:t>-</a:t>
            </a:r>
            <a:r>
              <a:rPr kumimoji="0" lang="en-US" altLang="zh-CN" sz="2800" b="1">
                <a:solidFill>
                  <a:srgbClr val="0000FF"/>
                </a:solidFill>
              </a:rPr>
              <a:t>Brown and Twiss</a:t>
            </a:r>
            <a:r>
              <a:rPr kumimoji="0" lang="en-US" altLang="zh-CN" sz="2800">
                <a:solidFill>
                  <a:srgbClr val="0000FF"/>
                </a:solidFill>
              </a:rPr>
              <a:t> (</a:t>
            </a:r>
            <a:r>
              <a:rPr kumimoji="0" lang="en-US" altLang="zh-CN" sz="2800" b="1">
                <a:solidFill>
                  <a:srgbClr val="0000FF"/>
                </a:solidFill>
              </a:rPr>
              <a:t>HBT</a:t>
            </a:r>
            <a:r>
              <a:rPr kumimoji="0" lang="en-US" altLang="zh-CN" sz="2800">
                <a:solidFill>
                  <a:srgbClr val="0000FF"/>
                </a:solidFill>
              </a:rPr>
              <a:t>)</a:t>
            </a:r>
            <a:r>
              <a:rPr kumimoji="0" lang="zh-CN" altLang="en-US" sz="2800">
                <a:solidFill>
                  <a:srgbClr val="0000FF"/>
                </a:solidFill>
              </a:rPr>
              <a:t> </a:t>
            </a:r>
            <a:r>
              <a:rPr kumimoji="0" lang="zh-CN" altLang="en-US" sz="2800">
                <a:solidFill>
                  <a:srgbClr val="0000FF"/>
                </a:solidFill>
                <a:latin typeface="黑体" panose="02010609060101010101" pitchFamily="49" charset="-122"/>
                <a:ea typeface="黑体" panose="02010609060101010101" pitchFamily="49" charset="-122"/>
              </a:rPr>
              <a:t>实验</a:t>
            </a:r>
          </a:p>
        </p:txBody>
      </p:sp>
      <p:pic>
        <p:nvPicPr>
          <p:cNvPr id="54274" name="图片 6">
            <a:extLst>
              <a:ext uri="{FF2B5EF4-FFF2-40B4-BE49-F238E27FC236}">
                <a16:creationId xmlns:a16="http://schemas.microsoft.com/office/drawing/2014/main" id="{2DC1C8AA-12A9-B248-A8A8-E8048BEF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99" y="908720"/>
            <a:ext cx="9033185" cy="5616624"/>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275" name="图片 7">
            <a:extLst>
              <a:ext uri="{FF2B5EF4-FFF2-40B4-BE49-F238E27FC236}">
                <a16:creationId xmlns:a16="http://schemas.microsoft.com/office/drawing/2014/main" id="{3089D975-4A4D-CF4B-8BED-49609101C1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861048"/>
            <a:ext cx="3455987" cy="2592388"/>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276" name="图片 9">
            <a:extLst>
              <a:ext uri="{FF2B5EF4-FFF2-40B4-BE49-F238E27FC236}">
                <a16:creationId xmlns:a16="http://schemas.microsoft.com/office/drawing/2014/main" id="{D0AF3A23-2B3A-944C-AD0C-9FD41013572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908050"/>
            <a:ext cx="2686450" cy="2016894"/>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Box 4">
            <a:extLst>
              <a:ext uri="{FF2B5EF4-FFF2-40B4-BE49-F238E27FC236}">
                <a16:creationId xmlns:a16="http://schemas.microsoft.com/office/drawing/2014/main" id="{14467DF2-EBC9-0044-B6B4-0ECB53855CB3}"/>
              </a:ext>
            </a:extLst>
          </p:cNvPr>
          <p:cNvSpPr txBox="1">
            <a:spLocks noChangeArrowheads="1"/>
          </p:cNvSpPr>
          <p:nvPr/>
        </p:nvSpPr>
        <p:spPr bwMode="auto">
          <a:xfrm>
            <a:off x="2525713" y="188913"/>
            <a:ext cx="5570537"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2800" b="1">
                <a:solidFill>
                  <a:srgbClr val="800000"/>
                </a:solidFill>
                <a:latin typeface="黑体" panose="02010609060101010101" pitchFamily="49" charset="-122"/>
                <a:ea typeface="黑体" panose="02010609060101010101" pitchFamily="49" charset="-122"/>
              </a:rPr>
              <a:t>关联测量：量子远程（关联）成像</a:t>
            </a:r>
          </a:p>
        </p:txBody>
      </p:sp>
      <p:pic>
        <p:nvPicPr>
          <p:cNvPr id="55298" name="Picture 15" descr="Ghost-imaging">
            <a:extLst>
              <a:ext uri="{FF2B5EF4-FFF2-40B4-BE49-F238E27FC236}">
                <a16:creationId xmlns:a16="http://schemas.microsoft.com/office/drawing/2014/main" id="{A87CFC22-AE0F-284B-AA91-372610B2CF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363" y="2708275"/>
            <a:ext cx="619125" cy="72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299" name="AutoShape 20" descr="Z">
            <a:extLst>
              <a:ext uri="{FF2B5EF4-FFF2-40B4-BE49-F238E27FC236}">
                <a16:creationId xmlns:a16="http://schemas.microsoft.com/office/drawing/2014/main" id="{FA4C21A0-15F6-AA45-B310-FC4C7074A38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pic>
        <p:nvPicPr>
          <p:cNvPr id="55300" name="Picture 22" descr="soldier-silhouette">
            <a:hlinkClick r:id="rId3"/>
            <a:extLst>
              <a:ext uri="{FF2B5EF4-FFF2-40B4-BE49-F238E27FC236}">
                <a16:creationId xmlns:a16="http://schemas.microsoft.com/office/drawing/2014/main" id="{E2202A9C-BF1F-0044-90EA-A5DF14B548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1771650"/>
            <a:ext cx="500063" cy="942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301" name="AutoShape 24" descr="2Q==">
            <a:extLst>
              <a:ext uri="{FF2B5EF4-FFF2-40B4-BE49-F238E27FC236}">
                <a16:creationId xmlns:a16="http://schemas.microsoft.com/office/drawing/2014/main" id="{293D0DF8-C52D-1846-806E-AB4E37B6FB4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a:p>
        </p:txBody>
      </p:sp>
      <p:pic>
        <p:nvPicPr>
          <p:cNvPr id="55302" name="Picture 26" descr="sun">
            <a:hlinkClick r:id="rId5"/>
            <a:extLst>
              <a:ext uri="{FF2B5EF4-FFF2-40B4-BE49-F238E27FC236}">
                <a16:creationId xmlns:a16="http://schemas.microsoft.com/office/drawing/2014/main" id="{AF07CCCE-1873-7448-9253-E33AFF2620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7625" y="763588"/>
            <a:ext cx="617538" cy="630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303" name="Picture 28" descr="阿莫斯-1卫星">
            <a:hlinkClick r:id="rId7"/>
            <a:extLst>
              <a:ext uri="{FF2B5EF4-FFF2-40B4-BE49-F238E27FC236}">
                <a16:creationId xmlns:a16="http://schemas.microsoft.com/office/drawing/2014/main" id="{05580429-1E9B-4543-AD66-662D31262A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9925" y="1268413"/>
            <a:ext cx="719138" cy="652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304" name="AutoShape 29">
            <a:extLst>
              <a:ext uri="{FF2B5EF4-FFF2-40B4-BE49-F238E27FC236}">
                <a16:creationId xmlns:a16="http://schemas.microsoft.com/office/drawing/2014/main" id="{67C8AAED-35C6-9D45-B618-E28ADAE69260}"/>
              </a:ext>
            </a:extLst>
          </p:cNvPr>
          <p:cNvSpPr>
            <a:spLocks noChangeArrowheads="1"/>
          </p:cNvSpPr>
          <p:nvPr/>
        </p:nvSpPr>
        <p:spPr bwMode="auto">
          <a:xfrm rot="9586508">
            <a:off x="5651500" y="1771650"/>
            <a:ext cx="1584325" cy="2159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zh-CN" altLang="en-US"/>
          </a:p>
        </p:txBody>
      </p:sp>
      <p:sp>
        <p:nvSpPr>
          <p:cNvPr id="55305" name="AutoShape 30">
            <a:extLst>
              <a:ext uri="{FF2B5EF4-FFF2-40B4-BE49-F238E27FC236}">
                <a16:creationId xmlns:a16="http://schemas.microsoft.com/office/drawing/2014/main" id="{77C94E2E-6659-9B48-89C1-D3E983E47DE7}"/>
              </a:ext>
            </a:extLst>
          </p:cNvPr>
          <p:cNvSpPr>
            <a:spLocks noChangeArrowheads="1"/>
          </p:cNvSpPr>
          <p:nvPr/>
        </p:nvSpPr>
        <p:spPr bwMode="auto">
          <a:xfrm rot="5400000">
            <a:off x="6874669" y="2132806"/>
            <a:ext cx="865188" cy="14287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zh-CN" altLang="en-US"/>
          </a:p>
        </p:txBody>
      </p:sp>
      <p:sp>
        <p:nvSpPr>
          <p:cNvPr id="55306" name="AutoShape 31">
            <a:extLst>
              <a:ext uri="{FF2B5EF4-FFF2-40B4-BE49-F238E27FC236}">
                <a16:creationId xmlns:a16="http://schemas.microsoft.com/office/drawing/2014/main" id="{A4C54BC1-BB0D-D245-B513-F9EF3B79B067}"/>
              </a:ext>
            </a:extLst>
          </p:cNvPr>
          <p:cNvSpPr>
            <a:spLocks noChangeArrowheads="1"/>
          </p:cNvSpPr>
          <p:nvPr/>
        </p:nvSpPr>
        <p:spPr bwMode="auto">
          <a:xfrm rot="8888490">
            <a:off x="7451725" y="1268413"/>
            <a:ext cx="287338" cy="28733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zh-CN" altLang="en-US"/>
          </a:p>
        </p:txBody>
      </p:sp>
      <p:sp>
        <p:nvSpPr>
          <p:cNvPr id="55307" name="Text Box 32">
            <a:extLst>
              <a:ext uri="{FF2B5EF4-FFF2-40B4-BE49-F238E27FC236}">
                <a16:creationId xmlns:a16="http://schemas.microsoft.com/office/drawing/2014/main" id="{95E4CD17-0B5F-7443-87CA-BBEEE5AD81F6}"/>
              </a:ext>
            </a:extLst>
          </p:cNvPr>
          <p:cNvSpPr txBox="1">
            <a:spLocks noChangeArrowheads="1"/>
          </p:cNvSpPr>
          <p:nvPr/>
        </p:nvSpPr>
        <p:spPr bwMode="auto">
          <a:xfrm>
            <a:off x="827088" y="5300663"/>
            <a:ext cx="302418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0" lang="en-US" altLang="zh-CN" sz="1800" dirty="0">
                <a:solidFill>
                  <a:srgbClr val="0000FF"/>
                </a:solidFill>
              </a:rPr>
              <a:t>Y H Shih</a:t>
            </a:r>
            <a:r>
              <a:rPr kumimoji="0" lang="zh-CN" altLang="en-US" sz="1800" dirty="0">
                <a:solidFill>
                  <a:srgbClr val="0000FF"/>
                </a:solidFill>
              </a:rPr>
              <a:t>，</a:t>
            </a:r>
            <a:r>
              <a:rPr kumimoji="0" lang="en-US" altLang="zh-CN" sz="1800" dirty="0">
                <a:solidFill>
                  <a:srgbClr val="0000FF"/>
                </a:solidFill>
              </a:rPr>
              <a:t>2008</a:t>
            </a:r>
            <a:r>
              <a:rPr kumimoji="0" lang="zh-CN" altLang="en-US" sz="1800" dirty="0">
                <a:solidFill>
                  <a:srgbClr val="0000FF"/>
                </a:solidFill>
              </a:rPr>
              <a:t> </a:t>
            </a:r>
            <a:r>
              <a:rPr kumimoji="0" lang="zh-CN" altLang="en-US" sz="1800" dirty="0">
                <a:solidFill>
                  <a:srgbClr val="0000FF"/>
                </a:solidFill>
                <a:latin typeface="黑体"/>
                <a:ea typeface="黑体"/>
                <a:cs typeface="黑体"/>
              </a:rPr>
              <a:t>美国陆军</a:t>
            </a:r>
          </a:p>
        </p:txBody>
      </p:sp>
      <p:pic>
        <p:nvPicPr>
          <p:cNvPr id="55308" name="Picture 4" descr="Quantum-Physicist-Ron-Meyer">
            <a:extLst>
              <a:ext uri="{FF2B5EF4-FFF2-40B4-BE49-F238E27FC236}">
                <a16:creationId xmlns:a16="http://schemas.microsoft.com/office/drawing/2014/main" id="{071DEBCA-2FC1-C242-B8B3-C19B508A059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08538" y="3716338"/>
            <a:ext cx="4084637" cy="272415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309" name="Rectangle 5">
            <a:extLst>
              <a:ext uri="{FF2B5EF4-FFF2-40B4-BE49-F238E27FC236}">
                <a16:creationId xmlns:a16="http://schemas.microsoft.com/office/drawing/2014/main" id="{699228C4-34F5-7D4E-9A56-2F116DE4CE29}"/>
              </a:ext>
            </a:extLst>
          </p:cNvPr>
          <p:cNvSpPr>
            <a:spLocks noChangeArrowheads="1"/>
          </p:cNvSpPr>
          <p:nvPr/>
        </p:nvSpPr>
        <p:spPr bwMode="auto">
          <a:xfrm>
            <a:off x="1043608" y="5877272"/>
            <a:ext cx="374409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1800" dirty="0"/>
              <a:t>R. Meyers, </a:t>
            </a:r>
          </a:p>
          <a:p>
            <a:r>
              <a:rPr kumimoji="0" lang="en-US" altLang="zh-CN" sz="1800" dirty="0"/>
              <a:t>at t</a:t>
            </a:r>
            <a:r>
              <a:rPr kumimoji="0" lang="zh-CN" altLang="en-US" sz="1800" dirty="0"/>
              <a:t> </a:t>
            </a:r>
            <a:r>
              <a:rPr kumimoji="0" lang="en-US" altLang="zh-CN" sz="1800" dirty="0"/>
              <a:t>Army Research Laboratory US</a:t>
            </a:r>
          </a:p>
        </p:txBody>
      </p:sp>
      <p:pic>
        <p:nvPicPr>
          <p:cNvPr id="55310" name="图片 3">
            <a:extLst>
              <a:ext uri="{FF2B5EF4-FFF2-40B4-BE49-F238E27FC236}">
                <a16:creationId xmlns:a16="http://schemas.microsoft.com/office/drawing/2014/main" id="{7F860A47-5373-B74A-B5F1-B1B0E7D8C83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4213" y="1052513"/>
            <a:ext cx="4248150" cy="2166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311" name="图片 4">
            <a:extLst>
              <a:ext uri="{FF2B5EF4-FFF2-40B4-BE49-F238E27FC236}">
                <a16:creationId xmlns:a16="http://schemas.microsoft.com/office/drawing/2014/main" id="{F877FEB9-6226-574A-AAB2-9C4CF5E3821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835150" y="3468688"/>
            <a:ext cx="2447925" cy="154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312" name="图片 6">
            <a:extLst>
              <a:ext uri="{FF2B5EF4-FFF2-40B4-BE49-F238E27FC236}">
                <a16:creationId xmlns:a16="http://schemas.microsoft.com/office/drawing/2014/main" id="{8B5DDD78-51D8-EF4E-9759-EB443FF3A0AB}"/>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4213" y="3429000"/>
            <a:ext cx="1123950" cy="160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C2D8554-F0CC-3E49-AA81-1CA75B4BE7A9}"/>
              </a:ext>
            </a:extLst>
          </p:cNvPr>
          <p:cNvSpPr>
            <a:spLocks noGrp="1"/>
          </p:cNvSpPr>
          <p:nvPr>
            <p:ph idx="4294967295"/>
          </p:nvPr>
        </p:nvSpPr>
        <p:spPr>
          <a:xfrm>
            <a:off x="457200" y="1344613"/>
            <a:ext cx="8229600" cy="4525962"/>
          </a:xfrm>
          <a:prstGeom prst="rect">
            <a:avLst/>
          </a:prstGeom>
        </p:spPr>
        <p:txBody>
          <a:bodyPr/>
          <a:lstStyle/>
          <a:p>
            <a:pPr>
              <a:buFont typeface="Wingdings" charset="0"/>
              <a:buChar char="n"/>
              <a:defRPr/>
            </a:pPr>
            <a:r>
              <a:rPr lang="en-US" altLang="zh-CN" sz="2400" dirty="0">
                <a:solidFill>
                  <a:srgbClr val="0000FF"/>
                </a:solidFill>
                <a:latin typeface="American Typewriter Condensed"/>
                <a:cs typeface="American Typewriter Condensed"/>
              </a:rPr>
              <a:t>Metric  for Schwarzschild black hole </a:t>
            </a:r>
          </a:p>
          <a:p>
            <a:pPr marL="0" indent="0">
              <a:buFont typeface="Wingdings" charset="0"/>
              <a:buNone/>
              <a:defRPr/>
            </a:pPr>
            <a:endParaRPr lang="zh-CN" altLang="en-US" sz="2400" dirty="0"/>
          </a:p>
        </p:txBody>
      </p:sp>
      <p:graphicFrame>
        <p:nvGraphicFramePr>
          <p:cNvPr id="58371" name="对象 3">
            <a:extLst>
              <a:ext uri="{FF2B5EF4-FFF2-40B4-BE49-F238E27FC236}">
                <a16:creationId xmlns:a16="http://schemas.microsoft.com/office/drawing/2014/main" id="{9DA42DA7-C5C4-C147-A947-40B179DFB177}"/>
              </a:ext>
            </a:extLst>
          </p:cNvPr>
          <p:cNvGraphicFramePr>
            <a:graphicFrameLocks noChangeAspect="1"/>
          </p:cNvGraphicFramePr>
          <p:nvPr/>
        </p:nvGraphicFramePr>
        <p:xfrm>
          <a:off x="936625" y="2025650"/>
          <a:ext cx="5345113" cy="1433513"/>
        </p:xfrm>
        <a:graphic>
          <a:graphicData uri="http://schemas.openxmlformats.org/presentationml/2006/ole">
            <mc:AlternateContent xmlns:mc="http://schemas.openxmlformats.org/markup-compatibility/2006">
              <mc:Choice xmlns:v="urn:schemas-microsoft-com:vml" Requires="v">
                <p:oleObj spid="_x0000_s58556" name="Equation" r:id="rId3" imgW="47980600" imgH="12871450" progId="Equation.DSMT4">
                  <p:embed/>
                </p:oleObj>
              </mc:Choice>
              <mc:Fallback>
                <p:oleObj name="Equation" r:id="rId3" imgW="47980600" imgH="12871450"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25" y="2025650"/>
                        <a:ext cx="5345113" cy="1433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对象 4">
            <a:extLst>
              <a:ext uri="{FF2B5EF4-FFF2-40B4-BE49-F238E27FC236}">
                <a16:creationId xmlns:a16="http://schemas.microsoft.com/office/drawing/2014/main" id="{23FC1DAD-2A30-7542-A504-1E6D31C381A0}"/>
              </a:ext>
            </a:extLst>
          </p:cNvPr>
          <p:cNvGraphicFramePr>
            <a:graphicFrameLocks noChangeAspect="1"/>
          </p:cNvGraphicFramePr>
          <p:nvPr/>
        </p:nvGraphicFramePr>
        <p:xfrm>
          <a:off x="1084263" y="3681413"/>
          <a:ext cx="2217737" cy="704850"/>
        </p:xfrm>
        <a:graphic>
          <a:graphicData uri="http://schemas.openxmlformats.org/presentationml/2006/ole">
            <mc:AlternateContent xmlns:mc="http://schemas.openxmlformats.org/markup-compatibility/2006">
              <mc:Choice xmlns:v="urn:schemas-microsoft-com:vml" Requires="v">
                <p:oleObj spid="_x0000_s58557" name="Equation" r:id="rId5" imgW="18872200" imgH="6000750" progId="Equation.DSMT4">
                  <p:embed/>
                </p:oleObj>
              </mc:Choice>
              <mc:Fallback>
                <p:oleObj name="Equation" r:id="rId5" imgW="18872200" imgH="6000750" progId="Equation.DSMT4">
                  <p:embed/>
                  <p:pic>
                    <p:nvPicPr>
                      <p:cNvPr id="0" name="对象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4263" y="3681413"/>
                        <a:ext cx="2217737"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对象 6">
            <a:extLst>
              <a:ext uri="{FF2B5EF4-FFF2-40B4-BE49-F238E27FC236}">
                <a16:creationId xmlns:a16="http://schemas.microsoft.com/office/drawing/2014/main" id="{915F74DA-375A-DA4F-9B34-FDC594686408}"/>
              </a:ext>
            </a:extLst>
          </p:cNvPr>
          <p:cNvGraphicFramePr>
            <a:graphicFrameLocks noChangeAspect="1"/>
          </p:cNvGraphicFramePr>
          <p:nvPr>
            <p:extLst>
              <p:ext uri="{D42A27DB-BD31-4B8C-83A1-F6EECF244321}">
                <p14:modId xmlns:p14="http://schemas.microsoft.com/office/powerpoint/2010/main" val="2160138253"/>
              </p:ext>
            </p:extLst>
          </p:nvPr>
        </p:nvGraphicFramePr>
        <p:xfrm>
          <a:off x="1331640" y="4725144"/>
          <a:ext cx="2251858" cy="425549"/>
        </p:xfrm>
        <a:graphic>
          <a:graphicData uri="http://schemas.openxmlformats.org/presentationml/2006/ole">
            <mc:AlternateContent xmlns:mc="http://schemas.openxmlformats.org/markup-compatibility/2006">
              <mc:Choice xmlns:v="urn:schemas-microsoft-com:vml" Requires="v">
                <p:oleObj spid="_x0000_s58558" name="公式" r:id="rId7" imgW="1498600" imgH="279400" progId="Equation.3">
                  <p:embed/>
                </p:oleObj>
              </mc:Choice>
              <mc:Fallback>
                <p:oleObj name="公式" r:id="rId7" imgW="1498600" imgH="279400" progId="Equation.3">
                  <p:embed/>
                  <p:pic>
                    <p:nvPicPr>
                      <p:cNvPr id="0" name="对象 6"/>
                      <p:cNvPicPr>
                        <a:picLocks noChangeAspect="1" noChangeArrowheads="1"/>
                      </p:cNvPicPr>
                      <p:nvPr/>
                    </p:nvPicPr>
                    <p:blipFill>
                      <a:blip r:embed="rId8"/>
                      <a:srcRect/>
                      <a:stretch>
                        <a:fillRect/>
                      </a:stretch>
                    </p:blipFill>
                    <p:spPr bwMode="auto">
                      <a:xfrm>
                        <a:off x="1331640" y="4725144"/>
                        <a:ext cx="2251858" cy="425549"/>
                      </a:xfrm>
                      <a:prstGeom prst="rect">
                        <a:avLst/>
                      </a:prstGeom>
                      <a:noFill/>
                      <a:ln>
                        <a:noFill/>
                      </a:ln>
                      <a:extLst/>
                    </p:spPr>
                  </p:pic>
                </p:oleObj>
              </mc:Fallback>
            </mc:AlternateContent>
          </a:graphicData>
        </a:graphic>
      </p:graphicFrame>
      <p:sp>
        <p:nvSpPr>
          <p:cNvPr id="8" name="右箭头 7">
            <a:extLst>
              <a:ext uri="{FF2B5EF4-FFF2-40B4-BE49-F238E27FC236}">
                <a16:creationId xmlns:a16="http://schemas.microsoft.com/office/drawing/2014/main" id="{30EFAFBF-C556-7F47-97AC-96842EA5FC19}"/>
              </a:ext>
            </a:extLst>
          </p:cNvPr>
          <p:cNvSpPr/>
          <p:nvPr/>
        </p:nvSpPr>
        <p:spPr>
          <a:xfrm>
            <a:off x="3923928" y="3861048"/>
            <a:ext cx="1027113" cy="466725"/>
          </a:xfrm>
          <a:prstGeom prst="rightArrow">
            <a:avLst>
              <a:gd name="adj1" fmla="val 39225"/>
              <a:gd name="adj2" fmla="val 73345"/>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CN" altLang="en-US" sz="1350"/>
          </a:p>
        </p:txBody>
      </p:sp>
      <p:graphicFrame>
        <p:nvGraphicFramePr>
          <p:cNvPr id="9" name="对象 8">
            <a:extLst>
              <a:ext uri="{FF2B5EF4-FFF2-40B4-BE49-F238E27FC236}">
                <a16:creationId xmlns:a16="http://schemas.microsoft.com/office/drawing/2014/main" id="{E04E4432-91AD-CA48-A180-E03D31C1E73C}"/>
              </a:ext>
            </a:extLst>
          </p:cNvPr>
          <p:cNvGraphicFramePr>
            <a:graphicFrameLocks noChangeAspect="1"/>
          </p:cNvGraphicFramePr>
          <p:nvPr>
            <p:extLst>
              <p:ext uri="{D42A27DB-BD31-4B8C-83A1-F6EECF244321}">
                <p14:modId xmlns:p14="http://schemas.microsoft.com/office/powerpoint/2010/main" val="652367468"/>
              </p:ext>
            </p:extLst>
          </p:nvPr>
        </p:nvGraphicFramePr>
        <p:xfrm>
          <a:off x="5436096" y="3645024"/>
          <a:ext cx="2824163" cy="952500"/>
        </p:xfrm>
        <a:graphic>
          <a:graphicData uri="http://schemas.openxmlformats.org/presentationml/2006/ole">
            <mc:AlternateContent xmlns:mc="http://schemas.openxmlformats.org/markup-compatibility/2006">
              <mc:Choice xmlns:v="urn:schemas-microsoft-com:vml" Requires="v">
                <p:oleObj spid="_x0000_s58559" name="公式" r:id="rId9" imgW="24282400" imgH="8191500" progId="Equation.3">
                  <p:embed/>
                </p:oleObj>
              </mc:Choice>
              <mc:Fallback>
                <p:oleObj name="公式" r:id="rId9" imgW="24282400" imgH="8191500" progId="Equation.3">
                  <p:embed/>
                  <p:pic>
                    <p:nvPicPr>
                      <p:cNvPr id="0" name="对象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36096" y="3645024"/>
                        <a:ext cx="2824163" cy="952500"/>
                      </a:xfrm>
                      <a:prstGeom prst="rect">
                        <a:avLst/>
                      </a:prstGeom>
                      <a:noFill/>
                      <a:ln w="28575">
                        <a:solidFill>
                          <a:srgbClr val="C00000"/>
                        </a:solidFill>
                        <a:miter lim="800000"/>
                        <a:headEnd/>
                        <a:tailEnd/>
                      </a:ln>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58377" name="灯片编号占位符 12">
            <a:extLst>
              <a:ext uri="{FF2B5EF4-FFF2-40B4-BE49-F238E27FC236}">
                <a16:creationId xmlns:a16="http://schemas.microsoft.com/office/drawing/2014/main" id="{EF1E9D48-095E-C048-A81F-B3CB4F74EDDB}"/>
              </a:ext>
            </a:extLst>
          </p:cNvPr>
          <p:cNvSpPr>
            <a:spLocks noGrp="1"/>
          </p:cNvSpPr>
          <p:nvPr>
            <p:ph type="sldNum" sz="quarter" idx="4294967295"/>
          </p:nvPr>
        </p:nvSpPr>
        <p:spPr bwMode="auto">
          <a:xfrm>
            <a:off x="0" y="0"/>
            <a:ext cx="0" cy="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357B080A-82E7-1C46-8EEC-36F579246843}" type="slidenum">
              <a:rPr kumimoji="0" lang="en-US" altLang="zh-CN"/>
              <a:pPr/>
              <a:t>42</a:t>
            </a:fld>
            <a:endParaRPr kumimoji="0" lang="zh-CN" altLang="en-US"/>
          </a:p>
        </p:txBody>
      </p:sp>
      <p:sp>
        <p:nvSpPr>
          <p:cNvPr id="10" name="文本框 9">
            <a:extLst>
              <a:ext uri="{FF2B5EF4-FFF2-40B4-BE49-F238E27FC236}">
                <a16:creationId xmlns:a16="http://schemas.microsoft.com/office/drawing/2014/main" id="{2BFCE7F3-5FD1-954E-91FA-997AD7AE5E8A}"/>
              </a:ext>
            </a:extLst>
          </p:cNvPr>
          <p:cNvSpPr txBox="1"/>
          <p:nvPr/>
        </p:nvSpPr>
        <p:spPr>
          <a:xfrm>
            <a:off x="4572000" y="5229200"/>
            <a:ext cx="3888432" cy="338138"/>
          </a:xfrm>
          <a:prstGeom prst="rect">
            <a:avLst/>
          </a:prstGeom>
          <a:noFill/>
        </p:spPr>
        <p:txBody>
          <a:bodyPr wrap="square">
            <a:spAutoFit/>
          </a:bodyPr>
          <a:lstStyle/>
          <a:p>
            <a:pPr>
              <a:defRPr/>
            </a:pPr>
            <a:r>
              <a:rPr lang="en-US" altLang="zh-CN" sz="1600" dirty="0">
                <a:solidFill>
                  <a:srgbClr val="0000FF"/>
                </a:solidFill>
                <a:latin typeface="Times New Roman" charset="0"/>
                <a:ea typeface="宋体" charset="0"/>
              </a:rPr>
              <a:t>H. J. He, Z. Zhang. JCAP 8, (2017). </a:t>
            </a:r>
            <a:endParaRPr lang="zh-CN" altLang="en-US" sz="1600" dirty="0">
              <a:solidFill>
                <a:srgbClr val="0000FF"/>
              </a:solidFill>
              <a:latin typeface="Times New Roman" charset="0"/>
              <a:ea typeface="宋体" charset="0"/>
            </a:endParaRPr>
          </a:p>
        </p:txBody>
      </p:sp>
      <p:sp>
        <p:nvSpPr>
          <p:cNvPr id="58379" name="文本框 10">
            <a:extLst>
              <a:ext uri="{FF2B5EF4-FFF2-40B4-BE49-F238E27FC236}">
                <a16:creationId xmlns:a16="http://schemas.microsoft.com/office/drawing/2014/main" id="{64BFE424-57AD-CE42-B8D9-136BA65BA82D}"/>
              </a:ext>
            </a:extLst>
          </p:cNvPr>
          <p:cNvSpPr txBox="1">
            <a:spLocks noChangeArrowheads="1"/>
          </p:cNvSpPr>
          <p:nvPr/>
        </p:nvSpPr>
        <p:spPr bwMode="auto">
          <a:xfrm>
            <a:off x="5076056" y="2924944"/>
            <a:ext cx="324960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zh-CN" dirty="0"/>
              <a:t> </a:t>
            </a:r>
            <a:r>
              <a:rPr kumimoji="0" lang="en-US" altLang="zh-CN" dirty="0"/>
              <a:t>w</a:t>
            </a:r>
            <a:r>
              <a:rPr kumimoji="0" lang="zh-CN" altLang="en-US" dirty="0"/>
              <a:t> </a:t>
            </a:r>
            <a:r>
              <a:rPr kumimoji="0" lang="en-US" altLang="zh-CN" dirty="0"/>
              <a:t>is the state parameter</a:t>
            </a:r>
            <a:endParaRPr kumimoji="0" lang="zh-CN" altLang="en-US" dirty="0"/>
          </a:p>
        </p:txBody>
      </p:sp>
      <p:sp>
        <p:nvSpPr>
          <p:cNvPr id="14" name="矩形 8">
            <a:extLst>
              <a:ext uri="{FF2B5EF4-FFF2-40B4-BE49-F238E27FC236}">
                <a16:creationId xmlns:a16="http://schemas.microsoft.com/office/drawing/2014/main" id="{E8079983-C80C-B247-90E4-882CBDBF0D90}"/>
              </a:ext>
            </a:extLst>
          </p:cNvPr>
          <p:cNvSpPr>
            <a:spLocks noChangeArrowheads="1"/>
          </p:cNvSpPr>
          <p:nvPr/>
        </p:nvSpPr>
        <p:spPr bwMode="auto">
          <a:xfrm>
            <a:off x="1938338" y="188913"/>
            <a:ext cx="5494337"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sz="3600" dirty="0">
                <a:solidFill>
                  <a:srgbClr val="0000FF"/>
                </a:solidFill>
                <a:latin typeface="黑体" panose="02010609060101010101" pitchFamily="49" charset="-122"/>
                <a:ea typeface="黑体" panose="02010609060101010101" pitchFamily="49" charset="-122"/>
              </a:rPr>
              <a:t>应用</a:t>
            </a:r>
            <a:r>
              <a:rPr kumimoji="0" lang="zh-CN" altLang="zh-CN" sz="3600" dirty="0">
                <a:solidFill>
                  <a:srgbClr val="0000FF"/>
                </a:solidFill>
                <a:latin typeface="黑体" panose="02010609060101010101" pitchFamily="49" charset="-122"/>
                <a:ea typeface="黑体" panose="02010609060101010101" pitchFamily="49" charset="-122"/>
              </a:rPr>
              <a:t>2</a:t>
            </a:r>
            <a:r>
              <a:rPr kumimoji="0" lang="zh-CN" altLang="en-US" sz="3600" dirty="0">
                <a:solidFill>
                  <a:srgbClr val="0000FF"/>
                </a:solidFill>
                <a:latin typeface="黑体" panose="02010609060101010101" pitchFamily="49" charset="-122"/>
                <a:ea typeface="黑体" panose="02010609060101010101" pitchFamily="49" charset="-122"/>
              </a:rPr>
              <a:t>：暗能量增强暗信息</a:t>
            </a:r>
            <a:endParaRPr kumimoji="0" lang="zh-CN" altLang="en-US" sz="3600"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a:extLst>
              <a:ext uri="{FF2B5EF4-FFF2-40B4-BE49-F238E27FC236}">
                <a16:creationId xmlns:a16="http://schemas.microsoft.com/office/drawing/2014/main" id="{37B20AB0-7915-3B42-867C-D49D91F210AB}"/>
              </a:ext>
            </a:extLst>
          </p:cNvPr>
          <p:cNvSpPr/>
          <p:nvPr/>
        </p:nvSpPr>
        <p:spPr>
          <a:xfrm rot="21044392">
            <a:off x="5470525" y="1592089"/>
            <a:ext cx="2624138" cy="2713038"/>
          </a:xfrm>
          <a:prstGeom prst="ellipse">
            <a:avLst/>
          </a:prstGeom>
          <a:solidFill>
            <a:sysClr val="windowText" lastClr="000000">
              <a:lumMod val="65000"/>
              <a:lumOff val="35000"/>
            </a:sysClr>
          </a:solidFill>
          <a:ln w="76200" cap="flat" cmpd="sng" algn="ctr">
            <a:solidFill>
              <a:srgbClr val="FFC000"/>
            </a:solidFill>
            <a:prstDash val="sysDash"/>
            <a:miter lim="800000"/>
          </a:ln>
          <a:effectLst/>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sp>
        <p:nvSpPr>
          <p:cNvPr id="24" name="椭圆 23">
            <a:extLst>
              <a:ext uri="{FF2B5EF4-FFF2-40B4-BE49-F238E27FC236}">
                <a16:creationId xmlns:a16="http://schemas.microsoft.com/office/drawing/2014/main" id="{E1A3F9DA-0884-4440-961B-13DDCB020EA7}"/>
              </a:ext>
            </a:extLst>
          </p:cNvPr>
          <p:cNvSpPr/>
          <p:nvPr/>
        </p:nvSpPr>
        <p:spPr>
          <a:xfrm>
            <a:off x="1598076" y="1603140"/>
            <a:ext cx="2134931" cy="2178037"/>
          </a:xfrm>
          <a:prstGeom prst="ellipse">
            <a:avLst/>
          </a:prstGeom>
          <a:solidFill>
            <a:sysClr val="windowText" lastClr="000000"/>
          </a:solidFill>
          <a:ln w="57150" cap="flat" cmpd="sng" algn="ctr">
            <a:solidFill>
              <a:srgbClr val="FFC000"/>
            </a:solidFill>
            <a:prstDash val="solid"/>
            <a:miter lim="800000"/>
          </a:ln>
          <a:effectLst>
            <a:outerShdw blurRad="190500" dist="228600" dir="2700000" algn="ctr">
              <a:srgbClr val="000000">
                <a:alpha val="30000"/>
              </a:srgbClr>
            </a:outerShdw>
          </a:effectLst>
          <a:scene3d>
            <a:camera prst="orthographicFront">
              <a:rot lat="0" lon="0" rev="0"/>
            </a:camera>
            <a:lightRig rig="soft" dir="t"/>
          </a:scene3d>
          <a:sp3d prstMaterial="plastic">
            <a:bevelT w="127000" h="63500"/>
          </a:sp3d>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sp>
        <p:nvSpPr>
          <p:cNvPr id="25" name="椭圆 24">
            <a:extLst>
              <a:ext uri="{FF2B5EF4-FFF2-40B4-BE49-F238E27FC236}">
                <a16:creationId xmlns:a16="http://schemas.microsoft.com/office/drawing/2014/main" id="{8E585616-DF92-C94A-8923-AA5D2CDCB817}"/>
              </a:ext>
            </a:extLst>
          </p:cNvPr>
          <p:cNvSpPr/>
          <p:nvPr/>
        </p:nvSpPr>
        <p:spPr>
          <a:xfrm>
            <a:off x="5707193" y="1643076"/>
            <a:ext cx="2134931" cy="2178037"/>
          </a:xfrm>
          <a:prstGeom prst="ellipse">
            <a:avLst/>
          </a:prstGeom>
          <a:solidFill>
            <a:sysClr val="windowText" lastClr="000000"/>
          </a:solidFill>
          <a:ln w="12700" cap="flat" cmpd="sng" algn="ctr">
            <a:noFill/>
            <a:prstDash val="solid"/>
            <a:miter lim="800000"/>
          </a:ln>
          <a:effectLst/>
          <a:scene3d>
            <a:camera prst="orthographicFront">
              <a:rot lat="0" lon="0" rev="0"/>
            </a:camera>
            <a:lightRig rig="threePt" dir="t"/>
          </a:scene3d>
          <a:sp3d prstMaterial="plastic">
            <a:bevelT w="139700" h="139700"/>
          </a:sp3d>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cxnSp>
        <p:nvCxnSpPr>
          <p:cNvPr id="26" name="直接箭头连接符 25">
            <a:extLst>
              <a:ext uri="{FF2B5EF4-FFF2-40B4-BE49-F238E27FC236}">
                <a16:creationId xmlns:a16="http://schemas.microsoft.com/office/drawing/2014/main" id="{B4200018-1645-AB48-B390-478B59C8E8CB}"/>
              </a:ext>
            </a:extLst>
          </p:cNvPr>
          <p:cNvCxnSpPr>
            <a:cxnSpLocks noChangeShapeType="1"/>
          </p:cNvCxnSpPr>
          <p:nvPr/>
        </p:nvCxnSpPr>
        <p:spPr bwMode="auto">
          <a:xfrm>
            <a:off x="6765925" y="1388765"/>
            <a:ext cx="6350" cy="736600"/>
          </a:xfrm>
          <a:prstGeom prst="straightConnector1">
            <a:avLst/>
          </a:prstGeom>
          <a:noFill/>
          <a:ln w="38100">
            <a:solidFill>
              <a:srgbClr val="FF0000"/>
            </a:solidFill>
            <a:prstDash val="sysDash"/>
            <a:miter lim="800000"/>
            <a:headEnd type="oval" w="med" len="med"/>
            <a:tailEnd type="triangle" w="med" len="med"/>
          </a:ln>
          <a:extLst>
            <a:ext uri="{909E8E84-426E-40dd-AFC4-6F175D3DCCD1}">
              <a14:hiddenFill xmlns="" xmlns:a14="http://schemas.microsoft.com/office/drawing/2010/main">
                <a:noFill/>
              </a14:hiddenFill>
            </a:ext>
          </a:extLst>
        </p:spPr>
      </p:cxnSp>
      <p:cxnSp>
        <p:nvCxnSpPr>
          <p:cNvPr id="61450" name="直接箭头连接符 26">
            <a:extLst>
              <a:ext uri="{FF2B5EF4-FFF2-40B4-BE49-F238E27FC236}">
                <a16:creationId xmlns:a16="http://schemas.microsoft.com/office/drawing/2014/main" id="{CA3A7A61-90A9-D944-B697-0E6351B9C941}"/>
              </a:ext>
            </a:extLst>
          </p:cNvPr>
          <p:cNvCxnSpPr>
            <a:cxnSpLocks noChangeShapeType="1"/>
          </p:cNvCxnSpPr>
          <p:nvPr/>
        </p:nvCxnSpPr>
        <p:spPr bwMode="auto">
          <a:xfrm>
            <a:off x="2671763" y="2684165"/>
            <a:ext cx="1066800" cy="0"/>
          </a:xfrm>
          <a:prstGeom prst="straightConnector1">
            <a:avLst/>
          </a:prstGeom>
          <a:noFill/>
          <a:ln w="38100">
            <a:solidFill>
              <a:srgbClr val="FFFFFF"/>
            </a:solidFill>
            <a:miter lim="800000"/>
            <a:headEnd type="arrow" w="med" len="med"/>
            <a:tailEnd type="arrow" w="med" len="med"/>
          </a:ln>
          <a:extLst>
            <a:ext uri="{909E8E84-426E-40dd-AFC4-6F175D3DCCD1}">
              <a14:hiddenFill xmlns="" xmlns:a14="http://schemas.microsoft.com/office/drawing/2010/main">
                <a:noFill/>
              </a14:hiddenFill>
            </a:ext>
          </a:extLst>
        </p:spPr>
      </p:cxnSp>
      <p:cxnSp>
        <p:nvCxnSpPr>
          <p:cNvPr id="28" name="直接箭头连接符 27">
            <a:extLst>
              <a:ext uri="{FF2B5EF4-FFF2-40B4-BE49-F238E27FC236}">
                <a16:creationId xmlns:a16="http://schemas.microsoft.com/office/drawing/2014/main" id="{BB1FCBB0-1842-1E4B-8432-BBBCA61BDCB0}"/>
              </a:ext>
            </a:extLst>
          </p:cNvPr>
          <p:cNvCxnSpPr>
            <a:cxnSpLocks noChangeShapeType="1"/>
          </p:cNvCxnSpPr>
          <p:nvPr/>
        </p:nvCxnSpPr>
        <p:spPr bwMode="auto">
          <a:xfrm>
            <a:off x="6775450" y="2731790"/>
            <a:ext cx="1320800" cy="0"/>
          </a:xfrm>
          <a:prstGeom prst="straightConnector1">
            <a:avLst/>
          </a:prstGeom>
          <a:noFill/>
          <a:ln w="38100">
            <a:solidFill>
              <a:srgbClr val="FFFFFF"/>
            </a:solidFill>
            <a:prstDash val="sysDash"/>
            <a:miter lim="800000"/>
            <a:headEnd type="arrow" w="med" len="med"/>
            <a:tailEnd type="arrow" w="med" len="med"/>
          </a:ln>
          <a:extLst>
            <a:ext uri="{909E8E84-426E-40dd-AFC4-6F175D3DCCD1}">
              <a14:hiddenFill xmlns="" xmlns:a14="http://schemas.microsoft.com/office/drawing/2010/main">
                <a:noFill/>
              </a14:hiddenFill>
            </a:ext>
          </a:extLst>
        </p:spPr>
      </p:cxnSp>
      <p:sp>
        <p:nvSpPr>
          <p:cNvPr id="30" name="文本框 29">
            <a:extLst>
              <a:ext uri="{FF2B5EF4-FFF2-40B4-BE49-F238E27FC236}">
                <a16:creationId xmlns:a16="http://schemas.microsoft.com/office/drawing/2014/main" id="{FBE41AC0-B362-084E-B72F-A83697FFD71D}"/>
              </a:ext>
            </a:extLst>
          </p:cNvPr>
          <p:cNvSpPr txBox="1">
            <a:spLocks noRot="1" noChangeAspect="1" noMove="1" noResize="1" noEditPoints="1" noAdjustHandles="1" noChangeArrowheads="1" noChangeShapeType="1" noTextEdit="1"/>
          </p:cNvSpPr>
          <p:nvPr/>
        </p:nvSpPr>
        <p:spPr>
          <a:xfrm>
            <a:off x="2993734" y="3770371"/>
            <a:ext cx="434128" cy="282578"/>
          </a:xfrm>
          <a:prstGeom prst="rect">
            <a:avLst/>
          </a:prstGeom>
          <a:blipFill rotWithShape="1">
            <a:blip r:embed="rId3"/>
            <a:stretch>
              <a:fillRect l="-9722" t="-8511" b="-548936"/>
            </a:stretch>
          </a:blipFill>
        </p:spPr>
        <p:txBody>
          <a:bodyPr/>
          <a:lstStyle/>
          <a:p>
            <a:pPr>
              <a:defRPr/>
            </a:pPr>
            <a:r>
              <a:rPr lang="zh-CN" altLang="en-US">
                <a:noFill/>
                <a:latin typeface="Times New Roman" charset="0"/>
                <a:ea typeface="宋体" charset="0"/>
              </a:rPr>
              <a:t> </a:t>
            </a:r>
          </a:p>
        </p:txBody>
      </p:sp>
      <p:sp>
        <p:nvSpPr>
          <p:cNvPr id="31" name="文本框 30">
            <a:extLst>
              <a:ext uri="{FF2B5EF4-FFF2-40B4-BE49-F238E27FC236}">
                <a16:creationId xmlns:a16="http://schemas.microsoft.com/office/drawing/2014/main" id="{6D5C53C0-ACF2-8E4A-AB4C-57225A3C0254}"/>
              </a:ext>
            </a:extLst>
          </p:cNvPr>
          <p:cNvSpPr txBox="1">
            <a:spLocks noRot="1" noChangeAspect="1" noMove="1" noResize="1" noEditPoints="1" noAdjustHandles="1" noChangeArrowheads="1" noChangeShapeType="1" noTextEdit="1"/>
          </p:cNvSpPr>
          <p:nvPr/>
        </p:nvSpPr>
        <p:spPr>
          <a:xfrm>
            <a:off x="7169055" y="3821191"/>
            <a:ext cx="434128" cy="276999"/>
          </a:xfrm>
          <a:prstGeom prst="rect">
            <a:avLst/>
          </a:prstGeom>
          <a:blipFill rotWithShape="1">
            <a:blip r:embed="rId4"/>
            <a:stretch>
              <a:fillRect l="-9722" t="-8511" r="-5556" b="-293617"/>
            </a:stretch>
          </a:blipFill>
        </p:spPr>
        <p:txBody>
          <a:bodyPr/>
          <a:lstStyle/>
          <a:p>
            <a:pPr>
              <a:defRPr/>
            </a:pPr>
            <a:r>
              <a:rPr lang="zh-CN" altLang="en-US">
                <a:noFill/>
                <a:latin typeface="Times New Roman" charset="0"/>
                <a:ea typeface="宋体" charset="0"/>
              </a:rPr>
              <a:t> </a:t>
            </a:r>
          </a:p>
        </p:txBody>
      </p:sp>
      <p:cxnSp>
        <p:nvCxnSpPr>
          <p:cNvPr id="61455" name="直接箭头连接符 31">
            <a:extLst>
              <a:ext uri="{FF2B5EF4-FFF2-40B4-BE49-F238E27FC236}">
                <a16:creationId xmlns:a16="http://schemas.microsoft.com/office/drawing/2014/main" id="{26D61C3C-3633-2B46-8763-4A05B8C2C959}"/>
              </a:ext>
            </a:extLst>
          </p:cNvPr>
          <p:cNvCxnSpPr>
            <a:cxnSpLocks noChangeShapeType="1"/>
          </p:cNvCxnSpPr>
          <p:nvPr/>
        </p:nvCxnSpPr>
        <p:spPr bwMode="auto">
          <a:xfrm>
            <a:off x="2644775" y="1601490"/>
            <a:ext cx="7938" cy="869950"/>
          </a:xfrm>
          <a:prstGeom prst="straightConnector1">
            <a:avLst/>
          </a:prstGeom>
          <a:noFill/>
          <a:ln w="38100">
            <a:solidFill>
              <a:srgbClr val="FF0000"/>
            </a:solidFill>
            <a:miter lim="800000"/>
            <a:headEnd type="oval" w="med" len="med"/>
            <a:tailEnd type="triangle" w="med" len="med"/>
          </a:ln>
          <a:extLst>
            <a:ext uri="{909E8E84-426E-40dd-AFC4-6F175D3DCCD1}">
              <a14:hiddenFill xmlns="" xmlns:a14="http://schemas.microsoft.com/office/drawing/2010/main">
                <a:noFill/>
              </a14:hiddenFill>
            </a:ext>
          </a:extLst>
        </p:spPr>
      </p:cxnSp>
      <p:sp>
        <p:nvSpPr>
          <p:cNvPr id="33" name="文本框 32">
            <a:extLst>
              <a:ext uri="{FF2B5EF4-FFF2-40B4-BE49-F238E27FC236}">
                <a16:creationId xmlns:a16="http://schemas.microsoft.com/office/drawing/2014/main" id="{C1A92687-BDDD-DF4D-9EDE-3AE356579288}"/>
              </a:ext>
            </a:extLst>
          </p:cNvPr>
          <p:cNvSpPr txBox="1">
            <a:spLocks noRot="1" noChangeAspect="1" noMove="1" noResize="1" noEditPoints="1" noAdjustHandles="1" noChangeArrowheads="1" noChangeShapeType="1" noTextEdit="1"/>
          </p:cNvSpPr>
          <p:nvPr/>
        </p:nvSpPr>
        <p:spPr>
          <a:xfrm>
            <a:off x="6006666" y="2416032"/>
            <a:ext cx="1550877" cy="280846"/>
          </a:xfrm>
          <a:prstGeom prst="rect">
            <a:avLst/>
          </a:prstGeom>
          <a:blipFill rotWithShape="1">
            <a:blip r:embed="rId5"/>
            <a:stretch>
              <a:fillRect l="-2353" t="-8511" b="-163830"/>
            </a:stretch>
          </a:blipFill>
        </p:spPr>
        <p:txBody>
          <a:bodyPr/>
          <a:lstStyle/>
          <a:p>
            <a:pPr>
              <a:defRPr/>
            </a:pPr>
            <a:r>
              <a:rPr lang="zh-CN" altLang="en-US">
                <a:noFill/>
                <a:latin typeface="Times New Roman" charset="0"/>
                <a:ea typeface="宋体" charset="0"/>
              </a:rPr>
              <a:t> </a:t>
            </a:r>
          </a:p>
        </p:txBody>
      </p:sp>
      <p:sp>
        <p:nvSpPr>
          <p:cNvPr id="34" name="右箭头 33">
            <a:extLst>
              <a:ext uri="{FF2B5EF4-FFF2-40B4-BE49-F238E27FC236}">
                <a16:creationId xmlns:a16="http://schemas.microsoft.com/office/drawing/2014/main" id="{2767451E-BAAD-5D46-9131-9A6C512CD170}"/>
              </a:ext>
            </a:extLst>
          </p:cNvPr>
          <p:cNvSpPr/>
          <p:nvPr/>
        </p:nvSpPr>
        <p:spPr>
          <a:xfrm>
            <a:off x="3990907" y="2524514"/>
            <a:ext cx="1301195" cy="415159"/>
          </a:xfrm>
          <a:prstGeom prst="rightArrow">
            <a:avLst>
              <a:gd name="adj1" fmla="val 50000"/>
              <a:gd name="adj2" fmla="val 78263"/>
            </a:avLst>
          </a:prstGeom>
          <a:solidFill>
            <a:srgbClr val="0070C0"/>
          </a:solidFill>
          <a:ln w="12700" cap="flat" cmpd="sng" algn="ctr">
            <a:noFill/>
            <a:prstDash val="solid"/>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lstStyle/>
          <a:p>
            <a:pPr algn="ctr" defTabSz="685983">
              <a:defRPr/>
            </a:pPr>
            <a:endParaRPr lang="zh-CN" altLang="en-US" sz="1350" kern="0">
              <a:solidFill>
                <a:prstClr val="white"/>
              </a:solidFill>
              <a:latin typeface="等线" panose="020F0502020204030204"/>
              <a:ea typeface="等线" panose="02010600030101010101" pitchFamily="2" charset="-122"/>
            </a:endParaRPr>
          </a:p>
        </p:txBody>
      </p:sp>
      <p:sp>
        <p:nvSpPr>
          <p:cNvPr id="36" name="文本框 35">
            <a:extLst>
              <a:ext uri="{FF2B5EF4-FFF2-40B4-BE49-F238E27FC236}">
                <a16:creationId xmlns:a16="http://schemas.microsoft.com/office/drawing/2014/main" id="{A4786607-667C-AA43-8F36-242931C38CFE}"/>
              </a:ext>
            </a:extLst>
          </p:cNvPr>
          <p:cNvSpPr txBox="1">
            <a:spLocks noChangeArrowheads="1"/>
          </p:cNvSpPr>
          <p:nvPr/>
        </p:nvSpPr>
        <p:spPr bwMode="auto">
          <a:xfrm>
            <a:off x="3698875" y="2115840"/>
            <a:ext cx="18557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solidFill>
                  <a:srgbClr val="000000"/>
                </a:solidFill>
              </a:rPr>
              <a:t>Dark  Energy </a:t>
            </a:r>
            <a:endParaRPr kumimoji="0" lang="zh-CN" altLang="en-US">
              <a:solidFill>
                <a:srgbClr val="000000"/>
              </a:solidFill>
              <a:ea typeface="等线" panose="02010600030101010101" pitchFamily="2" charset="-122"/>
            </a:endParaRPr>
          </a:p>
        </p:txBody>
      </p:sp>
      <p:cxnSp>
        <p:nvCxnSpPr>
          <p:cNvPr id="61462" name="直接连接符 36">
            <a:extLst>
              <a:ext uri="{FF2B5EF4-FFF2-40B4-BE49-F238E27FC236}">
                <a16:creationId xmlns:a16="http://schemas.microsoft.com/office/drawing/2014/main" id="{49A469CF-B493-D94E-8D09-4BB414286813}"/>
              </a:ext>
            </a:extLst>
          </p:cNvPr>
          <p:cNvCxnSpPr>
            <a:cxnSpLocks noChangeShapeType="1"/>
          </p:cNvCxnSpPr>
          <p:nvPr/>
        </p:nvCxnSpPr>
        <p:spPr bwMode="auto">
          <a:xfrm flipV="1">
            <a:off x="3332163" y="1384003"/>
            <a:ext cx="811212" cy="461962"/>
          </a:xfrm>
          <a:prstGeom prst="line">
            <a:avLst/>
          </a:prstGeom>
          <a:noFill/>
          <a:ln w="28575">
            <a:solidFill>
              <a:srgbClr val="FFC000"/>
            </a:solidFill>
            <a:miter lim="800000"/>
            <a:headEnd/>
            <a:tailEnd type="arrow" w="med" len="med"/>
          </a:ln>
          <a:extLst>
            <a:ext uri="{909E8E84-426E-40dd-AFC4-6F175D3DCCD1}">
              <a14:hiddenFill xmlns="" xmlns:a14="http://schemas.microsoft.com/office/drawing/2010/main">
                <a:noFill/>
              </a14:hiddenFill>
            </a:ext>
          </a:extLst>
        </p:spPr>
      </p:cxnSp>
      <p:cxnSp>
        <p:nvCxnSpPr>
          <p:cNvPr id="38" name="直接连接符 37">
            <a:extLst>
              <a:ext uri="{FF2B5EF4-FFF2-40B4-BE49-F238E27FC236}">
                <a16:creationId xmlns:a16="http://schemas.microsoft.com/office/drawing/2014/main" id="{F7679172-57A6-A245-A6DB-7A82E330C5B0}"/>
              </a:ext>
            </a:extLst>
          </p:cNvPr>
          <p:cNvCxnSpPr>
            <a:cxnSpLocks noChangeShapeType="1"/>
          </p:cNvCxnSpPr>
          <p:nvPr/>
        </p:nvCxnSpPr>
        <p:spPr bwMode="auto">
          <a:xfrm flipH="1" flipV="1">
            <a:off x="4959350" y="1396703"/>
            <a:ext cx="779463" cy="496887"/>
          </a:xfrm>
          <a:prstGeom prst="line">
            <a:avLst/>
          </a:prstGeom>
          <a:noFill/>
          <a:ln w="28575">
            <a:solidFill>
              <a:srgbClr val="FFC000"/>
            </a:solidFill>
            <a:miter lim="800000"/>
            <a:headEnd/>
            <a:tailEnd type="arrow" w="med" len="med"/>
          </a:ln>
          <a:extLst>
            <a:ext uri="{909E8E84-426E-40dd-AFC4-6F175D3DCCD1}">
              <a14:hiddenFill xmlns="" xmlns:a14="http://schemas.microsoft.com/office/drawing/2010/main">
                <a:noFill/>
              </a14:hiddenFill>
            </a:ext>
          </a:extLst>
        </p:spPr>
      </p:cxnSp>
      <p:sp>
        <p:nvSpPr>
          <p:cNvPr id="39" name="椭圆 38">
            <a:extLst>
              <a:ext uri="{FF2B5EF4-FFF2-40B4-BE49-F238E27FC236}">
                <a16:creationId xmlns:a16="http://schemas.microsoft.com/office/drawing/2014/main" id="{CB81C7F1-B0C8-634C-9D8C-75D4B93C6193}"/>
              </a:ext>
            </a:extLst>
          </p:cNvPr>
          <p:cNvSpPr/>
          <p:nvPr/>
        </p:nvSpPr>
        <p:spPr>
          <a:xfrm>
            <a:off x="3707904" y="764704"/>
            <a:ext cx="2011089" cy="471487"/>
          </a:xfrm>
          <a:prstGeom prst="ellipse">
            <a:avLst/>
          </a:prstGeom>
          <a:noFill/>
          <a:ln w="12700" cap="flat" cmpd="sng" algn="ctr">
            <a:noFill/>
            <a:prstDash val="solid"/>
            <a:miter lim="800000"/>
          </a:ln>
          <a:effectLst/>
        </p:spPr>
        <p:txBody>
          <a:bodyPr anchor="ctr"/>
          <a:lstStyle/>
          <a:p>
            <a:pPr algn="ctr" defTabSz="685983">
              <a:defRPr/>
            </a:pPr>
            <a:r>
              <a:rPr lang="en-US" altLang="zh-CN" kern="0" dirty="0">
                <a:solidFill>
                  <a:prstClr val="black"/>
                </a:solidFill>
                <a:ea typeface="等线" panose="02010600030101010101" pitchFamily="2" charset="-122"/>
                <a:cs typeface="Times New Roman" panose="02020603050405020304" pitchFamily="18" charset="0"/>
              </a:rPr>
              <a:t>Horizon</a:t>
            </a:r>
            <a:endParaRPr lang="zh-CN" altLang="en-US" kern="0" dirty="0">
              <a:solidFill>
                <a:prstClr val="black"/>
              </a:solidFill>
              <a:ea typeface="等线" panose="02010600030101010101" pitchFamily="2" charset="-122"/>
              <a:cs typeface="Times New Roman" panose="02020603050405020304" pitchFamily="18" charset="0"/>
            </a:endParaRPr>
          </a:p>
        </p:txBody>
      </p:sp>
      <p:sp>
        <p:nvSpPr>
          <p:cNvPr id="61465" name="灯片编号占位符 42">
            <a:extLst>
              <a:ext uri="{FF2B5EF4-FFF2-40B4-BE49-F238E27FC236}">
                <a16:creationId xmlns:a16="http://schemas.microsoft.com/office/drawing/2014/main" id="{40D65498-2DE9-8D4A-84C1-090755E010D9}"/>
              </a:ext>
            </a:extLst>
          </p:cNvPr>
          <p:cNvSpPr>
            <a:spLocks noGrp="1"/>
          </p:cNvSpPr>
          <p:nvPr>
            <p:ph type="sldNum" sz="quarter" idx="4294967295"/>
          </p:nvPr>
        </p:nvSpPr>
        <p:spPr bwMode="auto">
          <a:xfrm>
            <a:off x="0" y="0"/>
            <a:ext cx="0" cy="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310E5FF5-AE76-E644-A4B2-99F6780D1BA6}" type="slidenum">
              <a:rPr kumimoji="0" lang="en-US" altLang="zh-CN"/>
              <a:pPr/>
              <a:t>43</a:t>
            </a:fld>
            <a:endParaRPr kumimoji="0" lang="zh-CN" altLang="en-US"/>
          </a:p>
        </p:txBody>
      </p:sp>
      <p:sp>
        <p:nvSpPr>
          <p:cNvPr id="2" name="矩形 1"/>
          <p:cNvSpPr/>
          <p:nvPr/>
        </p:nvSpPr>
        <p:spPr>
          <a:xfrm>
            <a:off x="1043608" y="188640"/>
            <a:ext cx="6840760" cy="461665"/>
          </a:xfrm>
          <a:prstGeom prst="rect">
            <a:avLst/>
          </a:prstGeom>
        </p:spPr>
        <p:txBody>
          <a:bodyPr wrap="square">
            <a:spAutoFit/>
          </a:bodyPr>
          <a:lstStyle/>
          <a:p>
            <a:r>
              <a:rPr lang="en-US" altLang="zh-CN" dirty="0">
                <a:solidFill>
                  <a:srgbClr val="0000FF"/>
                </a:solidFill>
                <a:latin typeface="American Typewriter Condensed"/>
                <a:cs typeface="American Typewriter Condensed"/>
              </a:rPr>
              <a:t>Dark energy based cooling mechanism </a:t>
            </a:r>
            <a:endParaRPr lang="zh-CN" altLang="en-US" dirty="0"/>
          </a:p>
        </p:txBody>
      </p:sp>
      <p:graphicFrame>
        <p:nvGraphicFramePr>
          <p:cNvPr id="21" name="对象 20">
            <a:extLst>
              <a:ext uri="{FF2B5EF4-FFF2-40B4-BE49-F238E27FC236}">
                <a16:creationId xmlns:a16="http://schemas.microsoft.com/office/drawing/2014/main" id="{28FBC11B-90DF-4A47-8FD9-F566A7F3A17D}"/>
              </a:ext>
            </a:extLst>
          </p:cNvPr>
          <p:cNvGraphicFramePr>
            <a:graphicFrameLocks noChangeAspect="1"/>
          </p:cNvGraphicFramePr>
          <p:nvPr>
            <p:extLst>
              <p:ext uri="{D42A27DB-BD31-4B8C-83A1-F6EECF244321}">
                <p14:modId xmlns:p14="http://schemas.microsoft.com/office/powerpoint/2010/main" val="2899305363"/>
              </p:ext>
            </p:extLst>
          </p:nvPr>
        </p:nvGraphicFramePr>
        <p:xfrm>
          <a:off x="827584" y="4293096"/>
          <a:ext cx="5544616" cy="440328"/>
        </p:xfrm>
        <a:graphic>
          <a:graphicData uri="http://schemas.openxmlformats.org/presentationml/2006/ole">
            <mc:AlternateContent xmlns:mc="http://schemas.openxmlformats.org/markup-compatibility/2006">
              <mc:Choice xmlns:v="urn:schemas-microsoft-com:vml" Requires="v">
                <p:oleObj spid="_x0000_s65636" name="公式" r:id="rId6" imgW="44323000" imgH="3511550" progId="Equation.3">
                  <p:embed/>
                </p:oleObj>
              </mc:Choice>
              <mc:Fallback>
                <p:oleObj name="公式" r:id="rId6" imgW="44323000" imgH="351155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584" y="4293096"/>
                        <a:ext cx="5544616" cy="440328"/>
                      </a:xfrm>
                      <a:prstGeom prst="rect">
                        <a:avLst/>
                      </a:prstGeom>
                      <a:noFill/>
                      <a:ln>
                        <a:noFill/>
                      </a:ln>
                      <a:extLst/>
                    </p:spPr>
                  </p:pic>
                </p:oleObj>
              </mc:Fallback>
            </mc:AlternateContent>
          </a:graphicData>
        </a:graphic>
      </p:graphicFrame>
      <p:graphicFrame>
        <p:nvGraphicFramePr>
          <p:cNvPr id="22" name="对象 21">
            <a:extLst>
              <a:ext uri="{FF2B5EF4-FFF2-40B4-BE49-F238E27FC236}">
                <a16:creationId xmlns:a16="http://schemas.microsoft.com/office/drawing/2014/main" id="{2459552A-2CDF-FC4F-BB3B-B0DFA879F8D6}"/>
              </a:ext>
            </a:extLst>
          </p:cNvPr>
          <p:cNvGraphicFramePr>
            <a:graphicFrameLocks noChangeAspect="1"/>
          </p:cNvGraphicFramePr>
          <p:nvPr>
            <p:extLst>
              <p:ext uri="{D42A27DB-BD31-4B8C-83A1-F6EECF244321}">
                <p14:modId xmlns:p14="http://schemas.microsoft.com/office/powerpoint/2010/main" val="2097412840"/>
              </p:ext>
            </p:extLst>
          </p:nvPr>
        </p:nvGraphicFramePr>
        <p:xfrm>
          <a:off x="2267744" y="4941168"/>
          <a:ext cx="3312368" cy="554062"/>
        </p:xfrm>
        <a:graphic>
          <a:graphicData uri="http://schemas.openxmlformats.org/presentationml/2006/ole">
            <mc:AlternateContent xmlns:mc="http://schemas.openxmlformats.org/markup-compatibility/2006">
              <mc:Choice xmlns:v="urn:schemas-microsoft-com:vml" Requires="v">
                <p:oleObj spid="_x0000_s65637" name="公式" r:id="rId8" imgW="2717800" imgH="457200" progId="Equation.3">
                  <p:embed/>
                </p:oleObj>
              </mc:Choice>
              <mc:Fallback>
                <p:oleObj name="公式" r:id="rId8" imgW="2717800" imgH="457200" progId="Equation.3">
                  <p:embed/>
                  <p:pic>
                    <p:nvPicPr>
                      <p:cNvPr id="0" name=""/>
                      <p:cNvPicPr>
                        <a:picLocks noChangeAspect="1" noChangeArrowheads="1"/>
                      </p:cNvPicPr>
                      <p:nvPr/>
                    </p:nvPicPr>
                    <p:blipFill>
                      <a:blip r:embed="rId9"/>
                      <a:srcRect/>
                      <a:stretch>
                        <a:fillRect/>
                      </a:stretch>
                    </p:blipFill>
                    <p:spPr bwMode="auto">
                      <a:xfrm>
                        <a:off x="2267744" y="4941168"/>
                        <a:ext cx="3312368" cy="554062"/>
                      </a:xfrm>
                      <a:prstGeom prst="rect">
                        <a:avLst/>
                      </a:prstGeom>
                      <a:noFill/>
                      <a:ln>
                        <a:noFill/>
                      </a:ln>
                      <a:extLst/>
                    </p:spPr>
                  </p:pic>
                </p:oleObj>
              </mc:Fallback>
            </mc:AlternateContent>
          </a:graphicData>
        </a:graphic>
      </p:graphicFrame>
      <p:grpSp>
        <p:nvGrpSpPr>
          <p:cNvPr id="4" name="组 3"/>
          <p:cNvGrpSpPr/>
          <p:nvPr/>
        </p:nvGrpSpPr>
        <p:grpSpPr>
          <a:xfrm>
            <a:off x="1187624" y="5877272"/>
            <a:ext cx="6211192" cy="569912"/>
            <a:chOff x="1187624" y="5877272"/>
            <a:chExt cx="6211192" cy="569912"/>
          </a:xfrm>
        </p:grpSpPr>
        <p:sp>
          <p:nvSpPr>
            <p:cNvPr id="3" name="矩形 2"/>
            <p:cNvSpPr/>
            <p:nvPr/>
          </p:nvSpPr>
          <p:spPr>
            <a:xfrm>
              <a:off x="1187624" y="5877272"/>
              <a:ext cx="4107915" cy="461665"/>
            </a:xfrm>
            <a:prstGeom prst="rect">
              <a:avLst/>
            </a:prstGeom>
          </p:spPr>
          <p:txBody>
            <a:bodyPr wrap="none">
              <a:spAutoFit/>
            </a:bodyPr>
            <a:lstStyle/>
            <a:p>
              <a:r>
                <a:rPr lang="en-US" altLang="zh-CN" dirty="0">
                  <a:solidFill>
                    <a:srgbClr val="800000"/>
                  </a:solidFill>
                </a:rPr>
                <a:t>In cosmological constant model</a:t>
              </a:r>
            </a:p>
          </p:txBody>
        </p:sp>
        <p:graphicFrame>
          <p:nvGraphicFramePr>
            <p:cNvPr id="29" name="对象 28">
              <a:extLst>
                <a:ext uri="{FF2B5EF4-FFF2-40B4-BE49-F238E27FC236}">
                  <a16:creationId xmlns:a16="http://schemas.microsoft.com/office/drawing/2014/main" id="{52841606-99BD-0B4B-A602-1B3320B8AE93}"/>
                </a:ext>
              </a:extLst>
            </p:cNvPr>
            <p:cNvGraphicFramePr>
              <a:graphicFrameLocks noChangeAspect="1"/>
            </p:cNvGraphicFramePr>
            <p:nvPr>
              <p:extLst>
                <p:ext uri="{D42A27DB-BD31-4B8C-83A1-F6EECF244321}">
                  <p14:modId xmlns:p14="http://schemas.microsoft.com/office/powerpoint/2010/main" val="4112482286"/>
                </p:ext>
              </p:extLst>
            </p:nvPr>
          </p:nvGraphicFramePr>
          <p:xfrm>
            <a:off x="5508104" y="5877272"/>
            <a:ext cx="1890712" cy="569912"/>
          </p:xfrm>
          <a:graphic>
            <a:graphicData uri="http://schemas.openxmlformats.org/presentationml/2006/ole">
              <mc:AlternateContent xmlns:mc="http://schemas.openxmlformats.org/markup-compatibility/2006">
                <mc:Choice xmlns:v="urn:schemas-microsoft-com:vml" Requires="v">
                  <p:oleObj spid="_x0000_s65638" name="公式" r:id="rId10" imgW="18434050" imgH="5556250" progId="Equation.3">
                    <p:embed/>
                  </p:oleObj>
                </mc:Choice>
                <mc:Fallback>
                  <p:oleObj name="公式" r:id="rId10" imgW="18434050" imgH="555625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08104" y="5877272"/>
                          <a:ext cx="1890712" cy="569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6" presetClass="entr" presetSubtype="16"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circle(in)">
                                      <p:cBhvr>
                                        <p:cTn id="18" dur="2000"/>
                                        <p:tgtEl>
                                          <p:spTgt spid="25"/>
                                        </p:tgtEl>
                                      </p:cBhvr>
                                    </p:animEffect>
                                  </p:childTnLst>
                                </p:cTn>
                              </p:par>
                              <p:par>
                                <p:cTn id="19" presetID="6" presetClass="entr" presetSubtype="16"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circle(in)">
                                      <p:cBhvr>
                                        <p:cTn id="21" dur="2000"/>
                                        <p:tgtEl>
                                          <p:spTgt spid="26"/>
                                        </p:tgtEl>
                                      </p:cBhvr>
                                    </p:animEffect>
                                  </p:childTnLst>
                                </p:cTn>
                              </p:par>
                              <p:par>
                                <p:cTn id="22" presetID="6" presetClass="entr" presetSubtype="16"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circle(in)">
                                      <p:cBhvr>
                                        <p:cTn id="24" dur="2000"/>
                                        <p:tgtEl>
                                          <p:spTgt spid="28"/>
                                        </p:tgtEl>
                                      </p:cBhvr>
                                    </p:animEffect>
                                  </p:childTnLst>
                                </p:cTn>
                              </p:par>
                              <p:par>
                                <p:cTn id="25" presetID="6" presetClass="entr" presetSubtype="16"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circle(in)">
                                      <p:cBhvr>
                                        <p:cTn id="27" dur="2000"/>
                                        <p:tgtEl>
                                          <p:spTgt spid="31"/>
                                        </p:tgtEl>
                                      </p:cBhvr>
                                    </p:animEffect>
                                  </p:childTnLst>
                                </p:cTn>
                              </p:par>
                              <p:par>
                                <p:cTn id="28" presetID="6" presetClass="entr" presetSubtype="16"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circle(in)">
                                      <p:cBhvr>
                                        <p:cTn id="30" dur="2000"/>
                                        <p:tgtEl>
                                          <p:spTgt spid="33"/>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circle(in)">
                                      <p:cBhvr>
                                        <p:cTn id="33" dur="2000"/>
                                        <p:tgtEl>
                                          <p:spTgt spid="23"/>
                                        </p:tgtEl>
                                      </p:cBhvr>
                                    </p:animEffect>
                                  </p:childTnLst>
                                </p:cTn>
                              </p:par>
                              <p:par>
                                <p:cTn id="34" presetID="6" presetClass="entr" presetSubtype="16"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circle(in)">
                                      <p:cBhvr>
                                        <p:cTn id="36" dur="2000"/>
                                        <p:tgtEl>
                                          <p:spTgt spid="38"/>
                                        </p:tgtEl>
                                      </p:cBhvr>
                                    </p:animEffect>
                                  </p:childTnLst>
                                </p:cTn>
                              </p:par>
                            </p:childTnLst>
                          </p:cTn>
                        </p:par>
                        <p:par>
                          <p:cTn id="37" fill="hold">
                            <p:stCondLst>
                              <p:cond delay="3000"/>
                            </p:stCondLst>
                            <p:childTnLst>
                              <p:par>
                                <p:cTn id="38" presetID="14" presetClass="entr" presetSubtype="10"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randombar(horizontal)">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标题 1">
            <a:extLst>
              <a:ext uri="{FF2B5EF4-FFF2-40B4-BE49-F238E27FC236}">
                <a16:creationId xmlns:a16="http://schemas.microsoft.com/office/drawing/2014/main" id="{EDE402B0-BEE8-CC49-AB30-2D716104AA0D}"/>
              </a:ext>
            </a:extLst>
          </p:cNvPr>
          <p:cNvSpPr>
            <a:spLocks noGrp="1"/>
          </p:cNvSpPr>
          <p:nvPr>
            <p:ph type="title" idx="4294967295"/>
          </p:nvPr>
        </p:nvSpPr>
        <p:spPr bwMode="auto">
          <a:xfrm>
            <a:off x="1043608" y="141822"/>
            <a:ext cx="8229600"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zh-CN" sz="3600" dirty="0">
                <a:solidFill>
                  <a:srgbClr val="0000FF"/>
                </a:solidFill>
                <a:latin typeface="American Typewriter Condensed"/>
                <a:cs typeface="American Typewriter Condensed"/>
              </a:rPr>
              <a:t>Dark information added by  black</a:t>
            </a:r>
            <a:r>
              <a:rPr lang="zh-CN" altLang="en-US" sz="3600" dirty="0">
                <a:solidFill>
                  <a:srgbClr val="0000FF"/>
                </a:solidFill>
                <a:latin typeface="American Typewriter Condensed"/>
                <a:cs typeface="American Typewriter Condensed"/>
              </a:rPr>
              <a:t> </a:t>
            </a:r>
            <a:r>
              <a:rPr lang="en-US" altLang="zh-CN" sz="3600" dirty="0">
                <a:solidFill>
                  <a:srgbClr val="0000FF"/>
                </a:solidFill>
                <a:latin typeface="American Typewriter Condensed"/>
                <a:cs typeface="American Typewriter Condensed"/>
              </a:rPr>
              <a:t>energy</a:t>
            </a:r>
            <a:endParaRPr lang="zh-CN" altLang="en-US" sz="3600" dirty="0">
              <a:solidFill>
                <a:srgbClr val="0000FF"/>
              </a:solidFill>
              <a:latin typeface="American Typewriter Condensed"/>
              <a:cs typeface="American Typewriter Condensed"/>
            </a:endParaRPr>
          </a:p>
        </p:txBody>
      </p:sp>
      <p:sp>
        <p:nvSpPr>
          <p:cNvPr id="63490" name="内容占位符 2">
            <a:extLst>
              <a:ext uri="{FF2B5EF4-FFF2-40B4-BE49-F238E27FC236}">
                <a16:creationId xmlns:a16="http://schemas.microsoft.com/office/drawing/2014/main" id="{1108A40C-47D1-384A-9B39-A59076139002}"/>
              </a:ext>
            </a:extLst>
          </p:cNvPr>
          <p:cNvSpPr>
            <a:spLocks noGrp="1"/>
          </p:cNvSpPr>
          <p:nvPr>
            <p:ph idx="4294967295"/>
          </p:nvPr>
        </p:nvSpPr>
        <p:spPr bwMode="auto">
          <a:xfrm>
            <a:off x="457200" y="1131888"/>
            <a:ext cx="7787208" cy="452596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zh-CN" sz="1600" dirty="0"/>
              <a:t>From the definition of dark information and the distribution possibility with the correction of dark energy, we have</a:t>
            </a:r>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r>
              <a:rPr lang="en-US" altLang="zh-CN" sz="1600" dirty="0"/>
              <a:t>The dark information added by dark energy reads</a:t>
            </a:r>
          </a:p>
          <a:p>
            <a:endParaRPr lang="en-US" altLang="zh-CN" sz="1600" dirty="0"/>
          </a:p>
          <a:p>
            <a:endParaRPr lang="zh-CN" altLang="en-US" sz="1600" dirty="0"/>
          </a:p>
        </p:txBody>
      </p:sp>
      <p:graphicFrame>
        <p:nvGraphicFramePr>
          <p:cNvPr id="63491" name="对象 3">
            <a:extLst>
              <a:ext uri="{FF2B5EF4-FFF2-40B4-BE49-F238E27FC236}">
                <a16:creationId xmlns:a16="http://schemas.microsoft.com/office/drawing/2014/main" id="{B87478F2-B3C2-0446-9B89-547220A833F4}"/>
              </a:ext>
            </a:extLst>
          </p:cNvPr>
          <p:cNvGraphicFramePr>
            <a:graphicFrameLocks noChangeAspect="1"/>
          </p:cNvGraphicFramePr>
          <p:nvPr/>
        </p:nvGraphicFramePr>
        <p:xfrm>
          <a:off x="2055813" y="1938338"/>
          <a:ext cx="5316537" cy="390525"/>
        </p:xfrm>
        <a:graphic>
          <a:graphicData uri="http://schemas.openxmlformats.org/presentationml/2006/ole">
            <mc:AlternateContent xmlns:mc="http://schemas.openxmlformats.org/markup-compatibility/2006">
              <mc:Choice xmlns:v="urn:schemas-microsoft-com:vml" Requires="v">
                <p:oleObj spid="_x0000_s63623" name="Equation" r:id="rId3" imgW="39789100" imgH="2927350" progId="Equation.DSMT4">
                  <p:embed/>
                </p:oleObj>
              </mc:Choice>
              <mc:Fallback>
                <p:oleObj name="Equation" r:id="rId3" imgW="39789100" imgH="2927350"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5813" y="1938338"/>
                        <a:ext cx="5316537" cy="390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5" name="文本框 4">
            <a:extLst>
              <a:ext uri="{FF2B5EF4-FFF2-40B4-BE49-F238E27FC236}">
                <a16:creationId xmlns:a16="http://schemas.microsoft.com/office/drawing/2014/main" id="{79670320-1506-424B-A698-BD0590A37742}"/>
              </a:ext>
            </a:extLst>
          </p:cNvPr>
          <p:cNvSpPr txBox="1"/>
          <p:nvPr/>
        </p:nvSpPr>
        <p:spPr>
          <a:xfrm>
            <a:off x="2051720" y="2492896"/>
            <a:ext cx="4968875" cy="1201737"/>
          </a:xfrm>
          <a:prstGeom prst="rect">
            <a:avLst/>
          </a:prstGeom>
          <a:noFill/>
          <a:ln w="28575">
            <a:solidFill>
              <a:srgbClr val="0070C0"/>
            </a:solidFill>
          </a:ln>
        </p:spPr>
        <p:txBody>
          <a:bodyPr>
            <a:spAutoFit/>
          </a:bodyPr>
          <a:lstStyle/>
          <a:p>
            <a:pPr algn="ctr">
              <a:defRPr/>
            </a:pPr>
            <a:r>
              <a:rPr lang="en-US" altLang="zh-CN" dirty="0">
                <a:latin typeface="Times New Roman" charset="0"/>
                <a:ea typeface="宋体" charset="0"/>
              </a:rPr>
              <a:t>In cosmological constant model</a:t>
            </a:r>
          </a:p>
          <a:p>
            <a:pPr algn="ctr">
              <a:defRPr/>
            </a:pPr>
            <a:endParaRPr lang="en-US" altLang="zh-CN" dirty="0">
              <a:latin typeface="Times New Roman" charset="0"/>
              <a:ea typeface="宋体" charset="0"/>
            </a:endParaRPr>
          </a:p>
          <a:p>
            <a:pPr algn="ctr">
              <a:defRPr/>
            </a:pPr>
            <a:endParaRPr lang="en-US" altLang="zh-CN" dirty="0">
              <a:latin typeface="Times New Roman" charset="0"/>
              <a:ea typeface="宋体" charset="0"/>
            </a:endParaRPr>
          </a:p>
        </p:txBody>
      </p:sp>
      <p:graphicFrame>
        <p:nvGraphicFramePr>
          <p:cNvPr id="6" name="对象 5">
            <a:extLst>
              <a:ext uri="{FF2B5EF4-FFF2-40B4-BE49-F238E27FC236}">
                <a16:creationId xmlns:a16="http://schemas.microsoft.com/office/drawing/2014/main" id="{D8CB501F-B126-144A-A9F7-A1D9BC58AA60}"/>
              </a:ext>
            </a:extLst>
          </p:cNvPr>
          <p:cNvGraphicFramePr>
            <a:graphicFrameLocks noChangeAspect="1"/>
          </p:cNvGraphicFramePr>
          <p:nvPr/>
        </p:nvGraphicFramePr>
        <p:xfrm>
          <a:off x="3067050" y="3008313"/>
          <a:ext cx="3009900" cy="428625"/>
        </p:xfrm>
        <a:graphic>
          <a:graphicData uri="http://schemas.openxmlformats.org/presentationml/2006/ole">
            <mc:AlternateContent xmlns:mc="http://schemas.openxmlformats.org/markup-compatibility/2006">
              <mc:Choice xmlns:v="urn:schemas-microsoft-com:vml" Requires="v">
                <p:oleObj spid="_x0000_s63624" name="Equation" r:id="rId5" imgW="22529800" imgH="3219450" progId="Equation.DSMT4">
                  <p:embed/>
                </p:oleObj>
              </mc:Choice>
              <mc:Fallback>
                <p:oleObj name="Equation" r:id="rId5" imgW="22529800" imgH="3219450" progId="Equation.DSMT4">
                  <p:embed/>
                  <p:pic>
                    <p:nvPicPr>
                      <p:cNvPr id="0" name="对象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7050" y="3008313"/>
                        <a:ext cx="30099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对象 6">
            <a:extLst>
              <a:ext uri="{FF2B5EF4-FFF2-40B4-BE49-F238E27FC236}">
                <a16:creationId xmlns:a16="http://schemas.microsoft.com/office/drawing/2014/main" id="{417B684F-B3EF-BF48-B623-63058FCD9199}"/>
              </a:ext>
            </a:extLst>
          </p:cNvPr>
          <p:cNvGraphicFramePr>
            <a:graphicFrameLocks noChangeAspect="1"/>
          </p:cNvGraphicFramePr>
          <p:nvPr/>
        </p:nvGraphicFramePr>
        <p:xfrm>
          <a:off x="2255838" y="5081588"/>
          <a:ext cx="4632325" cy="390525"/>
        </p:xfrm>
        <a:graphic>
          <a:graphicData uri="http://schemas.openxmlformats.org/presentationml/2006/ole">
            <mc:AlternateContent xmlns:mc="http://schemas.openxmlformats.org/markup-compatibility/2006">
              <mc:Choice xmlns:v="urn:schemas-microsoft-com:vml" Requires="v">
                <p:oleObj spid="_x0000_s63625" name="公式" r:id="rId7" imgW="34671000" imgH="2927350" progId="Equation.3">
                  <p:embed/>
                </p:oleObj>
              </mc:Choice>
              <mc:Fallback>
                <p:oleObj name="公式" r:id="rId7" imgW="34671000" imgH="2927350" progId="Equation.3">
                  <p:embed/>
                  <p:pic>
                    <p:nvPicPr>
                      <p:cNvPr id="0" name="对象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5838" y="5081588"/>
                        <a:ext cx="4632325" cy="390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3495" name="灯片编号占位符 10">
            <a:extLst>
              <a:ext uri="{FF2B5EF4-FFF2-40B4-BE49-F238E27FC236}">
                <a16:creationId xmlns:a16="http://schemas.microsoft.com/office/drawing/2014/main" id="{F373F8FC-5D83-3E4A-B173-A8EE2ED198FF}"/>
              </a:ext>
            </a:extLst>
          </p:cNvPr>
          <p:cNvSpPr>
            <a:spLocks noGrp="1"/>
          </p:cNvSpPr>
          <p:nvPr>
            <p:ph type="sldNum" sz="quarter" idx="4294967295"/>
          </p:nvPr>
        </p:nvSpPr>
        <p:spPr bwMode="auto">
          <a:xfrm>
            <a:off x="0" y="0"/>
            <a:ext cx="0" cy="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dirty="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
            <a:extLst>
              <a:ext uri="{FF2B5EF4-FFF2-40B4-BE49-F238E27FC236}">
                <a16:creationId xmlns:a16="http://schemas.microsoft.com/office/drawing/2014/main" id="{D608F0FA-46A4-154B-AB65-083A8845B24A}"/>
              </a:ext>
            </a:extLst>
          </p:cNvPr>
          <p:cNvSpPr>
            <a:spLocks noGrp="1"/>
          </p:cNvSpPr>
          <p:nvPr>
            <p:ph type="title" idx="4294967295"/>
          </p:nvPr>
        </p:nvSpPr>
        <p:spPr bwMode="auto">
          <a:xfrm>
            <a:off x="1475656" y="188640"/>
            <a:ext cx="8229600"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zh-CN" sz="3600" dirty="0">
                <a:solidFill>
                  <a:srgbClr val="0000FF"/>
                </a:solidFill>
                <a:latin typeface="American Typewriter Condensed"/>
                <a:cs typeface="American Typewriter Condensed"/>
              </a:rPr>
              <a:t>Life time </a:t>
            </a:r>
            <a:r>
              <a:rPr lang="zh-CN" altLang="zh-CN" sz="3600" dirty="0">
                <a:solidFill>
                  <a:srgbClr val="0000FF"/>
                </a:solidFill>
                <a:latin typeface="American Typewriter Condensed"/>
                <a:cs typeface="American Typewriter Condensed"/>
              </a:rPr>
              <a:t>&amp;</a:t>
            </a:r>
            <a:r>
              <a:rPr lang="zh-CN" altLang="en-US" sz="3600" dirty="0">
                <a:solidFill>
                  <a:srgbClr val="0000FF"/>
                </a:solidFill>
                <a:latin typeface="American Typewriter Condensed"/>
                <a:cs typeface="American Typewriter Condensed"/>
              </a:rPr>
              <a:t> </a:t>
            </a:r>
            <a:r>
              <a:rPr lang="en-US" altLang="zh-CN" sz="3600" dirty="0">
                <a:solidFill>
                  <a:srgbClr val="0000FF"/>
                </a:solidFill>
                <a:latin typeface="American Typewriter Condensed"/>
                <a:cs typeface="American Typewriter Condensed"/>
              </a:rPr>
              <a:t>temperature</a:t>
            </a:r>
            <a:r>
              <a:rPr lang="zh-CN" altLang="en-US" sz="3600" dirty="0">
                <a:solidFill>
                  <a:srgbClr val="0000FF"/>
                </a:solidFill>
                <a:latin typeface="American Typewriter Condensed"/>
                <a:cs typeface="American Typewriter Condensed"/>
              </a:rPr>
              <a:t> </a:t>
            </a:r>
            <a:r>
              <a:rPr lang="en-US" altLang="zh-CN" sz="3600" dirty="0">
                <a:solidFill>
                  <a:srgbClr val="0000FF"/>
                </a:solidFill>
                <a:latin typeface="American Typewriter Condensed"/>
                <a:cs typeface="American Typewriter Condensed"/>
              </a:rPr>
              <a:t>of black hole</a:t>
            </a:r>
            <a:endParaRPr lang="zh-CN" altLang="en-US" sz="3600" dirty="0">
              <a:solidFill>
                <a:srgbClr val="0000FF"/>
              </a:solidFill>
              <a:latin typeface="American Typewriter Condensed"/>
              <a:cs typeface="American Typewriter Condensed"/>
            </a:endParaRPr>
          </a:p>
        </p:txBody>
      </p:sp>
      <p:graphicFrame>
        <p:nvGraphicFramePr>
          <p:cNvPr id="62467" name="对象 3">
            <a:extLst>
              <a:ext uri="{FF2B5EF4-FFF2-40B4-BE49-F238E27FC236}">
                <a16:creationId xmlns:a16="http://schemas.microsoft.com/office/drawing/2014/main" id="{B06D2965-D5F5-5D45-81F5-65D5FF4376FF}"/>
              </a:ext>
            </a:extLst>
          </p:cNvPr>
          <p:cNvGraphicFramePr>
            <a:graphicFrameLocks noChangeAspect="1"/>
          </p:cNvGraphicFramePr>
          <p:nvPr>
            <p:extLst>
              <p:ext uri="{D42A27DB-BD31-4B8C-83A1-F6EECF244321}">
                <p14:modId xmlns:p14="http://schemas.microsoft.com/office/powerpoint/2010/main" val="1895974381"/>
              </p:ext>
            </p:extLst>
          </p:nvPr>
        </p:nvGraphicFramePr>
        <p:xfrm>
          <a:off x="1733140" y="1268760"/>
          <a:ext cx="1350962" cy="430213"/>
        </p:xfrm>
        <a:graphic>
          <a:graphicData uri="http://schemas.openxmlformats.org/presentationml/2006/ole">
            <mc:AlternateContent xmlns:mc="http://schemas.openxmlformats.org/markup-compatibility/2006">
              <mc:Choice xmlns:v="urn:schemas-microsoft-com:vml" Requires="v">
                <p:oleObj spid="_x0000_s62687" name="Equation" r:id="rId3" imgW="8775700" imgH="2781300" progId="Equation.DSMT4">
                  <p:embed/>
                </p:oleObj>
              </mc:Choice>
              <mc:Fallback>
                <p:oleObj name="Equation" r:id="rId3" imgW="8775700" imgH="2781300"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3140" y="1268760"/>
                        <a:ext cx="1350962"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2468" name="对象 4">
            <a:extLst>
              <a:ext uri="{FF2B5EF4-FFF2-40B4-BE49-F238E27FC236}">
                <a16:creationId xmlns:a16="http://schemas.microsoft.com/office/drawing/2014/main" id="{F38606A6-FDF7-0049-A4D0-B934B441D455}"/>
              </a:ext>
            </a:extLst>
          </p:cNvPr>
          <p:cNvGraphicFramePr>
            <a:graphicFrameLocks noChangeAspect="1"/>
          </p:cNvGraphicFramePr>
          <p:nvPr>
            <p:extLst>
              <p:ext uri="{D42A27DB-BD31-4B8C-83A1-F6EECF244321}">
                <p14:modId xmlns:p14="http://schemas.microsoft.com/office/powerpoint/2010/main" val="4162807032"/>
              </p:ext>
            </p:extLst>
          </p:nvPr>
        </p:nvGraphicFramePr>
        <p:xfrm>
          <a:off x="3605348" y="1556792"/>
          <a:ext cx="920750" cy="312738"/>
        </p:xfrm>
        <a:graphic>
          <a:graphicData uri="http://schemas.openxmlformats.org/presentationml/2006/ole">
            <mc:AlternateContent xmlns:mc="http://schemas.openxmlformats.org/markup-compatibility/2006">
              <mc:Choice xmlns:v="urn:schemas-microsoft-com:vml" Requires="v">
                <p:oleObj spid="_x0000_s62688" name="Equation" r:id="rId5" imgW="8191500" imgH="2781300" progId="Equation.DSMT4">
                  <p:embed/>
                </p:oleObj>
              </mc:Choice>
              <mc:Fallback>
                <p:oleObj name="Equation" r:id="rId5" imgW="8191500" imgH="2781300" progId="Equation.DSMT4">
                  <p:embed/>
                  <p:pic>
                    <p:nvPicPr>
                      <p:cNvPr id="0" name="对象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5348" y="1556792"/>
                        <a:ext cx="920750" cy="31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2469" name="对象 5">
            <a:extLst>
              <a:ext uri="{FF2B5EF4-FFF2-40B4-BE49-F238E27FC236}">
                <a16:creationId xmlns:a16="http://schemas.microsoft.com/office/drawing/2014/main" id="{B06CB992-F308-2C49-BA3C-8AA761FB79DE}"/>
              </a:ext>
            </a:extLst>
          </p:cNvPr>
          <p:cNvGraphicFramePr>
            <a:graphicFrameLocks noChangeAspect="1"/>
          </p:cNvGraphicFramePr>
          <p:nvPr>
            <p:extLst>
              <p:ext uri="{D42A27DB-BD31-4B8C-83A1-F6EECF244321}">
                <p14:modId xmlns:p14="http://schemas.microsoft.com/office/powerpoint/2010/main" val="3043794496"/>
              </p:ext>
            </p:extLst>
          </p:nvPr>
        </p:nvGraphicFramePr>
        <p:xfrm>
          <a:off x="3605348" y="1124744"/>
          <a:ext cx="1068387" cy="338137"/>
        </p:xfrm>
        <a:graphic>
          <a:graphicData uri="http://schemas.openxmlformats.org/presentationml/2006/ole">
            <mc:AlternateContent xmlns:mc="http://schemas.openxmlformats.org/markup-compatibility/2006">
              <mc:Choice xmlns:v="urn:schemas-microsoft-com:vml" Requires="v">
                <p:oleObj spid="_x0000_s62689" name="Equation" r:id="rId7" imgW="8775700" imgH="2781300" progId="Equation.DSMT4">
                  <p:embed/>
                </p:oleObj>
              </mc:Choice>
              <mc:Fallback>
                <p:oleObj name="Equation" r:id="rId7" imgW="8775700" imgH="2781300" progId="Equation.DSMT4">
                  <p:embed/>
                  <p:pic>
                    <p:nvPicPr>
                      <p:cNvPr id="0" name="对象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5348" y="1124744"/>
                        <a:ext cx="106838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对象 6">
            <a:extLst>
              <a:ext uri="{FF2B5EF4-FFF2-40B4-BE49-F238E27FC236}">
                <a16:creationId xmlns:a16="http://schemas.microsoft.com/office/drawing/2014/main" id="{664B518C-81A2-624B-B13A-326344A67345}"/>
              </a:ext>
            </a:extLst>
          </p:cNvPr>
          <p:cNvGraphicFramePr>
            <a:graphicFrameLocks noChangeAspect="1"/>
          </p:cNvGraphicFramePr>
          <p:nvPr>
            <p:extLst>
              <p:ext uri="{D42A27DB-BD31-4B8C-83A1-F6EECF244321}">
                <p14:modId xmlns:p14="http://schemas.microsoft.com/office/powerpoint/2010/main" val="787055746"/>
              </p:ext>
            </p:extLst>
          </p:nvPr>
        </p:nvGraphicFramePr>
        <p:xfrm>
          <a:off x="5508104" y="2276872"/>
          <a:ext cx="1163638" cy="554037"/>
        </p:xfrm>
        <a:graphic>
          <a:graphicData uri="http://schemas.openxmlformats.org/presentationml/2006/ole">
            <mc:AlternateContent xmlns:mc="http://schemas.openxmlformats.org/markup-compatibility/2006">
              <mc:Choice xmlns:v="urn:schemas-microsoft-com:vml" Requires="v">
                <p:oleObj spid="_x0000_s62690" name="Equation" r:id="rId9" imgW="9505950" imgH="4533900" progId="Equation.DSMT4">
                  <p:embed/>
                </p:oleObj>
              </mc:Choice>
              <mc:Fallback>
                <p:oleObj name="Equation" r:id="rId9" imgW="9505950" imgH="4533900" progId="Equation.DSMT4">
                  <p:embed/>
                  <p:pic>
                    <p:nvPicPr>
                      <p:cNvPr id="0" name="对象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8104" y="2276872"/>
                        <a:ext cx="1163638" cy="554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2476" name="灯片编号占位符 15">
            <a:extLst>
              <a:ext uri="{FF2B5EF4-FFF2-40B4-BE49-F238E27FC236}">
                <a16:creationId xmlns:a16="http://schemas.microsoft.com/office/drawing/2014/main" id="{37277399-C610-4D46-8803-D8B617E69343}"/>
              </a:ext>
            </a:extLst>
          </p:cNvPr>
          <p:cNvSpPr>
            <a:spLocks noGrp="1"/>
          </p:cNvSpPr>
          <p:nvPr>
            <p:ph type="sldNum" sz="quarter" idx="4294967295"/>
          </p:nvPr>
        </p:nvSpPr>
        <p:spPr bwMode="auto">
          <a:xfrm>
            <a:off x="0" y="0"/>
            <a:ext cx="0" cy="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en-US" dirty="0"/>
          </a:p>
        </p:txBody>
      </p:sp>
      <p:sp>
        <p:nvSpPr>
          <p:cNvPr id="2" name="矩形 1"/>
          <p:cNvSpPr/>
          <p:nvPr/>
        </p:nvSpPr>
        <p:spPr>
          <a:xfrm>
            <a:off x="1475656" y="2276872"/>
            <a:ext cx="3441968" cy="461665"/>
          </a:xfrm>
          <a:prstGeom prst="rect">
            <a:avLst/>
          </a:prstGeom>
        </p:spPr>
        <p:txBody>
          <a:bodyPr wrap="none">
            <a:spAutoFit/>
          </a:bodyPr>
          <a:lstStyle/>
          <a:p>
            <a:pPr>
              <a:buFont typeface="Wingdings" charset="0"/>
              <a:buChar char="n"/>
              <a:defRPr/>
            </a:pPr>
            <a:r>
              <a:rPr lang="en-US" altLang="zh-CN" dirty="0">
                <a:solidFill>
                  <a:srgbClr val="800000"/>
                </a:solidFill>
              </a:rPr>
              <a:t>Radiation power follows</a:t>
            </a:r>
          </a:p>
        </p:txBody>
      </p:sp>
      <p:sp>
        <p:nvSpPr>
          <p:cNvPr id="4" name="矩形 3"/>
          <p:cNvSpPr/>
          <p:nvPr/>
        </p:nvSpPr>
        <p:spPr>
          <a:xfrm>
            <a:off x="4901492" y="1484784"/>
            <a:ext cx="1758740" cy="400110"/>
          </a:xfrm>
          <a:prstGeom prst="rect">
            <a:avLst/>
          </a:prstGeom>
        </p:spPr>
        <p:txBody>
          <a:bodyPr wrap="none">
            <a:spAutoFit/>
          </a:bodyPr>
          <a:lstStyle/>
          <a:p>
            <a:pPr>
              <a:defRPr/>
            </a:pPr>
            <a:r>
              <a:rPr lang="en-US" altLang="zh-CN" sz="2000" dirty="0">
                <a:solidFill>
                  <a:srgbClr val="800000"/>
                </a:solidFill>
              </a:rPr>
              <a:t>Stefan constant</a:t>
            </a:r>
          </a:p>
        </p:txBody>
      </p:sp>
      <p:sp>
        <p:nvSpPr>
          <p:cNvPr id="5" name="矩形 4"/>
          <p:cNvSpPr/>
          <p:nvPr/>
        </p:nvSpPr>
        <p:spPr>
          <a:xfrm>
            <a:off x="4901492" y="1124744"/>
            <a:ext cx="1723549" cy="461665"/>
          </a:xfrm>
          <a:prstGeom prst="rect">
            <a:avLst/>
          </a:prstGeom>
        </p:spPr>
        <p:txBody>
          <a:bodyPr wrap="none">
            <a:spAutoFit/>
          </a:bodyPr>
          <a:lstStyle/>
          <a:p>
            <a:r>
              <a:rPr lang="en-US" altLang="zh-CN" dirty="0">
                <a:solidFill>
                  <a:srgbClr val="800000"/>
                </a:solidFill>
              </a:rPr>
              <a:t>horizon area </a:t>
            </a:r>
            <a:endParaRPr lang="zh-CN" altLang="en-US" dirty="0">
              <a:solidFill>
                <a:srgbClr val="800000"/>
              </a:solidFill>
            </a:endParaRPr>
          </a:p>
        </p:txBody>
      </p:sp>
      <p:graphicFrame>
        <p:nvGraphicFramePr>
          <p:cNvPr id="18" name="内容占位符 5">
            <a:extLst>
              <a:ext uri="{FF2B5EF4-FFF2-40B4-BE49-F238E27FC236}">
                <a16:creationId xmlns:a16="http://schemas.microsoft.com/office/drawing/2014/main" id="{5D785F90-2334-7B44-8D80-D434081C1866}"/>
              </a:ext>
            </a:extLst>
          </p:cNvPr>
          <p:cNvGraphicFramePr>
            <a:graphicFrameLocks noGrp="1"/>
          </p:cNvGraphicFramePr>
          <p:nvPr>
            <p:ph idx="4294967295"/>
            <p:extLst>
              <p:ext uri="{D42A27DB-BD31-4B8C-83A1-F6EECF244321}">
                <p14:modId xmlns:p14="http://schemas.microsoft.com/office/powerpoint/2010/main" val="3850018052"/>
              </p:ext>
            </p:extLst>
          </p:nvPr>
        </p:nvGraphicFramePr>
        <p:xfrm>
          <a:off x="899592" y="3212976"/>
          <a:ext cx="7680627" cy="2161548"/>
        </p:xfrm>
        <a:graphic>
          <a:graphicData uri="http://schemas.openxmlformats.org/drawingml/2006/table">
            <a:tbl>
              <a:tblPr firstRow="1" bandRow="1">
                <a:tableStyleId>{7E9639D4-E3E2-4D34-9284-5A2195B3D0D7}</a:tableStyleId>
              </a:tblPr>
              <a:tblGrid>
                <a:gridCol w="2967336">
                  <a:extLst>
                    <a:ext uri="{9D8B030D-6E8A-4147-A177-3AD203B41FA5}">
                      <a16:colId xmlns:a16="http://schemas.microsoft.com/office/drawing/2014/main" val="20000"/>
                    </a:ext>
                  </a:extLst>
                </a:gridCol>
                <a:gridCol w="2153082">
                  <a:extLst>
                    <a:ext uri="{9D8B030D-6E8A-4147-A177-3AD203B41FA5}">
                      <a16:colId xmlns:a16="http://schemas.microsoft.com/office/drawing/2014/main" val="20001"/>
                    </a:ext>
                  </a:extLst>
                </a:gridCol>
                <a:gridCol w="2560209">
                  <a:extLst>
                    <a:ext uri="{9D8B030D-6E8A-4147-A177-3AD203B41FA5}">
                      <a16:colId xmlns:a16="http://schemas.microsoft.com/office/drawing/2014/main" val="20002"/>
                    </a:ext>
                  </a:extLst>
                </a:gridCol>
              </a:tblGrid>
              <a:tr h="342989">
                <a:tc>
                  <a:txBody>
                    <a:bodyPr/>
                    <a:lstStyle/>
                    <a:p>
                      <a:pPr algn="ctr"/>
                      <a:r>
                        <a:rPr kumimoji="1" lang="en-US" altLang="zh-CN" sz="2000" dirty="0">
                          <a:solidFill>
                            <a:srgbClr val="FFFF00"/>
                          </a:solidFill>
                          <a:latin typeface="American Typewriter Condensed"/>
                          <a:ea typeface="+mj-ea"/>
                          <a:cs typeface="American Typewriter Condensed"/>
                        </a:rPr>
                        <a:t>Characteristic</a:t>
                      </a:r>
                      <a:r>
                        <a:rPr lang="en-US" altLang="zh-CN" sz="1800" b="1" kern="1200" dirty="0">
                          <a:solidFill>
                            <a:srgbClr val="FFFF00"/>
                          </a:solidFill>
                          <a:latin typeface="Times New Roman" panose="02020603050405020304" pitchFamily="18" charset="0"/>
                          <a:ea typeface="+mn-ea"/>
                          <a:cs typeface="Times New Roman" panose="02020603050405020304" pitchFamily="18" charset="0"/>
                        </a:rPr>
                        <a:t> variables</a:t>
                      </a:r>
                      <a:endParaRPr lang="zh-CN" altLang="en-US" sz="1800" b="1" kern="1200" dirty="0">
                        <a:solidFill>
                          <a:srgbClr val="FFFF00"/>
                        </a:solidFill>
                        <a:latin typeface="Times New Roman" panose="02020603050405020304" pitchFamily="18" charset="0"/>
                        <a:ea typeface="+mn-ea"/>
                        <a:cs typeface="Times New Roman" panose="02020603050405020304" pitchFamily="18" charset="0"/>
                      </a:endParaRPr>
                    </a:p>
                  </a:txBody>
                  <a:tcPr marL="68598" marR="68598" marT="34299" marB="34299"/>
                </a:tc>
                <a:tc>
                  <a:txBody>
                    <a:bodyPr/>
                    <a:lstStyle/>
                    <a:p>
                      <a:pPr algn="ctr"/>
                      <a:r>
                        <a:rPr lang="en-US" altLang="zh-CN" sz="1800" dirty="0">
                          <a:solidFill>
                            <a:schemeClr val="bg1"/>
                          </a:solidFill>
                          <a:latin typeface="Times New Roman" panose="02020603050405020304" pitchFamily="18" charset="0"/>
                          <a:cs typeface="Times New Roman" panose="02020603050405020304" pitchFamily="18" charset="0"/>
                        </a:rPr>
                        <a:t>Without dark energy</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68598" marR="68598" marT="34299" marB="34299"/>
                </a:tc>
                <a:tc>
                  <a:txBody>
                    <a:bodyPr/>
                    <a:lstStyle/>
                    <a:p>
                      <a:pPr algn="ctr"/>
                      <a:r>
                        <a:rPr lang="en-US" altLang="zh-CN" sz="1800" dirty="0">
                          <a:solidFill>
                            <a:schemeClr val="bg1"/>
                          </a:solidFill>
                          <a:latin typeface="Times New Roman" panose="02020603050405020304" pitchFamily="18" charset="0"/>
                          <a:cs typeface="Times New Roman" panose="02020603050405020304" pitchFamily="18" charset="0"/>
                        </a:rPr>
                        <a:t>With</a:t>
                      </a:r>
                      <a:r>
                        <a:rPr lang="en-US" altLang="zh-CN" sz="1800" baseline="0" dirty="0">
                          <a:solidFill>
                            <a:schemeClr val="bg1"/>
                          </a:solidFill>
                          <a:latin typeface="Times New Roman" panose="02020603050405020304" pitchFamily="18" charset="0"/>
                          <a:cs typeface="Times New Roman" panose="02020603050405020304" pitchFamily="18" charset="0"/>
                        </a:rPr>
                        <a:t> dark energy</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68598" marR="68598" marT="34299" marB="34299"/>
                </a:tc>
                <a:extLst>
                  <a:ext uri="{0D108BD9-81ED-4DB2-BD59-A6C34878D82A}">
                    <a16:rowId xmlns:a16="http://schemas.microsoft.com/office/drawing/2014/main" val="10000"/>
                  </a:ext>
                </a:extLst>
              </a:tr>
              <a:tr h="584083">
                <a:tc>
                  <a:txBody>
                    <a:bodyPr/>
                    <a:lstStyle/>
                    <a:p>
                      <a:pPr algn="ctr"/>
                      <a:r>
                        <a:rPr lang="en-US" altLang="zh-CN" sz="1800" dirty="0">
                          <a:latin typeface="Times New Roman" panose="02020603050405020304" pitchFamily="18" charset="0"/>
                          <a:cs typeface="Times New Roman" panose="02020603050405020304" pitchFamily="18" charset="0"/>
                        </a:rPr>
                        <a:t>Hawing temperature</a:t>
                      </a:r>
                      <a:endParaRPr lang="zh-CN" altLang="en-US" sz="1800" dirty="0">
                        <a:latin typeface="Times New Roman" panose="02020603050405020304" pitchFamily="18" charset="0"/>
                        <a:cs typeface="Times New Roman" panose="02020603050405020304" pitchFamily="18" charset="0"/>
                      </a:endParaRPr>
                    </a:p>
                  </a:txBody>
                  <a:tcPr marL="68598" marR="68598" marT="34299" marB="34299" anchor="ctr"/>
                </a:tc>
                <a:tc>
                  <a:txBody>
                    <a:bodyPr/>
                    <a:lstStyle/>
                    <a:p>
                      <a:endParaRPr lang="zh-CN"/>
                    </a:p>
                  </a:txBody>
                  <a:tcPr marL="68598" marR="68598" marT="34299" marB="34299" anchor="ctr">
                    <a:blipFill rotWithShape="1">
                      <a:blip r:embed="rId11"/>
                      <a:stretch>
                        <a:fillRect l="-100000" t="-59375" r="-100238" b="-165625"/>
                      </a:stretch>
                    </a:blipFill>
                  </a:tcPr>
                </a:tc>
                <a:tc>
                  <a:txBody>
                    <a:bodyPr/>
                    <a:lstStyle/>
                    <a:p>
                      <a:endParaRPr lang="zh-CN"/>
                    </a:p>
                  </a:txBody>
                  <a:tcPr marL="68598" marR="68598" marT="34299" marB="34299" anchor="ctr">
                    <a:blipFill rotWithShape="1">
                      <a:blip r:embed="rId11"/>
                      <a:stretch>
                        <a:fillRect l="-200000" t="-59375" r="-238" b="-165625"/>
                      </a:stretch>
                    </a:blipFill>
                  </a:tcPr>
                </a:tc>
                <a:extLst>
                  <a:ext uri="{0D108BD9-81ED-4DB2-BD59-A6C34878D82A}">
                    <a16:rowId xmlns:a16="http://schemas.microsoft.com/office/drawing/2014/main" val="10001"/>
                  </a:ext>
                </a:extLst>
              </a:tr>
              <a:tr h="617238">
                <a:tc>
                  <a:txBody>
                    <a:bodyPr/>
                    <a:lstStyle/>
                    <a:p>
                      <a:pPr algn="ctr"/>
                      <a:r>
                        <a:rPr lang="en-US" altLang="zh-CN" sz="1800" dirty="0">
                          <a:latin typeface="Times New Roman" panose="02020603050405020304" pitchFamily="18" charset="0"/>
                          <a:cs typeface="Times New Roman" panose="02020603050405020304" pitchFamily="18" charset="0"/>
                        </a:rPr>
                        <a:t>Black</a:t>
                      </a:r>
                      <a:r>
                        <a:rPr lang="en-US" altLang="zh-CN" sz="1800" baseline="0" dirty="0">
                          <a:latin typeface="Times New Roman" panose="02020603050405020304" pitchFamily="18" charset="0"/>
                          <a:cs typeface="Times New Roman" panose="02020603050405020304" pitchFamily="18" charset="0"/>
                        </a:rPr>
                        <a:t> hole life time</a:t>
                      </a:r>
                      <a:endParaRPr lang="zh-CN" altLang="en-US" sz="1800" dirty="0">
                        <a:latin typeface="Times New Roman" panose="02020603050405020304" pitchFamily="18" charset="0"/>
                        <a:cs typeface="Times New Roman" panose="02020603050405020304" pitchFamily="18" charset="0"/>
                      </a:endParaRPr>
                    </a:p>
                  </a:txBody>
                  <a:tcPr marL="68598" marR="68598" marT="34299" marB="34299" anchor="ctr"/>
                </a:tc>
                <a:tc>
                  <a:txBody>
                    <a:bodyPr/>
                    <a:lstStyle/>
                    <a:p>
                      <a:endParaRPr lang="zh-CN"/>
                    </a:p>
                  </a:txBody>
                  <a:tcPr marL="68598" marR="68598" marT="34299" marB="34299" anchor="ctr">
                    <a:blipFill rotWithShape="1">
                      <a:blip r:embed="rId11"/>
                      <a:stretch>
                        <a:fillRect l="-100000" t="-151485" r="-100238" b="-57426"/>
                      </a:stretch>
                    </a:blipFill>
                  </a:tcPr>
                </a:tc>
                <a:tc>
                  <a:txBody>
                    <a:bodyPr/>
                    <a:lstStyle/>
                    <a:p>
                      <a:endParaRPr lang="zh-CN"/>
                    </a:p>
                  </a:txBody>
                  <a:tcPr marL="68598" marR="68598" marT="34299" marB="34299" anchor="ctr">
                    <a:blipFill rotWithShape="1">
                      <a:blip r:embed="rId11"/>
                      <a:stretch>
                        <a:fillRect l="-200000" t="-151485" r="-238" b="-57426"/>
                      </a:stretch>
                    </a:blipFill>
                  </a:tcPr>
                </a:tc>
                <a:extLst>
                  <a:ext uri="{0D108BD9-81ED-4DB2-BD59-A6C34878D82A}">
                    <a16:rowId xmlns:a16="http://schemas.microsoft.com/office/drawing/2014/main" val="10002"/>
                  </a:ext>
                </a:extLst>
              </a:tr>
              <a:tr h="342989">
                <a:tc>
                  <a:txBody>
                    <a:bodyPr/>
                    <a:lstStyle/>
                    <a:p>
                      <a:pPr algn="ctr"/>
                      <a:r>
                        <a:rPr lang="en-US" altLang="zh-CN" sz="1800" dirty="0">
                          <a:latin typeface="Times New Roman" panose="02020603050405020304" pitchFamily="18" charset="0"/>
                          <a:cs typeface="Times New Roman" panose="02020603050405020304" pitchFamily="18" charset="0"/>
                        </a:rPr>
                        <a:t>Dark information</a:t>
                      </a:r>
                      <a:r>
                        <a:rPr lang="en-US" altLang="zh-CN" sz="1800" baseline="0" dirty="0">
                          <a:latin typeface="Times New Roman" panose="02020603050405020304" pitchFamily="18" charset="0"/>
                          <a:cs typeface="Times New Roman" panose="02020603050405020304" pitchFamily="18" charset="0"/>
                        </a:rPr>
                        <a:t> </a:t>
                      </a:r>
                      <a:endParaRPr lang="zh-CN" altLang="en-US" sz="1800" dirty="0">
                        <a:latin typeface="Times New Roman" panose="02020603050405020304" pitchFamily="18" charset="0"/>
                        <a:cs typeface="Times New Roman" panose="02020603050405020304" pitchFamily="18" charset="0"/>
                      </a:endParaRPr>
                    </a:p>
                  </a:txBody>
                  <a:tcPr marL="68598" marR="68598" marT="34299" marB="34299" anchor="ctr"/>
                </a:tc>
                <a:tc>
                  <a:txBody>
                    <a:bodyPr/>
                    <a:lstStyle/>
                    <a:p>
                      <a:endParaRPr lang="zh-CN" dirty="0"/>
                    </a:p>
                  </a:txBody>
                  <a:tcPr marL="68598" marR="68598" marT="34299" marB="34299" anchor="ctr">
                    <a:blipFill rotWithShape="1">
                      <a:blip r:embed="rId11"/>
                      <a:stretch>
                        <a:fillRect l="-100000" t="-453571" r="-100238" b="-3571"/>
                      </a:stretch>
                    </a:blipFill>
                  </a:tcPr>
                </a:tc>
                <a:tc>
                  <a:txBody>
                    <a:bodyPr/>
                    <a:lstStyle/>
                    <a:p>
                      <a:endParaRPr lang="zh-CN" dirty="0"/>
                    </a:p>
                  </a:txBody>
                  <a:tcPr marL="68598" marR="68598" marT="34299" marB="34299" anchor="ctr">
                    <a:blipFill rotWithShape="1">
                      <a:blip r:embed="rId11"/>
                      <a:stretch>
                        <a:fillRect l="-200000" t="-453571" r="-238" b="-3571"/>
                      </a:stretch>
                    </a:blip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a:extLst>
              <a:ext uri="{FF2B5EF4-FFF2-40B4-BE49-F238E27FC236}">
                <a16:creationId xmlns:a16="http://schemas.microsoft.com/office/drawing/2014/main" id="{9E4F798F-7576-6246-8FAD-4D616D00C3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68760"/>
            <a:ext cx="3442282" cy="3168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0181" name="矩形 2">
            <a:extLst>
              <a:ext uri="{FF2B5EF4-FFF2-40B4-BE49-F238E27FC236}">
                <a16:creationId xmlns:a16="http://schemas.microsoft.com/office/drawing/2014/main" id="{9F4195E2-FCFE-5349-B1E0-AD8A6AB89947}"/>
              </a:ext>
            </a:extLst>
          </p:cNvPr>
          <p:cNvSpPr>
            <a:spLocks noChangeArrowheads="1"/>
          </p:cNvSpPr>
          <p:nvPr/>
        </p:nvSpPr>
        <p:spPr bwMode="auto">
          <a:xfrm>
            <a:off x="4499992" y="1196752"/>
            <a:ext cx="4248472" cy="317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a:r>
              <a:rPr kumimoji="0" lang="en-US" altLang="zh-CN" sz="2000" dirty="0">
                <a:latin typeface="黑体"/>
                <a:ea typeface="黑体"/>
                <a:cs typeface="黑体"/>
              </a:rPr>
              <a:t>1.</a:t>
            </a:r>
            <a:r>
              <a:rPr kumimoji="0" lang="zh-CN" altLang="en-US" sz="2000" dirty="0">
                <a:latin typeface="黑体"/>
                <a:ea typeface="黑体"/>
                <a:cs typeface="黑体"/>
              </a:rPr>
              <a:t>关联辐射非热谱的存在与黑洞几何无关，完全由有限系统统计行为决定，其中关键是考虑</a:t>
            </a:r>
            <a:r>
              <a:rPr kumimoji="0" lang="en-US" altLang="zh-CN" sz="2000" dirty="0">
                <a:latin typeface="黑体"/>
                <a:ea typeface="黑体"/>
                <a:cs typeface="黑体"/>
              </a:rPr>
              <a:t>M</a:t>
            </a:r>
            <a:r>
              <a:rPr kumimoji="0" lang="zh-CN" altLang="en-US" sz="2000" dirty="0">
                <a:latin typeface="黑体"/>
                <a:ea typeface="黑体"/>
                <a:cs typeface="黑体"/>
              </a:rPr>
              <a:t>是有限的，辐射粒子对系统存在反作用。</a:t>
            </a:r>
            <a:endParaRPr kumimoji="0" lang="en-US" altLang="zh-CN" sz="2000" dirty="0">
              <a:latin typeface="黑体"/>
              <a:ea typeface="黑体"/>
              <a:cs typeface="黑体"/>
            </a:endParaRPr>
          </a:p>
          <a:p>
            <a:pPr algn="just"/>
            <a:endParaRPr kumimoji="0" lang="en-US" altLang="zh-CN" sz="2000" dirty="0">
              <a:latin typeface="黑体"/>
              <a:ea typeface="黑体"/>
              <a:cs typeface="黑体"/>
            </a:endParaRPr>
          </a:p>
          <a:p>
            <a:pPr algn="just"/>
            <a:r>
              <a:rPr kumimoji="0" lang="zh-CN" altLang="zh-CN" sz="2000" dirty="0">
                <a:latin typeface="黑体"/>
                <a:ea typeface="黑体"/>
                <a:cs typeface="黑体"/>
              </a:rPr>
              <a:t>2</a:t>
            </a:r>
            <a:r>
              <a:rPr kumimoji="0" lang="zh-CN" altLang="en-US" sz="2000" dirty="0">
                <a:latin typeface="黑体"/>
                <a:ea typeface="黑体"/>
                <a:cs typeface="黑体"/>
              </a:rPr>
              <a:t>、</a:t>
            </a:r>
            <a:r>
              <a:rPr lang="zh-CN" altLang="zh-CN" sz="2000" dirty="0">
                <a:latin typeface="黑体"/>
                <a:ea typeface="黑体"/>
                <a:cs typeface="黑体"/>
              </a:rPr>
              <a:t>过去认为霍金辐射丢失的信息实际上被存储为辐射关联</a:t>
            </a:r>
            <a:r>
              <a:rPr lang="en-US" altLang="zh-CN" sz="2000" dirty="0">
                <a:latin typeface="黑体"/>
                <a:ea typeface="黑体"/>
                <a:cs typeface="黑体"/>
              </a:rPr>
              <a:t>—</a:t>
            </a:r>
            <a:r>
              <a:rPr lang="zh-CN" altLang="en-US" sz="2000" dirty="0">
                <a:latin typeface="黑体"/>
                <a:ea typeface="黑体"/>
                <a:cs typeface="黑体"/>
              </a:rPr>
              <a:t>暗信息</a:t>
            </a:r>
            <a:r>
              <a:rPr lang="zh-CN" altLang="zh-CN" sz="2000" dirty="0">
                <a:latin typeface="黑体"/>
                <a:ea typeface="黑体"/>
                <a:cs typeface="黑体"/>
              </a:rPr>
              <a:t>。它需要两个或更多的非局域探针来进行类似于</a:t>
            </a:r>
            <a:r>
              <a:rPr lang="en-US" altLang="zh-CN" sz="2000" dirty="0" err="1">
                <a:latin typeface="American Typewriter Condensed"/>
                <a:ea typeface="黑体"/>
                <a:cs typeface="American Typewriter Condensed"/>
              </a:rPr>
              <a:t>Hanbury</a:t>
            </a:r>
            <a:r>
              <a:rPr lang="en-US" altLang="zh-CN" sz="2000" dirty="0">
                <a:latin typeface="American Typewriter Condensed"/>
                <a:ea typeface="黑体"/>
                <a:cs typeface="American Typewriter Condensed"/>
              </a:rPr>
              <a:t>-Brown -</a:t>
            </a:r>
            <a:r>
              <a:rPr lang="en-US" altLang="zh-CN" sz="2000" dirty="0" err="1">
                <a:latin typeface="American Typewriter Condensed"/>
                <a:ea typeface="黑体"/>
                <a:cs typeface="American Typewriter Condensed"/>
              </a:rPr>
              <a:t>Twiss</a:t>
            </a:r>
            <a:r>
              <a:rPr lang="zh-CN" altLang="zh-CN" sz="2000" dirty="0">
                <a:latin typeface="黑体"/>
                <a:ea typeface="黑体"/>
                <a:cs typeface="黑体"/>
              </a:rPr>
              <a:t>实验的跨时空测量。</a:t>
            </a:r>
          </a:p>
        </p:txBody>
      </p:sp>
      <p:sp>
        <p:nvSpPr>
          <p:cNvPr id="2" name="矩形 1"/>
          <p:cNvSpPr/>
          <p:nvPr/>
        </p:nvSpPr>
        <p:spPr>
          <a:xfrm>
            <a:off x="755576" y="260648"/>
            <a:ext cx="7920880" cy="461665"/>
          </a:xfrm>
          <a:prstGeom prst="rect">
            <a:avLst/>
          </a:prstGeom>
        </p:spPr>
        <p:txBody>
          <a:bodyPr wrap="square">
            <a:spAutoFit/>
          </a:bodyPr>
          <a:lstStyle/>
          <a:p>
            <a:r>
              <a:rPr lang="zh-CN" altLang="en-US" dirty="0">
                <a:solidFill>
                  <a:srgbClr val="0000FF"/>
                </a:solidFill>
                <a:latin typeface="黑体" charset="0"/>
                <a:ea typeface="黑体" charset="0"/>
                <a:cs typeface="黑体" charset="0"/>
              </a:rPr>
              <a:t>基于非平衡统计物理深入理解，黑洞辐射信息丢失问题</a:t>
            </a:r>
            <a:endParaRPr lang="zh-CN" altLang="en-US" dirty="0">
              <a:solidFill>
                <a:srgbClr val="0000FF"/>
              </a:solidFill>
            </a:endParaRPr>
          </a:p>
        </p:txBody>
      </p:sp>
      <p:sp>
        <p:nvSpPr>
          <p:cNvPr id="3" name="矩形 2"/>
          <p:cNvSpPr/>
          <p:nvPr/>
        </p:nvSpPr>
        <p:spPr>
          <a:xfrm>
            <a:off x="1187624" y="5157192"/>
            <a:ext cx="7704856" cy="707886"/>
          </a:xfrm>
          <a:prstGeom prst="rect">
            <a:avLst/>
          </a:prstGeom>
        </p:spPr>
        <p:txBody>
          <a:bodyPr wrap="square">
            <a:spAutoFit/>
          </a:bodyPr>
          <a:lstStyle/>
          <a:p>
            <a:r>
              <a:rPr lang="en-US" altLang="zh-CN" sz="2000" dirty="0">
                <a:latin typeface="黑体"/>
                <a:ea typeface="黑体"/>
                <a:cs typeface="黑体"/>
              </a:rPr>
              <a:t>3</a:t>
            </a:r>
            <a:r>
              <a:rPr lang="zh-CN" altLang="en-US" sz="2000" dirty="0">
                <a:latin typeface="黑体"/>
                <a:ea typeface="黑体"/>
                <a:cs typeface="黑体"/>
              </a:rPr>
              <a:t>、暗能量使黑洞视界远离中心，增加视界面积</a:t>
            </a:r>
            <a:r>
              <a:rPr lang="mr-IN" altLang="zh-CN" sz="2000" dirty="0">
                <a:latin typeface="黑体"/>
                <a:ea typeface="黑体"/>
                <a:cs typeface="黑体"/>
              </a:rPr>
              <a:t>(</a:t>
            </a:r>
            <a:r>
              <a:rPr lang="zh-CN" altLang="en-US" sz="2000" dirty="0">
                <a:latin typeface="黑体"/>
                <a:ea typeface="黑体"/>
                <a:cs typeface="黑体"/>
              </a:rPr>
              <a:t>熵</a:t>
            </a:r>
            <a:r>
              <a:rPr lang="mr-IN" altLang="zh-CN" sz="2000" dirty="0">
                <a:latin typeface="黑体"/>
                <a:ea typeface="黑体"/>
                <a:cs typeface="黑体"/>
              </a:rPr>
              <a:t>)</a:t>
            </a:r>
            <a:r>
              <a:rPr lang="zh-CN" altLang="en-US" sz="2000" dirty="0">
                <a:latin typeface="黑体"/>
                <a:ea typeface="黑体"/>
                <a:cs typeface="黑体"/>
              </a:rPr>
              <a:t>，对“丢失”信息产生影响。被</a:t>
            </a:r>
            <a:r>
              <a:rPr lang="zh-CN" altLang="zh-CN" sz="2000" dirty="0">
                <a:latin typeface="黑体"/>
                <a:ea typeface="黑体"/>
                <a:cs typeface="黑体"/>
              </a:rPr>
              <a:t>暗能量增加的暗信息，可以</a:t>
            </a:r>
            <a:r>
              <a:rPr lang="zh-CN" altLang="en-US" sz="2000" dirty="0">
                <a:latin typeface="黑体"/>
                <a:ea typeface="黑体"/>
                <a:cs typeface="黑体"/>
              </a:rPr>
              <a:t>用</a:t>
            </a:r>
            <a:r>
              <a:rPr lang="zh-CN" altLang="zh-CN" sz="2000" dirty="0">
                <a:latin typeface="黑体"/>
                <a:ea typeface="黑体"/>
                <a:cs typeface="黑体"/>
              </a:rPr>
              <a:t>符合测量探测</a:t>
            </a:r>
            <a:r>
              <a:rPr lang="zh-CN" altLang="en-US" sz="2000" dirty="0">
                <a:latin typeface="黑体"/>
                <a:ea typeface="黑体"/>
                <a:cs typeface="黑体"/>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CC2EDB12-2409-E949-9833-53E4BC32CA13}"/>
              </a:ext>
            </a:extLst>
          </p:cNvPr>
          <p:cNvSpPr txBox="1">
            <a:spLocks noChangeArrowheads="1"/>
          </p:cNvSpPr>
          <p:nvPr/>
        </p:nvSpPr>
        <p:spPr bwMode="auto">
          <a:xfrm>
            <a:off x="4357688" y="5643563"/>
            <a:ext cx="4857750"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000" i="1" u="sng">
                <a:solidFill>
                  <a:srgbClr val="0000FF"/>
                </a:solidFill>
                <a:latin typeface="Comic Sans MS" panose="030F0902030302020204" pitchFamily="66" charset="0"/>
              </a:rPr>
              <a:t> please give some questions</a:t>
            </a:r>
          </a:p>
          <a:p>
            <a:pPr eaLnBrk="1" hangingPunct="1"/>
            <a:r>
              <a:rPr kumimoji="0" lang="zh-CN" altLang="zh-CN" sz="2000" i="1" u="sng">
                <a:solidFill>
                  <a:srgbClr val="0000FF"/>
                </a:solidFill>
                <a:latin typeface="Comic Sans MS" panose="030F0902030302020204" pitchFamily="66" charset="0"/>
              </a:rPr>
              <a:t> </a:t>
            </a:r>
            <a:r>
              <a:rPr kumimoji="0" lang="en-US" altLang="zh-CN" sz="2000" i="1" u="sng">
                <a:solidFill>
                  <a:srgbClr val="0000FF"/>
                </a:solidFill>
                <a:latin typeface="Comic Sans MS" panose="030F0902030302020204" pitchFamily="66" charset="0"/>
              </a:rPr>
              <a:t>and</a:t>
            </a:r>
            <a:r>
              <a:rPr kumimoji="0" lang="zh-CN" altLang="en-US" sz="2000" i="1" u="sng">
                <a:solidFill>
                  <a:srgbClr val="0000FF"/>
                </a:solidFill>
                <a:latin typeface="Comic Sans MS" panose="030F0902030302020204" pitchFamily="66" charset="0"/>
              </a:rPr>
              <a:t> </a:t>
            </a:r>
            <a:r>
              <a:rPr kumimoji="0" lang="en-US" altLang="zh-CN" sz="2000" i="1" u="sng">
                <a:solidFill>
                  <a:srgbClr val="0000FF"/>
                </a:solidFill>
                <a:latin typeface="Comic Sans MS" panose="030F0902030302020204" pitchFamily="66" charset="0"/>
              </a:rPr>
              <a:t>comments</a:t>
            </a:r>
            <a:r>
              <a:rPr kumimoji="0" lang="zh-CN" altLang="en-US" sz="2000" i="1" u="sng">
                <a:solidFill>
                  <a:srgbClr val="0000FF"/>
                </a:solidFill>
                <a:latin typeface="Comic Sans MS" panose="030F0902030302020204" pitchFamily="66" charset="0"/>
              </a:rPr>
              <a:t> </a:t>
            </a:r>
          </a:p>
        </p:txBody>
      </p:sp>
      <p:sp>
        <p:nvSpPr>
          <p:cNvPr id="3" name="未知">
            <a:extLst>
              <a:ext uri="{FF2B5EF4-FFF2-40B4-BE49-F238E27FC236}">
                <a16:creationId xmlns:a16="http://schemas.microsoft.com/office/drawing/2014/main" id="{FEC64690-00D4-8340-9E3C-2AB2A9237C07}"/>
              </a:ext>
            </a:extLst>
          </p:cNvPr>
          <p:cNvSpPr>
            <a:spLocks/>
          </p:cNvSpPr>
          <p:nvPr/>
        </p:nvSpPr>
        <p:spPr bwMode="auto">
          <a:xfrm>
            <a:off x="1601788" y="2995613"/>
            <a:ext cx="487362" cy="225425"/>
          </a:xfrm>
          <a:custGeom>
            <a:avLst/>
            <a:gdLst>
              <a:gd name="T0" fmla="*/ 2147483647 w 130"/>
              <a:gd name="T1" fmla="*/ 2147483647 h 60"/>
              <a:gd name="T2" fmla="*/ 2147483647 w 130"/>
              <a:gd name="T3" fmla="*/ 2147483647 h 60"/>
              <a:gd name="T4" fmla="*/ 2147483647 w 130"/>
              <a:gd name="T5" fmla="*/ 2147483647 h 60"/>
              <a:gd name="T6" fmla="*/ 2147483647 w 130"/>
              <a:gd name="T7" fmla="*/ 2147483647 h 60"/>
              <a:gd name="T8" fmla="*/ 2147483647 w 130"/>
              <a:gd name="T9" fmla="*/ 2147483647 h 60"/>
              <a:gd name="T10" fmla="*/ 2147483647 w 130"/>
              <a:gd name="T11" fmla="*/ 2147483647 h 60"/>
              <a:gd name="T12" fmla="*/ 2147483647 w 130"/>
              <a:gd name="T13" fmla="*/ 2147483647 h 60"/>
              <a:gd name="T14" fmla="*/ 2147483647 w 130"/>
              <a:gd name="T15" fmla="*/ 2147483647 h 60"/>
              <a:gd name="T16" fmla="*/ 2147483647 w 130"/>
              <a:gd name="T17" fmla="*/ 2147483647 h 60"/>
              <a:gd name="T18" fmla="*/ 2147483647 w 130"/>
              <a:gd name="T19" fmla="*/ 0 h 60"/>
              <a:gd name="T20" fmla="*/ 2147483647 w 130"/>
              <a:gd name="T21" fmla="*/ 0 h 60"/>
              <a:gd name="T22" fmla="*/ 2147483647 w 130"/>
              <a:gd name="T23" fmla="*/ 21474836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0"/>
              <a:gd name="T37" fmla="*/ 0 h 60"/>
              <a:gd name="T38" fmla="*/ 130 w 130"/>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0" h="60">
                <a:moveTo>
                  <a:pt x="3" y="11"/>
                </a:moveTo>
                <a:cubicBezTo>
                  <a:pt x="0" y="40"/>
                  <a:pt x="27" y="60"/>
                  <a:pt x="61" y="60"/>
                </a:cubicBezTo>
                <a:cubicBezTo>
                  <a:pt x="97" y="60"/>
                  <a:pt x="130" y="46"/>
                  <a:pt x="129" y="22"/>
                </a:cubicBezTo>
                <a:cubicBezTo>
                  <a:pt x="129" y="12"/>
                  <a:pt x="122" y="6"/>
                  <a:pt x="118" y="4"/>
                </a:cubicBezTo>
                <a:cubicBezTo>
                  <a:pt x="116" y="2"/>
                  <a:pt x="114" y="1"/>
                  <a:pt x="112" y="2"/>
                </a:cubicBezTo>
                <a:cubicBezTo>
                  <a:pt x="111" y="2"/>
                  <a:pt x="114" y="4"/>
                  <a:pt x="115" y="5"/>
                </a:cubicBezTo>
                <a:cubicBezTo>
                  <a:pt x="118" y="10"/>
                  <a:pt x="119" y="16"/>
                  <a:pt x="118" y="21"/>
                </a:cubicBezTo>
                <a:cubicBezTo>
                  <a:pt x="117" y="42"/>
                  <a:pt x="94" y="56"/>
                  <a:pt x="61" y="56"/>
                </a:cubicBezTo>
                <a:cubicBezTo>
                  <a:pt x="31" y="54"/>
                  <a:pt x="6" y="37"/>
                  <a:pt x="9" y="12"/>
                </a:cubicBezTo>
                <a:cubicBezTo>
                  <a:pt x="10" y="8"/>
                  <a:pt x="11" y="4"/>
                  <a:pt x="12" y="0"/>
                </a:cubicBezTo>
                <a:cubicBezTo>
                  <a:pt x="10" y="0"/>
                  <a:pt x="8" y="0"/>
                  <a:pt x="5" y="0"/>
                </a:cubicBezTo>
                <a:cubicBezTo>
                  <a:pt x="4" y="3"/>
                  <a:pt x="3" y="7"/>
                  <a:pt x="3" y="1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 name="未知">
            <a:extLst>
              <a:ext uri="{FF2B5EF4-FFF2-40B4-BE49-F238E27FC236}">
                <a16:creationId xmlns:a16="http://schemas.microsoft.com/office/drawing/2014/main" id="{6117E521-C5C7-CD44-AD8A-7C349A36ACDE}"/>
              </a:ext>
            </a:extLst>
          </p:cNvPr>
          <p:cNvSpPr>
            <a:spLocks/>
          </p:cNvSpPr>
          <p:nvPr/>
        </p:nvSpPr>
        <p:spPr bwMode="auto">
          <a:xfrm>
            <a:off x="2482850" y="2565400"/>
            <a:ext cx="585788" cy="217488"/>
          </a:xfrm>
          <a:custGeom>
            <a:avLst/>
            <a:gdLst>
              <a:gd name="T0" fmla="*/ 2147483647 w 156"/>
              <a:gd name="T1" fmla="*/ 0 h 58"/>
              <a:gd name="T2" fmla="*/ 2147483647 w 156"/>
              <a:gd name="T3" fmla="*/ 2147483647 h 58"/>
              <a:gd name="T4" fmla="*/ 2147483647 w 156"/>
              <a:gd name="T5" fmla="*/ 2147483647 h 58"/>
              <a:gd name="T6" fmla="*/ 2147483647 w 156"/>
              <a:gd name="T7" fmla="*/ 2147483647 h 58"/>
              <a:gd name="T8" fmla="*/ 2147483647 w 156"/>
              <a:gd name="T9" fmla="*/ 2147483647 h 58"/>
              <a:gd name="T10" fmla="*/ 2147483647 w 156"/>
              <a:gd name="T11" fmla="*/ 2147483647 h 58"/>
              <a:gd name="T12" fmla="*/ 2147483647 w 156"/>
              <a:gd name="T13" fmla="*/ 2147483647 h 58"/>
              <a:gd name="T14" fmla="*/ 2147483647 w 156"/>
              <a:gd name="T15" fmla="*/ 2147483647 h 58"/>
              <a:gd name="T16" fmla="*/ 2147483647 w 156"/>
              <a:gd name="T17" fmla="*/ 2147483647 h 58"/>
              <a:gd name="T18" fmla="*/ 2147483647 w 156"/>
              <a:gd name="T19" fmla="*/ 0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58"/>
              <a:gd name="T32" fmla="*/ 156 w 156"/>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58">
                <a:moveTo>
                  <a:pt x="83" y="0"/>
                </a:moveTo>
                <a:cubicBezTo>
                  <a:pt x="49" y="0"/>
                  <a:pt x="22" y="14"/>
                  <a:pt x="9" y="32"/>
                </a:cubicBezTo>
                <a:cubicBezTo>
                  <a:pt x="4" y="38"/>
                  <a:pt x="1" y="45"/>
                  <a:pt x="1" y="51"/>
                </a:cubicBezTo>
                <a:cubicBezTo>
                  <a:pt x="0" y="55"/>
                  <a:pt x="1" y="58"/>
                  <a:pt x="2" y="58"/>
                </a:cubicBezTo>
                <a:cubicBezTo>
                  <a:pt x="3" y="58"/>
                  <a:pt x="3" y="55"/>
                  <a:pt x="4" y="50"/>
                </a:cubicBezTo>
                <a:cubicBezTo>
                  <a:pt x="7" y="44"/>
                  <a:pt x="9" y="40"/>
                  <a:pt x="13" y="35"/>
                </a:cubicBezTo>
                <a:cubicBezTo>
                  <a:pt x="26" y="20"/>
                  <a:pt x="51" y="7"/>
                  <a:pt x="82" y="7"/>
                </a:cubicBezTo>
                <a:cubicBezTo>
                  <a:pt x="124" y="7"/>
                  <a:pt x="149" y="27"/>
                  <a:pt x="147" y="50"/>
                </a:cubicBezTo>
                <a:cubicBezTo>
                  <a:pt x="150" y="50"/>
                  <a:pt x="152" y="50"/>
                  <a:pt x="155" y="50"/>
                </a:cubicBezTo>
                <a:cubicBezTo>
                  <a:pt x="156" y="18"/>
                  <a:pt x="125" y="0"/>
                  <a:pt x="83"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5" name="未知">
            <a:extLst>
              <a:ext uri="{FF2B5EF4-FFF2-40B4-BE49-F238E27FC236}">
                <a16:creationId xmlns:a16="http://schemas.microsoft.com/office/drawing/2014/main" id="{F129BCCA-D1EB-7E45-8BF9-8368CFB01F74}"/>
              </a:ext>
            </a:extLst>
          </p:cNvPr>
          <p:cNvSpPr>
            <a:spLocks/>
          </p:cNvSpPr>
          <p:nvPr/>
        </p:nvSpPr>
        <p:spPr bwMode="auto">
          <a:xfrm>
            <a:off x="1620838" y="2752725"/>
            <a:ext cx="1444625" cy="242888"/>
          </a:xfrm>
          <a:custGeom>
            <a:avLst/>
            <a:gdLst>
              <a:gd name="T0" fmla="*/ 2147483647 w 385"/>
              <a:gd name="T1" fmla="*/ 0 h 65"/>
              <a:gd name="T2" fmla="*/ 2147483647 w 385"/>
              <a:gd name="T3" fmla="*/ 2147483647 h 65"/>
              <a:gd name="T4" fmla="*/ 2147483647 w 385"/>
              <a:gd name="T5" fmla="*/ 2147483647 h 65"/>
              <a:gd name="T6" fmla="*/ 2147483647 w 385"/>
              <a:gd name="T7" fmla="*/ 2147483647 h 65"/>
              <a:gd name="T8" fmla="*/ 2147483647 w 385"/>
              <a:gd name="T9" fmla="*/ 2147483647 h 65"/>
              <a:gd name="T10" fmla="*/ 0 w 385"/>
              <a:gd name="T11" fmla="*/ 2147483647 h 65"/>
              <a:gd name="T12" fmla="*/ 2147483647 w 385"/>
              <a:gd name="T13" fmla="*/ 2147483647 h 65"/>
              <a:gd name="T14" fmla="*/ 2147483647 w 385"/>
              <a:gd name="T15" fmla="*/ 2147483647 h 65"/>
              <a:gd name="T16" fmla="*/ 2147483647 w 385"/>
              <a:gd name="T17" fmla="*/ 2147483647 h 65"/>
              <a:gd name="T18" fmla="*/ 2147483647 w 385"/>
              <a:gd name="T19" fmla="*/ 2147483647 h 65"/>
              <a:gd name="T20" fmla="*/ 2147483647 w 385"/>
              <a:gd name="T21" fmla="*/ 2147483647 h 65"/>
              <a:gd name="T22" fmla="*/ 2147483647 w 385"/>
              <a:gd name="T23" fmla="*/ 2147483647 h 65"/>
              <a:gd name="T24" fmla="*/ 2147483647 w 385"/>
              <a:gd name="T25" fmla="*/ 2147483647 h 65"/>
              <a:gd name="T26" fmla="*/ 2147483647 w 385"/>
              <a:gd name="T27" fmla="*/ 2147483647 h 65"/>
              <a:gd name="T28" fmla="*/ 2147483647 w 385"/>
              <a:gd name="T29" fmla="*/ 2147483647 h 65"/>
              <a:gd name="T30" fmla="*/ 2147483647 w 385"/>
              <a:gd name="T31" fmla="*/ 2147483647 h 65"/>
              <a:gd name="T32" fmla="*/ 2147483647 w 385"/>
              <a:gd name="T33" fmla="*/ 2147483647 h 65"/>
              <a:gd name="T34" fmla="*/ 2147483647 w 385"/>
              <a:gd name="T35" fmla="*/ 0 h 65"/>
              <a:gd name="T36" fmla="*/ 2147483647 w 385"/>
              <a:gd name="T37" fmla="*/ 0 h 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5"/>
              <a:gd name="T58" fmla="*/ 0 h 65"/>
              <a:gd name="T59" fmla="*/ 385 w 385"/>
              <a:gd name="T60" fmla="*/ 65 h 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5" h="65">
                <a:moveTo>
                  <a:pt x="377" y="0"/>
                </a:moveTo>
                <a:cubicBezTo>
                  <a:pt x="377" y="1"/>
                  <a:pt x="377" y="2"/>
                  <a:pt x="377" y="2"/>
                </a:cubicBezTo>
                <a:cubicBezTo>
                  <a:pt x="372" y="28"/>
                  <a:pt x="337" y="40"/>
                  <a:pt x="290" y="37"/>
                </a:cubicBezTo>
                <a:cubicBezTo>
                  <a:pt x="255" y="35"/>
                  <a:pt x="223" y="30"/>
                  <a:pt x="197" y="26"/>
                </a:cubicBezTo>
                <a:cubicBezTo>
                  <a:pt x="168" y="21"/>
                  <a:pt x="134" y="15"/>
                  <a:pt x="106" y="14"/>
                </a:cubicBezTo>
                <a:cubicBezTo>
                  <a:pt x="55" y="13"/>
                  <a:pt x="11" y="32"/>
                  <a:pt x="0" y="65"/>
                </a:cubicBezTo>
                <a:cubicBezTo>
                  <a:pt x="3" y="65"/>
                  <a:pt x="5" y="65"/>
                  <a:pt x="7" y="65"/>
                </a:cubicBezTo>
                <a:cubicBezTo>
                  <a:pt x="19" y="38"/>
                  <a:pt x="57" y="25"/>
                  <a:pt x="100" y="28"/>
                </a:cubicBezTo>
                <a:cubicBezTo>
                  <a:pt x="129" y="29"/>
                  <a:pt x="159" y="35"/>
                  <a:pt x="188" y="41"/>
                </a:cubicBezTo>
                <a:cubicBezTo>
                  <a:pt x="213" y="45"/>
                  <a:pt x="234" y="49"/>
                  <a:pt x="254" y="51"/>
                </a:cubicBezTo>
                <a:cubicBezTo>
                  <a:pt x="256" y="52"/>
                  <a:pt x="259" y="52"/>
                  <a:pt x="262" y="52"/>
                </a:cubicBezTo>
                <a:cubicBezTo>
                  <a:pt x="262" y="53"/>
                  <a:pt x="262" y="53"/>
                  <a:pt x="262" y="53"/>
                </a:cubicBezTo>
                <a:cubicBezTo>
                  <a:pt x="261" y="53"/>
                  <a:pt x="260" y="53"/>
                  <a:pt x="260" y="54"/>
                </a:cubicBezTo>
                <a:cubicBezTo>
                  <a:pt x="262" y="54"/>
                  <a:pt x="264" y="55"/>
                  <a:pt x="266" y="56"/>
                </a:cubicBezTo>
                <a:cubicBezTo>
                  <a:pt x="267" y="55"/>
                  <a:pt x="269" y="55"/>
                  <a:pt x="270" y="54"/>
                </a:cubicBezTo>
                <a:cubicBezTo>
                  <a:pt x="274" y="53"/>
                  <a:pt x="279" y="54"/>
                  <a:pt x="284" y="54"/>
                </a:cubicBezTo>
                <a:cubicBezTo>
                  <a:pt x="337" y="55"/>
                  <a:pt x="378" y="41"/>
                  <a:pt x="384" y="9"/>
                </a:cubicBezTo>
                <a:cubicBezTo>
                  <a:pt x="384" y="6"/>
                  <a:pt x="385" y="3"/>
                  <a:pt x="385" y="0"/>
                </a:cubicBezTo>
                <a:cubicBezTo>
                  <a:pt x="382" y="0"/>
                  <a:pt x="380" y="0"/>
                  <a:pt x="377"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6" name="未知">
            <a:extLst>
              <a:ext uri="{FF2B5EF4-FFF2-40B4-BE49-F238E27FC236}">
                <a16:creationId xmlns:a16="http://schemas.microsoft.com/office/drawing/2014/main" id="{8F2F528E-34D5-744B-98DF-BBC6B6328AA8}"/>
              </a:ext>
            </a:extLst>
          </p:cNvPr>
          <p:cNvSpPr>
            <a:spLocks/>
          </p:cNvSpPr>
          <p:nvPr/>
        </p:nvSpPr>
        <p:spPr bwMode="auto">
          <a:xfrm>
            <a:off x="1246188" y="2954338"/>
            <a:ext cx="1371600" cy="712787"/>
          </a:xfrm>
          <a:custGeom>
            <a:avLst/>
            <a:gdLst>
              <a:gd name="T0" fmla="*/ 2147483647 w 366"/>
              <a:gd name="T1" fmla="*/ 2147483647 h 190"/>
              <a:gd name="T2" fmla="*/ 2147483647 w 366"/>
              <a:gd name="T3" fmla="*/ 2147483647 h 190"/>
              <a:gd name="T4" fmla="*/ 2147483647 w 366"/>
              <a:gd name="T5" fmla="*/ 2147483647 h 190"/>
              <a:gd name="T6" fmla="*/ 2147483647 w 366"/>
              <a:gd name="T7" fmla="*/ 2147483647 h 190"/>
              <a:gd name="T8" fmla="*/ 2147483647 w 366"/>
              <a:gd name="T9" fmla="*/ 0 h 190"/>
              <a:gd name="T10" fmla="*/ 2147483647 w 366"/>
              <a:gd name="T11" fmla="*/ 2147483647 h 190"/>
              <a:gd name="T12" fmla="*/ 2147483647 w 366"/>
              <a:gd name="T13" fmla="*/ 2147483647 h 190"/>
              <a:gd name="T14" fmla="*/ 2147483647 w 366"/>
              <a:gd name="T15" fmla="*/ 2147483647 h 190"/>
              <a:gd name="T16" fmla="*/ 2147483647 w 366"/>
              <a:gd name="T17" fmla="*/ 2147483647 h 190"/>
              <a:gd name="T18" fmla="*/ 2147483647 w 366"/>
              <a:gd name="T19" fmla="*/ 2147483647 h 190"/>
              <a:gd name="T20" fmla="*/ 2147483647 w 366"/>
              <a:gd name="T21" fmla="*/ 2147483647 h 190"/>
              <a:gd name="T22" fmla="*/ 2147483647 w 366"/>
              <a:gd name="T23" fmla="*/ 2147483647 h 190"/>
              <a:gd name="T24" fmla="*/ 2147483647 w 366"/>
              <a:gd name="T25" fmla="*/ 2147483647 h 190"/>
              <a:gd name="T26" fmla="*/ 2147483647 w 366"/>
              <a:gd name="T27" fmla="*/ 2147483647 h 1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6"/>
              <a:gd name="T43" fmla="*/ 0 h 190"/>
              <a:gd name="T44" fmla="*/ 366 w 366"/>
              <a:gd name="T45" fmla="*/ 190 h 1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6" h="190">
                <a:moveTo>
                  <a:pt x="147" y="174"/>
                </a:moveTo>
                <a:cubicBezTo>
                  <a:pt x="182" y="165"/>
                  <a:pt x="229" y="146"/>
                  <a:pt x="267" y="111"/>
                </a:cubicBezTo>
                <a:cubicBezTo>
                  <a:pt x="295" y="84"/>
                  <a:pt x="305" y="62"/>
                  <a:pt x="328" y="34"/>
                </a:cubicBezTo>
                <a:cubicBezTo>
                  <a:pt x="342" y="18"/>
                  <a:pt x="356" y="7"/>
                  <a:pt x="366" y="2"/>
                </a:cubicBezTo>
                <a:cubicBezTo>
                  <a:pt x="364" y="1"/>
                  <a:pt x="362" y="0"/>
                  <a:pt x="360" y="0"/>
                </a:cubicBezTo>
                <a:cubicBezTo>
                  <a:pt x="331" y="9"/>
                  <a:pt x="304" y="28"/>
                  <a:pt x="278" y="56"/>
                </a:cubicBezTo>
                <a:cubicBezTo>
                  <a:pt x="247" y="88"/>
                  <a:pt x="234" y="111"/>
                  <a:pt x="203" y="138"/>
                </a:cubicBezTo>
                <a:cubicBezTo>
                  <a:pt x="180" y="157"/>
                  <a:pt x="147" y="170"/>
                  <a:pt x="129" y="173"/>
                </a:cubicBezTo>
                <a:cubicBezTo>
                  <a:pt x="108" y="171"/>
                  <a:pt x="70" y="166"/>
                  <a:pt x="47" y="166"/>
                </a:cubicBezTo>
                <a:cubicBezTo>
                  <a:pt x="26" y="166"/>
                  <a:pt x="4" y="169"/>
                  <a:pt x="2" y="180"/>
                </a:cubicBezTo>
                <a:cubicBezTo>
                  <a:pt x="0" y="190"/>
                  <a:pt x="35" y="190"/>
                  <a:pt x="55" y="189"/>
                </a:cubicBezTo>
                <a:cubicBezTo>
                  <a:pt x="70" y="189"/>
                  <a:pt x="98" y="186"/>
                  <a:pt x="113" y="183"/>
                </a:cubicBezTo>
                <a:cubicBezTo>
                  <a:pt x="116" y="184"/>
                  <a:pt x="120" y="184"/>
                  <a:pt x="124" y="184"/>
                </a:cubicBezTo>
                <a:cubicBezTo>
                  <a:pt x="130" y="178"/>
                  <a:pt x="137" y="173"/>
                  <a:pt x="147" y="174"/>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7" name="未知">
            <a:extLst>
              <a:ext uri="{FF2B5EF4-FFF2-40B4-BE49-F238E27FC236}">
                <a16:creationId xmlns:a16="http://schemas.microsoft.com/office/drawing/2014/main" id="{CCB1CA88-4C4F-4E43-8E0E-C64AD19A75F6}"/>
              </a:ext>
            </a:extLst>
          </p:cNvPr>
          <p:cNvSpPr>
            <a:spLocks/>
          </p:cNvSpPr>
          <p:nvPr/>
        </p:nvSpPr>
        <p:spPr bwMode="auto">
          <a:xfrm>
            <a:off x="1711325" y="3446463"/>
            <a:ext cx="911225" cy="225425"/>
          </a:xfrm>
          <a:custGeom>
            <a:avLst/>
            <a:gdLst>
              <a:gd name="T0" fmla="*/ 2147483647 w 243"/>
              <a:gd name="T1" fmla="*/ 2147483647 h 60"/>
              <a:gd name="T2" fmla="*/ 2147483647 w 243"/>
              <a:gd name="T3" fmla="*/ 2147483647 h 60"/>
              <a:gd name="T4" fmla="*/ 2147483647 w 243"/>
              <a:gd name="T5" fmla="*/ 2147483647 h 60"/>
              <a:gd name="T6" fmla="*/ 2147483647 w 243"/>
              <a:gd name="T7" fmla="*/ 2147483647 h 60"/>
              <a:gd name="T8" fmla="*/ 2147483647 w 243"/>
              <a:gd name="T9" fmla="*/ 2147483647 h 60"/>
              <a:gd name="T10" fmla="*/ 2147483647 w 243"/>
              <a:gd name="T11" fmla="*/ 2147483647 h 60"/>
              <a:gd name="T12" fmla="*/ 0 w 243"/>
              <a:gd name="T13" fmla="*/ 2147483647 h 60"/>
              <a:gd name="T14" fmla="*/ 2147483647 w 243"/>
              <a:gd name="T15" fmla="*/ 2147483647 h 60"/>
              <a:gd name="T16" fmla="*/ 2147483647 w 243"/>
              <a:gd name="T17" fmla="*/ 2147483647 h 60"/>
              <a:gd name="T18" fmla="*/ 2147483647 w 243"/>
              <a:gd name="T19" fmla="*/ 2147483647 h 60"/>
              <a:gd name="T20" fmla="*/ 2147483647 w 243"/>
              <a:gd name="T21" fmla="*/ 2147483647 h 60"/>
              <a:gd name="T22" fmla="*/ 2147483647 w 243"/>
              <a:gd name="T23" fmla="*/ 21474836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3"/>
              <a:gd name="T37" fmla="*/ 0 h 60"/>
              <a:gd name="T38" fmla="*/ 243 w 243"/>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3" h="60">
                <a:moveTo>
                  <a:pt x="234" y="4"/>
                </a:moveTo>
                <a:cubicBezTo>
                  <a:pt x="228" y="9"/>
                  <a:pt x="220" y="17"/>
                  <a:pt x="210" y="23"/>
                </a:cubicBezTo>
                <a:cubicBezTo>
                  <a:pt x="179" y="43"/>
                  <a:pt x="150" y="49"/>
                  <a:pt x="104" y="49"/>
                </a:cubicBezTo>
                <a:cubicBezTo>
                  <a:pt x="66" y="49"/>
                  <a:pt x="29" y="46"/>
                  <a:pt x="17" y="44"/>
                </a:cubicBezTo>
                <a:cubicBezTo>
                  <a:pt x="17" y="44"/>
                  <a:pt x="17" y="44"/>
                  <a:pt x="17" y="44"/>
                </a:cubicBezTo>
                <a:cubicBezTo>
                  <a:pt x="19" y="44"/>
                  <a:pt x="21" y="43"/>
                  <a:pt x="23" y="43"/>
                </a:cubicBezTo>
                <a:cubicBezTo>
                  <a:pt x="13" y="42"/>
                  <a:pt x="6" y="47"/>
                  <a:pt x="0" y="53"/>
                </a:cubicBezTo>
                <a:cubicBezTo>
                  <a:pt x="22" y="56"/>
                  <a:pt x="60" y="60"/>
                  <a:pt x="96" y="60"/>
                </a:cubicBezTo>
                <a:cubicBezTo>
                  <a:pt x="147" y="60"/>
                  <a:pt x="181" y="50"/>
                  <a:pt x="212" y="28"/>
                </a:cubicBezTo>
                <a:cubicBezTo>
                  <a:pt x="221" y="21"/>
                  <a:pt x="231" y="13"/>
                  <a:pt x="237" y="8"/>
                </a:cubicBezTo>
                <a:cubicBezTo>
                  <a:pt x="241" y="5"/>
                  <a:pt x="243" y="2"/>
                  <a:pt x="241" y="1"/>
                </a:cubicBezTo>
                <a:cubicBezTo>
                  <a:pt x="239" y="0"/>
                  <a:pt x="237" y="1"/>
                  <a:pt x="234" y="4"/>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8" name="未知">
            <a:extLst>
              <a:ext uri="{FF2B5EF4-FFF2-40B4-BE49-F238E27FC236}">
                <a16:creationId xmlns:a16="http://schemas.microsoft.com/office/drawing/2014/main" id="{4C956C67-91FE-E747-B8CA-F0B3439920F3}"/>
              </a:ext>
            </a:extLst>
          </p:cNvPr>
          <p:cNvSpPr>
            <a:spLocks noEditPoints="1"/>
          </p:cNvSpPr>
          <p:nvPr/>
        </p:nvSpPr>
        <p:spPr bwMode="auto">
          <a:xfrm>
            <a:off x="3192463" y="3284538"/>
            <a:ext cx="465137" cy="376237"/>
          </a:xfrm>
          <a:custGeom>
            <a:avLst/>
            <a:gdLst>
              <a:gd name="T0" fmla="*/ 2147483647 w 124"/>
              <a:gd name="T1" fmla="*/ 2147483647 h 100"/>
              <a:gd name="T2" fmla="*/ 2147483647 w 124"/>
              <a:gd name="T3" fmla="*/ 2147483647 h 100"/>
              <a:gd name="T4" fmla="*/ 2147483647 w 124"/>
              <a:gd name="T5" fmla="*/ 2147483647 h 100"/>
              <a:gd name="T6" fmla="*/ 2147483647 w 124"/>
              <a:gd name="T7" fmla="*/ 2147483647 h 100"/>
              <a:gd name="T8" fmla="*/ 2147483647 w 124"/>
              <a:gd name="T9" fmla="*/ 2147483647 h 100"/>
              <a:gd name="T10" fmla="*/ 2147483647 w 124"/>
              <a:gd name="T11" fmla="*/ 2147483647 h 100"/>
              <a:gd name="T12" fmla="*/ 2147483647 w 124"/>
              <a:gd name="T13" fmla="*/ 2147483647 h 100"/>
              <a:gd name="T14" fmla="*/ 2147483647 w 124"/>
              <a:gd name="T15" fmla="*/ 2147483647 h 100"/>
              <a:gd name="T16" fmla="*/ 2147483647 w 124"/>
              <a:gd name="T17" fmla="*/ 2147483647 h 100"/>
              <a:gd name="T18" fmla="*/ 2147483647 w 124"/>
              <a:gd name="T19" fmla="*/ 2147483647 h 100"/>
              <a:gd name="T20" fmla="*/ 2147483647 w 124"/>
              <a:gd name="T21" fmla="*/ 2147483647 h 100"/>
              <a:gd name="T22" fmla="*/ 2147483647 w 124"/>
              <a:gd name="T23" fmla="*/ 2147483647 h 100"/>
              <a:gd name="T24" fmla="*/ 2147483647 w 124"/>
              <a:gd name="T25" fmla="*/ 2147483647 h 100"/>
              <a:gd name="T26" fmla="*/ 2147483647 w 124"/>
              <a:gd name="T27" fmla="*/ 2147483647 h 100"/>
              <a:gd name="T28" fmla="*/ 2147483647 w 124"/>
              <a:gd name="T29" fmla="*/ 2147483647 h 100"/>
              <a:gd name="T30" fmla="*/ 2147483647 w 124"/>
              <a:gd name="T31" fmla="*/ 2147483647 h 100"/>
              <a:gd name="T32" fmla="*/ 2147483647 w 124"/>
              <a:gd name="T33" fmla="*/ 2147483647 h 100"/>
              <a:gd name="T34" fmla="*/ 2147483647 w 124"/>
              <a:gd name="T35" fmla="*/ 2147483647 h 100"/>
              <a:gd name="T36" fmla="*/ 2147483647 w 124"/>
              <a:gd name="T37" fmla="*/ 2147483647 h 100"/>
              <a:gd name="T38" fmla="*/ 2147483647 w 124"/>
              <a:gd name="T39" fmla="*/ 2147483647 h 100"/>
              <a:gd name="T40" fmla="*/ 2147483647 w 124"/>
              <a:gd name="T41" fmla="*/ 2147483647 h 100"/>
              <a:gd name="T42" fmla="*/ 2147483647 w 124"/>
              <a:gd name="T43" fmla="*/ 2147483647 h 1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00"/>
              <a:gd name="T68" fmla="*/ 124 w 124"/>
              <a:gd name="T69" fmla="*/ 100 h 1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00">
                <a:moveTo>
                  <a:pt x="121" y="23"/>
                </a:moveTo>
                <a:cubicBezTo>
                  <a:pt x="124" y="14"/>
                  <a:pt x="120" y="4"/>
                  <a:pt x="109" y="3"/>
                </a:cubicBezTo>
                <a:cubicBezTo>
                  <a:pt x="95" y="0"/>
                  <a:pt x="76" y="7"/>
                  <a:pt x="55" y="18"/>
                </a:cubicBezTo>
                <a:cubicBezTo>
                  <a:pt x="44" y="23"/>
                  <a:pt x="35" y="29"/>
                  <a:pt x="29" y="33"/>
                </a:cubicBezTo>
                <a:cubicBezTo>
                  <a:pt x="24" y="37"/>
                  <a:pt x="15" y="45"/>
                  <a:pt x="13" y="46"/>
                </a:cubicBezTo>
                <a:cubicBezTo>
                  <a:pt x="7" y="52"/>
                  <a:pt x="4" y="55"/>
                  <a:pt x="5" y="57"/>
                </a:cubicBezTo>
                <a:cubicBezTo>
                  <a:pt x="6" y="58"/>
                  <a:pt x="8" y="57"/>
                  <a:pt x="10" y="55"/>
                </a:cubicBezTo>
                <a:cubicBezTo>
                  <a:pt x="14" y="52"/>
                  <a:pt x="16" y="50"/>
                  <a:pt x="17" y="49"/>
                </a:cubicBezTo>
                <a:cubicBezTo>
                  <a:pt x="18" y="49"/>
                  <a:pt x="18" y="49"/>
                  <a:pt x="18" y="49"/>
                </a:cubicBezTo>
                <a:cubicBezTo>
                  <a:pt x="8" y="61"/>
                  <a:pt x="4" y="69"/>
                  <a:pt x="3" y="78"/>
                </a:cubicBezTo>
                <a:cubicBezTo>
                  <a:pt x="0" y="95"/>
                  <a:pt x="13" y="100"/>
                  <a:pt x="25" y="100"/>
                </a:cubicBezTo>
                <a:cubicBezTo>
                  <a:pt x="46" y="98"/>
                  <a:pt x="71" y="80"/>
                  <a:pt x="85" y="68"/>
                </a:cubicBezTo>
                <a:cubicBezTo>
                  <a:pt x="86" y="68"/>
                  <a:pt x="86" y="68"/>
                  <a:pt x="86" y="68"/>
                </a:cubicBezTo>
                <a:cubicBezTo>
                  <a:pt x="101" y="55"/>
                  <a:pt x="113" y="39"/>
                  <a:pt x="123" y="21"/>
                </a:cubicBezTo>
                <a:cubicBezTo>
                  <a:pt x="123" y="22"/>
                  <a:pt x="122" y="23"/>
                  <a:pt x="121" y="23"/>
                </a:cubicBezTo>
                <a:close/>
                <a:moveTo>
                  <a:pt x="79" y="66"/>
                </a:moveTo>
                <a:cubicBezTo>
                  <a:pt x="64" y="79"/>
                  <a:pt x="44" y="91"/>
                  <a:pt x="33" y="91"/>
                </a:cubicBezTo>
                <a:cubicBezTo>
                  <a:pt x="29" y="91"/>
                  <a:pt x="27" y="90"/>
                  <a:pt x="26" y="86"/>
                </a:cubicBezTo>
                <a:cubicBezTo>
                  <a:pt x="25" y="79"/>
                  <a:pt x="34" y="64"/>
                  <a:pt x="57" y="43"/>
                </a:cubicBezTo>
                <a:cubicBezTo>
                  <a:pt x="76" y="23"/>
                  <a:pt x="96" y="8"/>
                  <a:pt x="107" y="8"/>
                </a:cubicBezTo>
                <a:cubicBezTo>
                  <a:pt x="113" y="8"/>
                  <a:pt x="118" y="11"/>
                  <a:pt x="117" y="18"/>
                </a:cubicBezTo>
                <a:cubicBezTo>
                  <a:pt x="116" y="27"/>
                  <a:pt x="97" y="50"/>
                  <a:pt x="79" y="66"/>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9" name="未知">
            <a:extLst>
              <a:ext uri="{FF2B5EF4-FFF2-40B4-BE49-F238E27FC236}">
                <a16:creationId xmlns:a16="http://schemas.microsoft.com/office/drawing/2014/main" id="{0F20A984-C8FB-324F-A626-BC169187B41D}"/>
              </a:ext>
            </a:extLst>
          </p:cNvPr>
          <p:cNvSpPr>
            <a:spLocks/>
          </p:cNvSpPr>
          <p:nvPr/>
        </p:nvSpPr>
        <p:spPr bwMode="auto">
          <a:xfrm>
            <a:off x="3795713" y="3295650"/>
            <a:ext cx="333375" cy="357188"/>
          </a:xfrm>
          <a:custGeom>
            <a:avLst/>
            <a:gdLst>
              <a:gd name="T0" fmla="*/ 2147483647 w 89"/>
              <a:gd name="T1" fmla="*/ 2147483647 h 95"/>
              <a:gd name="T2" fmla="*/ 2147483647 w 89"/>
              <a:gd name="T3" fmla="*/ 2147483647 h 95"/>
              <a:gd name="T4" fmla="*/ 2147483647 w 89"/>
              <a:gd name="T5" fmla="*/ 0 h 95"/>
              <a:gd name="T6" fmla="*/ 2147483647 w 89"/>
              <a:gd name="T7" fmla="*/ 2147483647 h 95"/>
              <a:gd name="T8" fmla="*/ 2147483647 w 89"/>
              <a:gd name="T9" fmla="*/ 2147483647 h 95"/>
              <a:gd name="T10" fmla="*/ 2147483647 w 89"/>
              <a:gd name="T11" fmla="*/ 2147483647 h 95"/>
              <a:gd name="T12" fmla="*/ 2147483647 w 89"/>
              <a:gd name="T13" fmla="*/ 2147483647 h 95"/>
              <a:gd name="T14" fmla="*/ 2147483647 w 89"/>
              <a:gd name="T15" fmla="*/ 2147483647 h 95"/>
              <a:gd name="T16" fmla="*/ 2147483647 w 89"/>
              <a:gd name="T17" fmla="*/ 2147483647 h 95"/>
              <a:gd name="T18" fmla="*/ 2147483647 w 89"/>
              <a:gd name="T19" fmla="*/ 2147483647 h 95"/>
              <a:gd name="T20" fmla="*/ 2147483647 w 89"/>
              <a:gd name="T21" fmla="*/ 2147483647 h 95"/>
              <a:gd name="T22" fmla="*/ 2147483647 w 89"/>
              <a:gd name="T23" fmla="*/ 2147483647 h 95"/>
              <a:gd name="T24" fmla="*/ 2147483647 w 89"/>
              <a:gd name="T25" fmla="*/ 2147483647 h 95"/>
              <a:gd name="T26" fmla="*/ 2147483647 w 89"/>
              <a:gd name="T27" fmla="*/ 2147483647 h 95"/>
              <a:gd name="T28" fmla="*/ 2147483647 w 89"/>
              <a:gd name="T29" fmla="*/ 2147483647 h 95"/>
              <a:gd name="T30" fmla="*/ 2147483647 w 89"/>
              <a:gd name="T31" fmla="*/ 2147483647 h 95"/>
              <a:gd name="T32" fmla="*/ 2147483647 w 89"/>
              <a:gd name="T33" fmla="*/ 2147483647 h 95"/>
              <a:gd name="T34" fmla="*/ 2147483647 w 89"/>
              <a:gd name="T35" fmla="*/ 2147483647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95"/>
              <a:gd name="T56" fmla="*/ 89 w 89"/>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95">
                <a:moveTo>
                  <a:pt x="77" y="35"/>
                </a:moveTo>
                <a:cubicBezTo>
                  <a:pt x="85" y="25"/>
                  <a:pt x="89" y="18"/>
                  <a:pt x="89" y="12"/>
                </a:cubicBezTo>
                <a:cubicBezTo>
                  <a:pt x="89" y="6"/>
                  <a:pt x="86" y="0"/>
                  <a:pt x="75" y="0"/>
                </a:cubicBezTo>
                <a:cubicBezTo>
                  <a:pt x="64" y="0"/>
                  <a:pt x="53" y="6"/>
                  <a:pt x="38" y="18"/>
                </a:cubicBezTo>
                <a:cubicBezTo>
                  <a:pt x="28" y="25"/>
                  <a:pt x="16" y="37"/>
                  <a:pt x="10" y="43"/>
                </a:cubicBezTo>
                <a:cubicBezTo>
                  <a:pt x="3" y="49"/>
                  <a:pt x="0" y="52"/>
                  <a:pt x="1" y="53"/>
                </a:cubicBezTo>
                <a:cubicBezTo>
                  <a:pt x="3" y="55"/>
                  <a:pt x="5" y="53"/>
                  <a:pt x="11" y="48"/>
                </a:cubicBezTo>
                <a:cubicBezTo>
                  <a:pt x="18" y="41"/>
                  <a:pt x="27" y="34"/>
                  <a:pt x="34" y="28"/>
                </a:cubicBezTo>
                <a:cubicBezTo>
                  <a:pt x="41" y="22"/>
                  <a:pt x="49" y="16"/>
                  <a:pt x="56" y="13"/>
                </a:cubicBezTo>
                <a:cubicBezTo>
                  <a:pt x="59" y="11"/>
                  <a:pt x="62" y="10"/>
                  <a:pt x="64" y="12"/>
                </a:cubicBezTo>
                <a:cubicBezTo>
                  <a:pt x="65" y="14"/>
                  <a:pt x="64" y="17"/>
                  <a:pt x="60" y="22"/>
                </a:cubicBezTo>
                <a:cubicBezTo>
                  <a:pt x="54" y="29"/>
                  <a:pt x="44" y="42"/>
                  <a:pt x="38" y="50"/>
                </a:cubicBezTo>
                <a:cubicBezTo>
                  <a:pt x="29" y="61"/>
                  <a:pt x="18" y="80"/>
                  <a:pt x="14" y="87"/>
                </a:cubicBezTo>
                <a:cubicBezTo>
                  <a:pt x="10" y="94"/>
                  <a:pt x="13" y="95"/>
                  <a:pt x="21" y="95"/>
                </a:cubicBezTo>
                <a:cubicBezTo>
                  <a:pt x="27" y="95"/>
                  <a:pt x="30" y="94"/>
                  <a:pt x="35" y="90"/>
                </a:cubicBezTo>
                <a:cubicBezTo>
                  <a:pt x="37" y="89"/>
                  <a:pt x="38" y="88"/>
                  <a:pt x="40" y="87"/>
                </a:cubicBezTo>
                <a:cubicBezTo>
                  <a:pt x="43" y="80"/>
                  <a:pt x="48" y="73"/>
                  <a:pt x="54" y="67"/>
                </a:cubicBezTo>
                <a:cubicBezTo>
                  <a:pt x="60" y="58"/>
                  <a:pt x="70" y="45"/>
                  <a:pt x="77" y="35"/>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0" name="未知">
            <a:extLst>
              <a:ext uri="{FF2B5EF4-FFF2-40B4-BE49-F238E27FC236}">
                <a16:creationId xmlns:a16="http://schemas.microsoft.com/office/drawing/2014/main" id="{D795E8E7-4E12-394E-9D1D-4981D3360B9D}"/>
              </a:ext>
            </a:extLst>
          </p:cNvPr>
          <p:cNvSpPr>
            <a:spLocks/>
          </p:cNvSpPr>
          <p:nvPr/>
        </p:nvSpPr>
        <p:spPr bwMode="auto">
          <a:xfrm>
            <a:off x="3946525" y="3295650"/>
            <a:ext cx="501650" cy="327025"/>
          </a:xfrm>
          <a:custGeom>
            <a:avLst/>
            <a:gdLst>
              <a:gd name="T0" fmla="*/ 2147483647 w 134"/>
              <a:gd name="T1" fmla="*/ 0 h 87"/>
              <a:gd name="T2" fmla="*/ 2147483647 w 134"/>
              <a:gd name="T3" fmla="*/ 2147483647 h 87"/>
              <a:gd name="T4" fmla="*/ 2147483647 w 134"/>
              <a:gd name="T5" fmla="*/ 2147483647 h 87"/>
              <a:gd name="T6" fmla="*/ 2147483647 w 134"/>
              <a:gd name="T7" fmla="*/ 2147483647 h 87"/>
              <a:gd name="T8" fmla="*/ 2147483647 w 134"/>
              <a:gd name="T9" fmla="*/ 2147483647 h 87"/>
              <a:gd name="T10" fmla="*/ 0 w 134"/>
              <a:gd name="T11" fmla="*/ 2147483647 h 87"/>
              <a:gd name="T12" fmla="*/ 2147483647 w 134"/>
              <a:gd name="T13" fmla="*/ 2147483647 h 87"/>
              <a:gd name="T14" fmla="*/ 2147483647 w 134"/>
              <a:gd name="T15" fmla="*/ 2147483647 h 87"/>
              <a:gd name="T16" fmla="*/ 2147483647 w 134"/>
              <a:gd name="T17" fmla="*/ 2147483647 h 87"/>
              <a:gd name="T18" fmla="*/ 2147483647 w 134"/>
              <a:gd name="T19" fmla="*/ 2147483647 h 87"/>
              <a:gd name="T20" fmla="*/ 2147483647 w 134"/>
              <a:gd name="T21" fmla="*/ 2147483647 h 87"/>
              <a:gd name="T22" fmla="*/ 2147483647 w 134"/>
              <a:gd name="T23" fmla="*/ 0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4"/>
              <a:gd name="T37" fmla="*/ 0 h 87"/>
              <a:gd name="T38" fmla="*/ 134 w 134"/>
              <a:gd name="T39" fmla="*/ 87 h 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4" h="87">
                <a:moveTo>
                  <a:pt x="122" y="0"/>
                </a:moveTo>
                <a:cubicBezTo>
                  <a:pt x="106" y="0"/>
                  <a:pt x="82" y="15"/>
                  <a:pt x="63" y="29"/>
                </a:cubicBezTo>
                <a:cubicBezTo>
                  <a:pt x="43" y="43"/>
                  <a:pt x="25" y="59"/>
                  <a:pt x="12" y="70"/>
                </a:cubicBezTo>
                <a:cubicBezTo>
                  <a:pt x="12" y="70"/>
                  <a:pt x="12" y="70"/>
                  <a:pt x="12" y="70"/>
                </a:cubicBezTo>
                <a:cubicBezTo>
                  <a:pt x="12" y="69"/>
                  <a:pt x="13" y="68"/>
                  <a:pt x="14" y="67"/>
                </a:cubicBezTo>
                <a:cubicBezTo>
                  <a:pt x="8" y="73"/>
                  <a:pt x="3" y="80"/>
                  <a:pt x="0" y="87"/>
                </a:cubicBezTo>
                <a:cubicBezTo>
                  <a:pt x="21" y="70"/>
                  <a:pt x="34" y="58"/>
                  <a:pt x="57" y="41"/>
                </a:cubicBezTo>
                <a:cubicBezTo>
                  <a:pt x="74" y="27"/>
                  <a:pt x="89" y="18"/>
                  <a:pt x="99" y="13"/>
                </a:cubicBezTo>
                <a:cubicBezTo>
                  <a:pt x="105" y="10"/>
                  <a:pt x="111" y="8"/>
                  <a:pt x="114" y="9"/>
                </a:cubicBezTo>
                <a:cubicBezTo>
                  <a:pt x="116" y="11"/>
                  <a:pt x="115" y="13"/>
                  <a:pt x="114" y="15"/>
                </a:cubicBezTo>
                <a:cubicBezTo>
                  <a:pt x="121" y="10"/>
                  <a:pt x="127" y="6"/>
                  <a:pt x="134" y="3"/>
                </a:cubicBezTo>
                <a:cubicBezTo>
                  <a:pt x="131" y="1"/>
                  <a:pt x="127" y="0"/>
                  <a:pt x="122"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1" name="未知">
            <a:extLst>
              <a:ext uri="{FF2B5EF4-FFF2-40B4-BE49-F238E27FC236}">
                <a16:creationId xmlns:a16="http://schemas.microsoft.com/office/drawing/2014/main" id="{09B442A0-E66B-C94A-BCED-B9BA5274FF75}"/>
              </a:ext>
            </a:extLst>
          </p:cNvPr>
          <p:cNvSpPr>
            <a:spLocks/>
          </p:cNvSpPr>
          <p:nvPr/>
        </p:nvSpPr>
        <p:spPr bwMode="auto">
          <a:xfrm>
            <a:off x="5629275" y="3243263"/>
            <a:ext cx="217488" cy="104775"/>
          </a:xfrm>
          <a:custGeom>
            <a:avLst/>
            <a:gdLst>
              <a:gd name="T0" fmla="*/ 2147483647 w 58"/>
              <a:gd name="T1" fmla="*/ 2147483647 h 28"/>
              <a:gd name="T2" fmla="*/ 2147483647 w 58"/>
              <a:gd name="T3" fmla="*/ 2147483647 h 28"/>
              <a:gd name="T4" fmla="*/ 2147483647 w 58"/>
              <a:gd name="T5" fmla="*/ 2147483647 h 28"/>
              <a:gd name="T6" fmla="*/ 2147483647 w 58"/>
              <a:gd name="T7" fmla="*/ 2147483647 h 28"/>
              <a:gd name="T8" fmla="*/ 2147483647 w 58"/>
              <a:gd name="T9" fmla="*/ 2147483647 h 28"/>
              <a:gd name="T10" fmla="*/ 2147483647 w 58"/>
              <a:gd name="T11" fmla="*/ 2147483647 h 28"/>
              <a:gd name="T12" fmla="*/ 2147483647 w 58"/>
              <a:gd name="T13" fmla="*/ 0 h 28"/>
              <a:gd name="T14" fmla="*/ 0 w 58"/>
              <a:gd name="T15" fmla="*/ 2147483647 h 28"/>
              <a:gd name="T16" fmla="*/ 2147483647 w 58"/>
              <a:gd name="T17" fmla="*/ 2147483647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28"/>
              <a:gd name="T29" fmla="*/ 58 w 58"/>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28">
                <a:moveTo>
                  <a:pt x="27" y="28"/>
                </a:moveTo>
                <a:cubicBezTo>
                  <a:pt x="37" y="28"/>
                  <a:pt x="44" y="25"/>
                  <a:pt x="50" y="21"/>
                </a:cubicBezTo>
                <a:cubicBezTo>
                  <a:pt x="54" y="19"/>
                  <a:pt x="58" y="14"/>
                  <a:pt x="56" y="13"/>
                </a:cubicBezTo>
                <a:cubicBezTo>
                  <a:pt x="55" y="11"/>
                  <a:pt x="53" y="15"/>
                  <a:pt x="48" y="18"/>
                </a:cubicBezTo>
                <a:cubicBezTo>
                  <a:pt x="44" y="21"/>
                  <a:pt x="37" y="23"/>
                  <a:pt x="29" y="23"/>
                </a:cubicBezTo>
                <a:cubicBezTo>
                  <a:pt x="15" y="23"/>
                  <a:pt x="9" y="14"/>
                  <a:pt x="9" y="1"/>
                </a:cubicBezTo>
                <a:cubicBezTo>
                  <a:pt x="9" y="1"/>
                  <a:pt x="9" y="1"/>
                  <a:pt x="9" y="0"/>
                </a:cubicBezTo>
                <a:cubicBezTo>
                  <a:pt x="6" y="1"/>
                  <a:pt x="3" y="2"/>
                  <a:pt x="0" y="3"/>
                </a:cubicBezTo>
                <a:cubicBezTo>
                  <a:pt x="2" y="19"/>
                  <a:pt x="13" y="28"/>
                  <a:pt x="27" y="28"/>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2" name="未知">
            <a:extLst>
              <a:ext uri="{FF2B5EF4-FFF2-40B4-BE49-F238E27FC236}">
                <a16:creationId xmlns:a16="http://schemas.microsoft.com/office/drawing/2014/main" id="{302F00E4-7739-2943-A816-AA2330494BD0}"/>
              </a:ext>
            </a:extLst>
          </p:cNvPr>
          <p:cNvSpPr>
            <a:spLocks noEditPoints="1"/>
          </p:cNvSpPr>
          <p:nvPr/>
        </p:nvSpPr>
        <p:spPr bwMode="auto">
          <a:xfrm>
            <a:off x="5813425" y="2774950"/>
            <a:ext cx="1147763" cy="889000"/>
          </a:xfrm>
          <a:custGeom>
            <a:avLst/>
            <a:gdLst>
              <a:gd name="T0" fmla="*/ 2147483647 w 306"/>
              <a:gd name="T1" fmla="*/ 2147483647 h 237"/>
              <a:gd name="T2" fmla="*/ 2147483647 w 306"/>
              <a:gd name="T3" fmla="*/ 2147483647 h 237"/>
              <a:gd name="T4" fmla="*/ 2147483647 w 306"/>
              <a:gd name="T5" fmla="*/ 2147483647 h 237"/>
              <a:gd name="T6" fmla="*/ 2147483647 w 306"/>
              <a:gd name="T7" fmla="*/ 2147483647 h 237"/>
              <a:gd name="T8" fmla="*/ 2147483647 w 306"/>
              <a:gd name="T9" fmla="*/ 2147483647 h 237"/>
              <a:gd name="T10" fmla="*/ 2147483647 w 306"/>
              <a:gd name="T11" fmla="*/ 2147483647 h 237"/>
              <a:gd name="T12" fmla="*/ 0 w 306"/>
              <a:gd name="T13" fmla="*/ 2147483647 h 237"/>
              <a:gd name="T14" fmla="*/ 2147483647 w 306"/>
              <a:gd name="T15" fmla="*/ 2147483647 h 237"/>
              <a:gd name="T16" fmla="*/ 2147483647 w 306"/>
              <a:gd name="T17" fmla="*/ 2147483647 h 237"/>
              <a:gd name="T18" fmla="*/ 2147483647 w 306"/>
              <a:gd name="T19" fmla="*/ 2147483647 h 237"/>
              <a:gd name="T20" fmla="*/ 2147483647 w 306"/>
              <a:gd name="T21" fmla="*/ 2147483647 h 237"/>
              <a:gd name="T22" fmla="*/ 2147483647 w 306"/>
              <a:gd name="T23" fmla="*/ 2147483647 h 237"/>
              <a:gd name="T24" fmla="*/ 2147483647 w 306"/>
              <a:gd name="T25" fmla="*/ 2147483647 h 237"/>
              <a:gd name="T26" fmla="*/ 2147483647 w 306"/>
              <a:gd name="T27" fmla="*/ 2147483647 h 237"/>
              <a:gd name="T28" fmla="*/ 2147483647 w 306"/>
              <a:gd name="T29" fmla="*/ 2147483647 h 237"/>
              <a:gd name="T30" fmla="*/ 2147483647 w 306"/>
              <a:gd name="T31" fmla="*/ 2147483647 h 237"/>
              <a:gd name="T32" fmla="*/ 2147483647 w 306"/>
              <a:gd name="T33" fmla="*/ 2147483647 h 237"/>
              <a:gd name="T34" fmla="*/ 2147483647 w 306"/>
              <a:gd name="T35" fmla="*/ 2147483647 h 237"/>
              <a:gd name="T36" fmla="*/ 2147483647 w 306"/>
              <a:gd name="T37" fmla="*/ 2147483647 h 237"/>
              <a:gd name="T38" fmla="*/ 2147483647 w 306"/>
              <a:gd name="T39" fmla="*/ 2147483647 h 2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237"/>
              <a:gd name="T62" fmla="*/ 306 w 306"/>
              <a:gd name="T63" fmla="*/ 237 h 2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237">
                <a:moveTo>
                  <a:pt x="295" y="1"/>
                </a:moveTo>
                <a:cubicBezTo>
                  <a:pt x="284" y="0"/>
                  <a:pt x="268" y="11"/>
                  <a:pt x="255" y="23"/>
                </a:cubicBezTo>
                <a:cubicBezTo>
                  <a:pt x="227" y="52"/>
                  <a:pt x="209" y="72"/>
                  <a:pt x="169" y="121"/>
                </a:cubicBezTo>
                <a:cubicBezTo>
                  <a:pt x="148" y="146"/>
                  <a:pt x="122" y="173"/>
                  <a:pt x="88" y="197"/>
                </a:cubicBezTo>
                <a:cubicBezTo>
                  <a:pt x="68" y="212"/>
                  <a:pt x="41" y="228"/>
                  <a:pt x="28" y="227"/>
                </a:cubicBezTo>
                <a:cubicBezTo>
                  <a:pt x="24" y="226"/>
                  <a:pt x="21" y="224"/>
                  <a:pt x="20" y="219"/>
                </a:cubicBezTo>
                <a:cubicBezTo>
                  <a:pt x="14" y="224"/>
                  <a:pt x="7" y="229"/>
                  <a:pt x="0" y="233"/>
                </a:cubicBezTo>
                <a:cubicBezTo>
                  <a:pt x="4" y="236"/>
                  <a:pt x="9" y="237"/>
                  <a:pt x="16" y="237"/>
                </a:cubicBezTo>
                <a:cubicBezTo>
                  <a:pt x="52" y="237"/>
                  <a:pt x="115" y="187"/>
                  <a:pt x="150" y="151"/>
                </a:cubicBezTo>
                <a:cubicBezTo>
                  <a:pt x="149" y="152"/>
                  <a:pt x="148" y="153"/>
                  <a:pt x="148" y="154"/>
                </a:cubicBezTo>
                <a:cubicBezTo>
                  <a:pt x="169" y="132"/>
                  <a:pt x="191" y="105"/>
                  <a:pt x="218" y="97"/>
                </a:cubicBezTo>
                <a:cubicBezTo>
                  <a:pt x="236" y="80"/>
                  <a:pt x="245" y="73"/>
                  <a:pt x="261" y="60"/>
                </a:cubicBezTo>
                <a:cubicBezTo>
                  <a:pt x="272" y="51"/>
                  <a:pt x="287" y="38"/>
                  <a:pt x="297" y="25"/>
                </a:cubicBezTo>
                <a:cubicBezTo>
                  <a:pt x="305" y="14"/>
                  <a:pt x="306" y="2"/>
                  <a:pt x="295" y="1"/>
                </a:cubicBezTo>
                <a:close/>
                <a:moveTo>
                  <a:pt x="289" y="28"/>
                </a:moveTo>
                <a:cubicBezTo>
                  <a:pt x="284" y="34"/>
                  <a:pt x="271" y="46"/>
                  <a:pt x="257" y="57"/>
                </a:cubicBezTo>
                <a:cubicBezTo>
                  <a:pt x="248" y="65"/>
                  <a:pt x="239" y="72"/>
                  <a:pt x="229" y="80"/>
                </a:cubicBezTo>
                <a:cubicBezTo>
                  <a:pt x="243" y="61"/>
                  <a:pt x="256" y="43"/>
                  <a:pt x="270" y="27"/>
                </a:cubicBezTo>
                <a:cubicBezTo>
                  <a:pt x="279" y="14"/>
                  <a:pt x="290" y="4"/>
                  <a:pt x="296" y="6"/>
                </a:cubicBezTo>
                <a:cubicBezTo>
                  <a:pt x="300" y="8"/>
                  <a:pt x="299" y="16"/>
                  <a:pt x="289" y="28"/>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3" name="未知">
            <a:extLst>
              <a:ext uri="{FF2B5EF4-FFF2-40B4-BE49-F238E27FC236}">
                <a16:creationId xmlns:a16="http://schemas.microsoft.com/office/drawing/2014/main" id="{48FCBB7E-C96F-404A-BA8E-779590304FF5}"/>
              </a:ext>
            </a:extLst>
          </p:cNvPr>
          <p:cNvSpPr>
            <a:spLocks/>
          </p:cNvSpPr>
          <p:nvPr/>
        </p:nvSpPr>
        <p:spPr bwMode="auto">
          <a:xfrm>
            <a:off x="6176963" y="3757613"/>
            <a:ext cx="330200" cy="296862"/>
          </a:xfrm>
          <a:custGeom>
            <a:avLst/>
            <a:gdLst>
              <a:gd name="T0" fmla="*/ 2147483647 w 88"/>
              <a:gd name="T1" fmla="*/ 2147483647 h 79"/>
              <a:gd name="T2" fmla="*/ 0 w 88"/>
              <a:gd name="T3" fmla="*/ 2147483647 h 79"/>
              <a:gd name="T4" fmla="*/ 2147483647 w 88"/>
              <a:gd name="T5" fmla="*/ 2147483647 h 79"/>
              <a:gd name="T6" fmla="*/ 2147483647 w 88"/>
              <a:gd name="T7" fmla="*/ 2147483647 h 79"/>
              <a:gd name="T8" fmla="*/ 2147483647 w 88"/>
              <a:gd name="T9" fmla="*/ 2147483647 h 79"/>
              <a:gd name="T10" fmla="*/ 2147483647 w 88"/>
              <a:gd name="T11" fmla="*/ 2147483647 h 79"/>
              <a:gd name="T12" fmla="*/ 0 60000 65536"/>
              <a:gd name="T13" fmla="*/ 0 60000 65536"/>
              <a:gd name="T14" fmla="*/ 0 60000 65536"/>
              <a:gd name="T15" fmla="*/ 0 60000 65536"/>
              <a:gd name="T16" fmla="*/ 0 60000 65536"/>
              <a:gd name="T17" fmla="*/ 0 60000 65536"/>
              <a:gd name="T18" fmla="*/ 0 w 88"/>
              <a:gd name="T19" fmla="*/ 0 h 79"/>
              <a:gd name="T20" fmla="*/ 88 w 88"/>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88" h="79">
                <a:moveTo>
                  <a:pt x="3" y="1"/>
                </a:moveTo>
                <a:cubicBezTo>
                  <a:pt x="2" y="3"/>
                  <a:pt x="1" y="4"/>
                  <a:pt x="0" y="6"/>
                </a:cubicBezTo>
                <a:cubicBezTo>
                  <a:pt x="53" y="5"/>
                  <a:pt x="82" y="29"/>
                  <a:pt x="77" y="68"/>
                </a:cubicBezTo>
                <a:cubicBezTo>
                  <a:pt x="76" y="76"/>
                  <a:pt x="75" y="77"/>
                  <a:pt x="76" y="78"/>
                </a:cubicBezTo>
                <a:cubicBezTo>
                  <a:pt x="78" y="79"/>
                  <a:pt x="81" y="73"/>
                  <a:pt x="82" y="67"/>
                </a:cubicBezTo>
                <a:cubicBezTo>
                  <a:pt x="88" y="27"/>
                  <a:pt x="57" y="0"/>
                  <a:pt x="3"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4" name="未知">
            <a:extLst>
              <a:ext uri="{FF2B5EF4-FFF2-40B4-BE49-F238E27FC236}">
                <a16:creationId xmlns:a16="http://schemas.microsoft.com/office/drawing/2014/main" id="{B134901C-908E-4E4B-A20F-ADC2C0AC9CD1}"/>
              </a:ext>
            </a:extLst>
          </p:cNvPr>
          <p:cNvSpPr>
            <a:spLocks noEditPoints="1"/>
          </p:cNvSpPr>
          <p:nvPr/>
        </p:nvSpPr>
        <p:spPr bwMode="auto">
          <a:xfrm>
            <a:off x="5364163" y="3746500"/>
            <a:ext cx="822325" cy="644525"/>
          </a:xfrm>
          <a:custGeom>
            <a:avLst/>
            <a:gdLst>
              <a:gd name="T0" fmla="*/ 2147483647 w 219"/>
              <a:gd name="T1" fmla="*/ 2147483647 h 172"/>
              <a:gd name="T2" fmla="*/ 2147483647 w 219"/>
              <a:gd name="T3" fmla="*/ 0 h 172"/>
              <a:gd name="T4" fmla="*/ 2147483647 w 219"/>
              <a:gd name="T5" fmla="*/ 2147483647 h 172"/>
              <a:gd name="T6" fmla="*/ 2147483647 w 219"/>
              <a:gd name="T7" fmla="*/ 2147483647 h 172"/>
              <a:gd name="T8" fmla="*/ 2147483647 w 219"/>
              <a:gd name="T9" fmla="*/ 2147483647 h 172"/>
              <a:gd name="T10" fmla="*/ 2147483647 w 219"/>
              <a:gd name="T11" fmla="*/ 2147483647 h 172"/>
              <a:gd name="T12" fmla="*/ 2147483647 w 219"/>
              <a:gd name="T13" fmla="*/ 2147483647 h 172"/>
              <a:gd name="T14" fmla="*/ 2147483647 w 219"/>
              <a:gd name="T15" fmla="*/ 2147483647 h 172"/>
              <a:gd name="T16" fmla="*/ 2147483647 w 219"/>
              <a:gd name="T17" fmla="*/ 2147483647 h 172"/>
              <a:gd name="T18" fmla="*/ 2147483647 w 219"/>
              <a:gd name="T19" fmla="*/ 2147483647 h 172"/>
              <a:gd name="T20" fmla="*/ 2147483647 w 219"/>
              <a:gd name="T21" fmla="*/ 2147483647 h 172"/>
              <a:gd name="T22" fmla="*/ 2147483647 w 219"/>
              <a:gd name="T23" fmla="*/ 2147483647 h 172"/>
              <a:gd name="T24" fmla="*/ 2147483647 w 219"/>
              <a:gd name="T25" fmla="*/ 2147483647 h 172"/>
              <a:gd name="T26" fmla="*/ 2147483647 w 219"/>
              <a:gd name="T27" fmla="*/ 2147483647 h 172"/>
              <a:gd name="T28" fmla="*/ 2147483647 w 219"/>
              <a:gd name="T29" fmla="*/ 2147483647 h 172"/>
              <a:gd name="T30" fmla="*/ 2147483647 w 219"/>
              <a:gd name="T31" fmla="*/ 2147483647 h 172"/>
              <a:gd name="T32" fmla="*/ 2147483647 w 219"/>
              <a:gd name="T33" fmla="*/ 2147483647 h 172"/>
              <a:gd name="T34" fmla="*/ 2147483647 w 219"/>
              <a:gd name="T35" fmla="*/ 2147483647 h 172"/>
              <a:gd name="T36" fmla="*/ 2147483647 w 219"/>
              <a:gd name="T37" fmla="*/ 2147483647 h 17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9"/>
              <a:gd name="T58" fmla="*/ 0 h 172"/>
              <a:gd name="T59" fmla="*/ 219 w 219"/>
              <a:gd name="T60" fmla="*/ 172 h 17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9" h="172">
                <a:moveTo>
                  <a:pt x="216" y="4"/>
                </a:moveTo>
                <a:cubicBezTo>
                  <a:pt x="217" y="3"/>
                  <a:pt x="218" y="1"/>
                  <a:pt x="219" y="0"/>
                </a:cubicBezTo>
                <a:cubicBezTo>
                  <a:pt x="210" y="1"/>
                  <a:pt x="200" y="2"/>
                  <a:pt x="191" y="3"/>
                </a:cubicBezTo>
                <a:cubicBezTo>
                  <a:pt x="190" y="5"/>
                  <a:pt x="189" y="6"/>
                  <a:pt x="188" y="8"/>
                </a:cubicBezTo>
                <a:cubicBezTo>
                  <a:pt x="158" y="14"/>
                  <a:pt x="118" y="30"/>
                  <a:pt x="83" y="54"/>
                </a:cubicBezTo>
                <a:cubicBezTo>
                  <a:pt x="54" y="73"/>
                  <a:pt x="4" y="118"/>
                  <a:pt x="2" y="149"/>
                </a:cubicBezTo>
                <a:cubicBezTo>
                  <a:pt x="0" y="168"/>
                  <a:pt x="15" y="172"/>
                  <a:pt x="25" y="172"/>
                </a:cubicBezTo>
                <a:cubicBezTo>
                  <a:pt x="55" y="172"/>
                  <a:pt x="111" y="134"/>
                  <a:pt x="154" y="84"/>
                </a:cubicBezTo>
                <a:cubicBezTo>
                  <a:pt x="182" y="51"/>
                  <a:pt x="196" y="33"/>
                  <a:pt x="212" y="9"/>
                </a:cubicBezTo>
                <a:cubicBezTo>
                  <a:pt x="213" y="9"/>
                  <a:pt x="214" y="9"/>
                  <a:pt x="215" y="9"/>
                </a:cubicBezTo>
                <a:cubicBezTo>
                  <a:pt x="216" y="7"/>
                  <a:pt x="217" y="6"/>
                  <a:pt x="218" y="4"/>
                </a:cubicBezTo>
                <a:cubicBezTo>
                  <a:pt x="217" y="4"/>
                  <a:pt x="217" y="4"/>
                  <a:pt x="216" y="4"/>
                </a:cubicBezTo>
                <a:close/>
                <a:moveTo>
                  <a:pt x="133" y="83"/>
                </a:moveTo>
                <a:cubicBezTo>
                  <a:pt x="110" y="114"/>
                  <a:pt x="82" y="142"/>
                  <a:pt x="63" y="154"/>
                </a:cubicBezTo>
                <a:cubicBezTo>
                  <a:pt x="49" y="162"/>
                  <a:pt x="38" y="166"/>
                  <a:pt x="29" y="165"/>
                </a:cubicBezTo>
                <a:cubicBezTo>
                  <a:pt x="24" y="164"/>
                  <a:pt x="18" y="160"/>
                  <a:pt x="18" y="151"/>
                </a:cubicBezTo>
                <a:cubicBezTo>
                  <a:pt x="18" y="124"/>
                  <a:pt x="59" y="78"/>
                  <a:pt x="87" y="59"/>
                </a:cubicBezTo>
                <a:cubicBezTo>
                  <a:pt x="120" y="36"/>
                  <a:pt x="157" y="20"/>
                  <a:pt x="185" y="14"/>
                </a:cubicBezTo>
                <a:cubicBezTo>
                  <a:pt x="165" y="39"/>
                  <a:pt x="146" y="66"/>
                  <a:pt x="133" y="83"/>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5" name="未知">
            <a:extLst>
              <a:ext uri="{FF2B5EF4-FFF2-40B4-BE49-F238E27FC236}">
                <a16:creationId xmlns:a16="http://schemas.microsoft.com/office/drawing/2014/main" id="{40385AA7-EF86-6C4B-ABBA-A5F0983B555D}"/>
              </a:ext>
            </a:extLst>
          </p:cNvPr>
          <p:cNvSpPr>
            <a:spLocks/>
          </p:cNvSpPr>
          <p:nvPr/>
        </p:nvSpPr>
        <p:spPr bwMode="auto">
          <a:xfrm>
            <a:off x="6088063" y="3138488"/>
            <a:ext cx="542925" cy="619125"/>
          </a:xfrm>
          <a:custGeom>
            <a:avLst/>
            <a:gdLst>
              <a:gd name="T0" fmla="*/ 2147483647 w 145"/>
              <a:gd name="T1" fmla="*/ 2147483647 h 165"/>
              <a:gd name="T2" fmla="*/ 2147483647 w 145"/>
              <a:gd name="T3" fmla="*/ 0 h 165"/>
              <a:gd name="T4" fmla="*/ 2147483647 w 145"/>
              <a:gd name="T5" fmla="*/ 2147483647 h 165"/>
              <a:gd name="T6" fmla="*/ 0 w 145"/>
              <a:gd name="T7" fmla="*/ 2147483647 h 165"/>
              <a:gd name="T8" fmla="*/ 2147483647 w 145"/>
              <a:gd name="T9" fmla="*/ 2147483647 h 165"/>
              <a:gd name="T10" fmla="*/ 2147483647 w 145"/>
              <a:gd name="T11" fmla="*/ 2147483647 h 165"/>
              <a:gd name="T12" fmla="*/ 2147483647 w 145"/>
              <a:gd name="T13" fmla="*/ 2147483647 h 165"/>
              <a:gd name="T14" fmla="*/ 0 60000 65536"/>
              <a:gd name="T15" fmla="*/ 0 60000 65536"/>
              <a:gd name="T16" fmla="*/ 0 60000 65536"/>
              <a:gd name="T17" fmla="*/ 0 60000 65536"/>
              <a:gd name="T18" fmla="*/ 0 60000 65536"/>
              <a:gd name="T19" fmla="*/ 0 60000 65536"/>
              <a:gd name="T20" fmla="*/ 0 60000 65536"/>
              <a:gd name="T21" fmla="*/ 0 w 145"/>
              <a:gd name="T22" fmla="*/ 0 h 165"/>
              <a:gd name="T23" fmla="*/ 145 w 145"/>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165">
                <a:moveTo>
                  <a:pt x="143" y="1"/>
                </a:moveTo>
                <a:cubicBezTo>
                  <a:pt x="144" y="1"/>
                  <a:pt x="144" y="0"/>
                  <a:pt x="145" y="0"/>
                </a:cubicBezTo>
                <a:cubicBezTo>
                  <a:pt x="118" y="8"/>
                  <a:pt x="96" y="35"/>
                  <a:pt x="75" y="57"/>
                </a:cubicBezTo>
                <a:cubicBezTo>
                  <a:pt x="58" y="81"/>
                  <a:pt x="26" y="127"/>
                  <a:pt x="0" y="165"/>
                </a:cubicBezTo>
                <a:cubicBezTo>
                  <a:pt x="9" y="164"/>
                  <a:pt x="19" y="163"/>
                  <a:pt x="28" y="162"/>
                </a:cubicBezTo>
                <a:cubicBezTo>
                  <a:pt x="39" y="146"/>
                  <a:pt x="53" y="126"/>
                  <a:pt x="72" y="99"/>
                </a:cubicBezTo>
                <a:cubicBezTo>
                  <a:pt x="92" y="71"/>
                  <a:pt x="123" y="29"/>
                  <a:pt x="143"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6" name="未知">
            <a:extLst>
              <a:ext uri="{FF2B5EF4-FFF2-40B4-BE49-F238E27FC236}">
                <a16:creationId xmlns:a16="http://schemas.microsoft.com/office/drawing/2014/main" id="{40EB4FDF-DCD7-3F4F-A7CF-4A08B15FD2C6}"/>
              </a:ext>
            </a:extLst>
          </p:cNvPr>
          <p:cNvSpPr>
            <a:spLocks/>
          </p:cNvSpPr>
          <p:nvPr/>
        </p:nvSpPr>
        <p:spPr bwMode="auto">
          <a:xfrm>
            <a:off x="5780088" y="2794000"/>
            <a:ext cx="573087" cy="854075"/>
          </a:xfrm>
          <a:custGeom>
            <a:avLst/>
            <a:gdLst>
              <a:gd name="T0" fmla="*/ 2147483647 w 153"/>
              <a:gd name="T1" fmla="*/ 0 h 228"/>
              <a:gd name="T2" fmla="*/ 2147483647 w 153"/>
              <a:gd name="T3" fmla="*/ 2147483647 h 228"/>
              <a:gd name="T4" fmla="*/ 2147483647 w 153"/>
              <a:gd name="T5" fmla="*/ 2147483647 h 228"/>
              <a:gd name="T6" fmla="*/ 2147483647 w 153"/>
              <a:gd name="T7" fmla="*/ 2147483647 h 228"/>
              <a:gd name="T8" fmla="*/ 2147483647 w 153"/>
              <a:gd name="T9" fmla="*/ 2147483647 h 228"/>
              <a:gd name="T10" fmla="*/ 2147483647 w 153"/>
              <a:gd name="T11" fmla="*/ 2147483647 h 228"/>
              <a:gd name="T12" fmla="*/ 2147483647 w 153"/>
              <a:gd name="T13" fmla="*/ 2147483647 h 228"/>
              <a:gd name="T14" fmla="*/ 2147483647 w 153"/>
              <a:gd name="T15" fmla="*/ 2147483647 h 228"/>
              <a:gd name="T16" fmla="*/ 2147483647 w 153"/>
              <a:gd name="T17" fmla="*/ 2147483647 h 228"/>
              <a:gd name="T18" fmla="*/ 2147483647 w 153"/>
              <a:gd name="T19" fmla="*/ 2147483647 h 228"/>
              <a:gd name="T20" fmla="*/ 2147483647 w 153"/>
              <a:gd name="T21" fmla="*/ 0 h 2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3"/>
              <a:gd name="T34" fmla="*/ 0 h 228"/>
              <a:gd name="T35" fmla="*/ 153 w 153"/>
              <a:gd name="T36" fmla="*/ 228 h 2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3" h="228">
                <a:moveTo>
                  <a:pt x="128" y="0"/>
                </a:moveTo>
                <a:cubicBezTo>
                  <a:pt x="125" y="1"/>
                  <a:pt x="122" y="2"/>
                  <a:pt x="119" y="4"/>
                </a:cubicBezTo>
                <a:cubicBezTo>
                  <a:pt x="128" y="6"/>
                  <a:pt x="134" y="13"/>
                  <a:pt x="131" y="24"/>
                </a:cubicBezTo>
                <a:cubicBezTo>
                  <a:pt x="125" y="44"/>
                  <a:pt x="105" y="69"/>
                  <a:pt x="71" y="108"/>
                </a:cubicBezTo>
                <a:cubicBezTo>
                  <a:pt x="28" y="155"/>
                  <a:pt x="4" y="184"/>
                  <a:pt x="1" y="207"/>
                </a:cubicBezTo>
                <a:cubicBezTo>
                  <a:pt x="0" y="217"/>
                  <a:pt x="3" y="224"/>
                  <a:pt x="9" y="228"/>
                </a:cubicBezTo>
                <a:cubicBezTo>
                  <a:pt x="16" y="224"/>
                  <a:pt x="23" y="219"/>
                  <a:pt x="29" y="214"/>
                </a:cubicBezTo>
                <a:cubicBezTo>
                  <a:pt x="29" y="213"/>
                  <a:pt x="29" y="211"/>
                  <a:pt x="30" y="209"/>
                </a:cubicBezTo>
                <a:cubicBezTo>
                  <a:pt x="32" y="191"/>
                  <a:pt x="56" y="162"/>
                  <a:pt x="99" y="114"/>
                </a:cubicBezTo>
                <a:cubicBezTo>
                  <a:pt x="126" y="83"/>
                  <a:pt x="152" y="53"/>
                  <a:pt x="152" y="29"/>
                </a:cubicBezTo>
                <a:cubicBezTo>
                  <a:pt x="153" y="14"/>
                  <a:pt x="143" y="4"/>
                  <a:pt x="128"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7" name="未知">
            <a:extLst>
              <a:ext uri="{FF2B5EF4-FFF2-40B4-BE49-F238E27FC236}">
                <a16:creationId xmlns:a16="http://schemas.microsoft.com/office/drawing/2014/main" id="{1F7C492E-DDB8-5C4A-B18E-EC2BF9B6AFFC}"/>
              </a:ext>
            </a:extLst>
          </p:cNvPr>
          <p:cNvSpPr>
            <a:spLocks/>
          </p:cNvSpPr>
          <p:nvPr/>
        </p:nvSpPr>
        <p:spPr bwMode="auto">
          <a:xfrm>
            <a:off x="5626100" y="2782888"/>
            <a:ext cx="633413" cy="471487"/>
          </a:xfrm>
          <a:custGeom>
            <a:avLst/>
            <a:gdLst>
              <a:gd name="T0" fmla="*/ 2147483647 w 169"/>
              <a:gd name="T1" fmla="*/ 0 h 126"/>
              <a:gd name="T2" fmla="*/ 2147483647 w 169"/>
              <a:gd name="T3" fmla="*/ 2147483647 h 126"/>
              <a:gd name="T4" fmla="*/ 2147483647 w 169"/>
              <a:gd name="T5" fmla="*/ 2147483647 h 126"/>
              <a:gd name="T6" fmla="*/ 2147483647 w 169"/>
              <a:gd name="T7" fmla="*/ 2147483647 h 126"/>
              <a:gd name="T8" fmla="*/ 2147483647 w 169"/>
              <a:gd name="T9" fmla="*/ 2147483647 h 126"/>
              <a:gd name="T10" fmla="*/ 2147483647 w 169"/>
              <a:gd name="T11" fmla="*/ 2147483647 h 126"/>
              <a:gd name="T12" fmla="*/ 2147483647 w 169"/>
              <a:gd name="T13" fmla="*/ 2147483647 h 126"/>
              <a:gd name="T14" fmla="*/ 2147483647 w 169"/>
              <a:gd name="T15" fmla="*/ 2147483647 h 126"/>
              <a:gd name="T16" fmla="*/ 2147483647 w 169"/>
              <a:gd name="T17" fmla="*/ 2147483647 h 126"/>
              <a:gd name="T18" fmla="*/ 2147483647 w 169"/>
              <a:gd name="T19" fmla="*/ 0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126"/>
              <a:gd name="T32" fmla="*/ 169 w 169"/>
              <a:gd name="T33" fmla="*/ 126 h 1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126">
                <a:moveTo>
                  <a:pt x="149" y="0"/>
                </a:moveTo>
                <a:cubicBezTo>
                  <a:pt x="122" y="0"/>
                  <a:pt x="77" y="13"/>
                  <a:pt x="43" y="43"/>
                </a:cubicBezTo>
                <a:cubicBezTo>
                  <a:pt x="16" y="68"/>
                  <a:pt x="0" y="101"/>
                  <a:pt x="1" y="125"/>
                </a:cubicBezTo>
                <a:cubicBezTo>
                  <a:pt x="1" y="125"/>
                  <a:pt x="1" y="126"/>
                  <a:pt x="1" y="126"/>
                </a:cubicBezTo>
                <a:cubicBezTo>
                  <a:pt x="4" y="125"/>
                  <a:pt x="7" y="124"/>
                  <a:pt x="10" y="123"/>
                </a:cubicBezTo>
                <a:cubicBezTo>
                  <a:pt x="10" y="101"/>
                  <a:pt x="31" y="75"/>
                  <a:pt x="54" y="53"/>
                </a:cubicBezTo>
                <a:cubicBezTo>
                  <a:pt x="84" y="23"/>
                  <a:pt x="121" y="5"/>
                  <a:pt x="149" y="5"/>
                </a:cubicBezTo>
                <a:cubicBezTo>
                  <a:pt x="153" y="5"/>
                  <a:pt x="157" y="6"/>
                  <a:pt x="160" y="7"/>
                </a:cubicBezTo>
                <a:cubicBezTo>
                  <a:pt x="163" y="5"/>
                  <a:pt x="166" y="4"/>
                  <a:pt x="169" y="3"/>
                </a:cubicBezTo>
                <a:cubicBezTo>
                  <a:pt x="163" y="1"/>
                  <a:pt x="156" y="0"/>
                  <a:pt x="149"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8" name="未知">
            <a:extLst>
              <a:ext uri="{FF2B5EF4-FFF2-40B4-BE49-F238E27FC236}">
                <a16:creationId xmlns:a16="http://schemas.microsoft.com/office/drawing/2014/main" id="{D1B25410-DC3D-C948-BC99-E4ADA158D786}"/>
              </a:ext>
            </a:extLst>
          </p:cNvPr>
          <p:cNvSpPr>
            <a:spLocks/>
          </p:cNvSpPr>
          <p:nvPr/>
        </p:nvSpPr>
        <p:spPr bwMode="auto">
          <a:xfrm>
            <a:off x="6510338" y="3295650"/>
            <a:ext cx="382587" cy="368300"/>
          </a:xfrm>
          <a:custGeom>
            <a:avLst/>
            <a:gdLst>
              <a:gd name="T0" fmla="*/ 2147483647 w 102"/>
              <a:gd name="T1" fmla="*/ 2147483647 h 98"/>
              <a:gd name="T2" fmla="*/ 2147483647 w 102"/>
              <a:gd name="T3" fmla="*/ 2147483647 h 98"/>
              <a:gd name="T4" fmla="*/ 2147483647 w 102"/>
              <a:gd name="T5" fmla="*/ 2147483647 h 98"/>
              <a:gd name="T6" fmla="*/ 2147483647 w 102"/>
              <a:gd name="T7" fmla="*/ 2147483647 h 98"/>
              <a:gd name="T8" fmla="*/ 2147483647 w 102"/>
              <a:gd name="T9" fmla="*/ 2147483647 h 98"/>
              <a:gd name="T10" fmla="*/ 2147483647 w 102"/>
              <a:gd name="T11" fmla="*/ 0 h 98"/>
              <a:gd name="T12" fmla="*/ 2147483647 w 102"/>
              <a:gd name="T13" fmla="*/ 2147483647 h 98"/>
              <a:gd name="T14" fmla="*/ 2147483647 w 102"/>
              <a:gd name="T15" fmla="*/ 2147483647 h 98"/>
              <a:gd name="T16" fmla="*/ 2147483647 w 102"/>
              <a:gd name="T17" fmla="*/ 2147483647 h 98"/>
              <a:gd name="T18" fmla="*/ 2147483647 w 102"/>
              <a:gd name="T19" fmla="*/ 2147483647 h 98"/>
              <a:gd name="T20" fmla="*/ 2147483647 w 102"/>
              <a:gd name="T21" fmla="*/ 2147483647 h 98"/>
              <a:gd name="T22" fmla="*/ 2147483647 w 102"/>
              <a:gd name="T23" fmla="*/ 2147483647 h 98"/>
              <a:gd name="T24" fmla="*/ 2147483647 w 102"/>
              <a:gd name="T25" fmla="*/ 2147483647 h 98"/>
              <a:gd name="T26" fmla="*/ 2147483647 w 102"/>
              <a:gd name="T27" fmla="*/ 2147483647 h 98"/>
              <a:gd name="T28" fmla="*/ 2147483647 w 102"/>
              <a:gd name="T29" fmla="*/ 2147483647 h 98"/>
              <a:gd name="T30" fmla="*/ 2147483647 w 102"/>
              <a:gd name="T31" fmla="*/ 2147483647 h 98"/>
              <a:gd name="T32" fmla="*/ 2147483647 w 102"/>
              <a:gd name="T33" fmla="*/ 2147483647 h 98"/>
              <a:gd name="T34" fmla="*/ 2147483647 w 102"/>
              <a:gd name="T35" fmla="*/ 2147483647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2"/>
              <a:gd name="T55" fmla="*/ 0 h 98"/>
              <a:gd name="T56" fmla="*/ 102 w 102"/>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2" h="98">
                <a:moveTo>
                  <a:pt x="32" y="93"/>
                </a:moveTo>
                <a:cubicBezTo>
                  <a:pt x="26" y="93"/>
                  <a:pt x="24" y="89"/>
                  <a:pt x="24" y="83"/>
                </a:cubicBezTo>
                <a:cubicBezTo>
                  <a:pt x="26" y="72"/>
                  <a:pt x="40" y="51"/>
                  <a:pt x="56" y="35"/>
                </a:cubicBezTo>
                <a:cubicBezTo>
                  <a:pt x="72" y="20"/>
                  <a:pt x="82" y="11"/>
                  <a:pt x="96" y="5"/>
                </a:cubicBezTo>
                <a:cubicBezTo>
                  <a:pt x="100" y="3"/>
                  <a:pt x="102" y="3"/>
                  <a:pt x="102" y="2"/>
                </a:cubicBezTo>
                <a:cubicBezTo>
                  <a:pt x="102" y="0"/>
                  <a:pt x="97" y="0"/>
                  <a:pt x="93" y="0"/>
                </a:cubicBezTo>
                <a:cubicBezTo>
                  <a:pt x="81" y="0"/>
                  <a:pt x="64" y="6"/>
                  <a:pt x="48" y="14"/>
                </a:cubicBezTo>
                <a:cubicBezTo>
                  <a:pt x="37" y="20"/>
                  <a:pt x="29" y="25"/>
                  <a:pt x="22" y="30"/>
                </a:cubicBezTo>
                <a:cubicBezTo>
                  <a:pt x="16" y="34"/>
                  <a:pt x="9" y="40"/>
                  <a:pt x="5" y="44"/>
                </a:cubicBezTo>
                <a:cubicBezTo>
                  <a:pt x="3" y="46"/>
                  <a:pt x="0" y="49"/>
                  <a:pt x="1" y="51"/>
                </a:cubicBezTo>
                <a:cubicBezTo>
                  <a:pt x="2" y="52"/>
                  <a:pt x="4" y="51"/>
                  <a:pt x="8" y="47"/>
                </a:cubicBezTo>
                <a:cubicBezTo>
                  <a:pt x="12" y="44"/>
                  <a:pt x="14" y="42"/>
                  <a:pt x="18" y="38"/>
                </a:cubicBezTo>
                <a:cubicBezTo>
                  <a:pt x="18" y="39"/>
                  <a:pt x="18" y="39"/>
                  <a:pt x="18" y="39"/>
                </a:cubicBezTo>
                <a:cubicBezTo>
                  <a:pt x="8" y="50"/>
                  <a:pt x="1" y="63"/>
                  <a:pt x="1" y="74"/>
                </a:cubicBezTo>
                <a:cubicBezTo>
                  <a:pt x="0" y="90"/>
                  <a:pt x="11" y="98"/>
                  <a:pt x="28" y="98"/>
                </a:cubicBezTo>
                <a:cubicBezTo>
                  <a:pt x="29" y="98"/>
                  <a:pt x="30" y="98"/>
                  <a:pt x="31" y="98"/>
                </a:cubicBezTo>
                <a:cubicBezTo>
                  <a:pt x="31" y="96"/>
                  <a:pt x="32" y="94"/>
                  <a:pt x="33" y="93"/>
                </a:cubicBezTo>
                <a:cubicBezTo>
                  <a:pt x="33" y="93"/>
                  <a:pt x="32" y="93"/>
                  <a:pt x="32" y="93"/>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9" name="未知">
            <a:extLst>
              <a:ext uri="{FF2B5EF4-FFF2-40B4-BE49-F238E27FC236}">
                <a16:creationId xmlns:a16="http://schemas.microsoft.com/office/drawing/2014/main" id="{DD200354-0542-BC46-A93D-CF32BBB42164}"/>
              </a:ext>
            </a:extLst>
          </p:cNvPr>
          <p:cNvSpPr>
            <a:spLocks/>
          </p:cNvSpPr>
          <p:nvPr/>
        </p:nvSpPr>
        <p:spPr bwMode="auto">
          <a:xfrm>
            <a:off x="6627813" y="3295650"/>
            <a:ext cx="360362" cy="368300"/>
          </a:xfrm>
          <a:custGeom>
            <a:avLst/>
            <a:gdLst>
              <a:gd name="T0" fmla="*/ 2147483647 w 96"/>
              <a:gd name="T1" fmla="*/ 2147483647 h 98"/>
              <a:gd name="T2" fmla="*/ 2147483647 w 96"/>
              <a:gd name="T3" fmla="*/ 2147483647 h 98"/>
              <a:gd name="T4" fmla="*/ 2147483647 w 96"/>
              <a:gd name="T5" fmla="*/ 2147483647 h 98"/>
              <a:gd name="T6" fmla="*/ 2147483647 w 96"/>
              <a:gd name="T7" fmla="*/ 2147483647 h 98"/>
              <a:gd name="T8" fmla="*/ 2147483647 w 96"/>
              <a:gd name="T9" fmla="*/ 2147483647 h 98"/>
              <a:gd name="T10" fmla="*/ 2147483647 w 96"/>
              <a:gd name="T11" fmla="*/ 2147483647 h 98"/>
              <a:gd name="T12" fmla="*/ 2147483647 w 96"/>
              <a:gd name="T13" fmla="*/ 2147483647 h 98"/>
              <a:gd name="T14" fmla="*/ 2147483647 w 96"/>
              <a:gd name="T15" fmla="*/ 2147483647 h 98"/>
              <a:gd name="T16" fmla="*/ 2147483647 w 96"/>
              <a:gd name="T17" fmla="*/ 2147483647 h 98"/>
              <a:gd name="T18" fmla="*/ 2147483647 w 96"/>
              <a:gd name="T19" fmla="*/ 2147483647 h 98"/>
              <a:gd name="T20" fmla="*/ 2147483647 w 96"/>
              <a:gd name="T21" fmla="*/ 2147483647 h 98"/>
              <a:gd name="T22" fmla="*/ 2147483647 w 96"/>
              <a:gd name="T23" fmla="*/ 2147483647 h 98"/>
              <a:gd name="T24" fmla="*/ 0 w 96"/>
              <a:gd name="T25" fmla="*/ 2147483647 h 98"/>
              <a:gd name="T26" fmla="*/ 2147483647 w 96"/>
              <a:gd name="T27" fmla="*/ 2147483647 h 98"/>
              <a:gd name="T28" fmla="*/ 2147483647 w 96"/>
              <a:gd name="T29" fmla="*/ 2147483647 h 98"/>
              <a:gd name="T30" fmla="*/ 2147483647 w 96"/>
              <a:gd name="T31" fmla="*/ 2147483647 h 98"/>
              <a:gd name="T32" fmla="*/ 2147483647 w 96"/>
              <a:gd name="T33" fmla="*/ 2147483647 h 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
              <a:gd name="T52" fmla="*/ 0 h 98"/>
              <a:gd name="T53" fmla="*/ 96 w 96"/>
              <a:gd name="T54" fmla="*/ 98 h 9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 h="98">
                <a:moveTo>
                  <a:pt x="64" y="68"/>
                </a:moveTo>
                <a:cubicBezTo>
                  <a:pt x="64" y="68"/>
                  <a:pt x="64" y="68"/>
                  <a:pt x="64" y="68"/>
                </a:cubicBezTo>
                <a:cubicBezTo>
                  <a:pt x="67" y="65"/>
                  <a:pt x="69" y="62"/>
                  <a:pt x="72" y="59"/>
                </a:cubicBezTo>
                <a:cubicBezTo>
                  <a:pt x="85" y="47"/>
                  <a:pt x="93" y="34"/>
                  <a:pt x="95" y="23"/>
                </a:cubicBezTo>
                <a:cubicBezTo>
                  <a:pt x="96" y="15"/>
                  <a:pt x="93" y="8"/>
                  <a:pt x="88" y="4"/>
                </a:cubicBezTo>
                <a:cubicBezTo>
                  <a:pt x="86" y="2"/>
                  <a:pt x="83" y="0"/>
                  <a:pt x="80" y="1"/>
                </a:cubicBezTo>
                <a:cubicBezTo>
                  <a:pt x="79" y="2"/>
                  <a:pt x="81" y="3"/>
                  <a:pt x="81" y="9"/>
                </a:cubicBezTo>
                <a:cubicBezTo>
                  <a:pt x="81" y="12"/>
                  <a:pt x="81" y="18"/>
                  <a:pt x="79" y="22"/>
                </a:cubicBezTo>
                <a:cubicBezTo>
                  <a:pt x="76" y="24"/>
                  <a:pt x="68" y="28"/>
                  <a:pt x="62" y="36"/>
                </a:cubicBezTo>
                <a:cubicBezTo>
                  <a:pt x="55" y="46"/>
                  <a:pt x="53" y="54"/>
                  <a:pt x="52" y="59"/>
                </a:cubicBezTo>
                <a:cubicBezTo>
                  <a:pt x="52" y="60"/>
                  <a:pt x="52" y="60"/>
                  <a:pt x="51" y="60"/>
                </a:cubicBezTo>
                <a:cubicBezTo>
                  <a:pt x="35" y="78"/>
                  <a:pt x="14" y="92"/>
                  <a:pt x="2" y="93"/>
                </a:cubicBezTo>
                <a:cubicBezTo>
                  <a:pt x="1" y="94"/>
                  <a:pt x="0" y="96"/>
                  <a:pt x="0" y="98"/>
                </a:cubicBezTo>
                <a:cubicBezTo>
                  <a:pt x="19" y="97"/>
                  <a:pt x="40" y="85"/>
                  <a:pt x="54" y="75"/>
                </a:cubicBezTo>
                <a:cubicBezTo>
                  <a:pt x="56" y="74"/>
                  <a:pt x="58" y="73"/>
                  <a:pt x="59" y="71"/>
                </a:cubicBezTo>
                <a:cubicBezTo>
                  <a:pt x="60" y="72"/>
                  <a:pt x="60" y="72"/>
                  <a:pt x="60" y="72"/>
                </a:cubicBezTo>
                <a:cubicBezTo>
                  <a:pt x="61" y="70"/>
                  <a:pt x="62" y="69"/>
                  <a:pt x="64" y="68"/>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0" name="未知">
            <a:extLst>
              <a:ext uri="{FF2B5EF4-FFF2-40B4-BE49-F238E27FC236}">
                <a16:creationId xmlns:a16="http://schemas.microsoft.com/office/drawing/2014/main" id="{89BB0A67-EC96-C24A-B082-F7DBFD591FCF}"/>
              </a:ext>
            </a:extLst>
          </p:cNvPr>
          <p:cNvSpPr>
            <a:spLocks/>
          </p:cNvSpPr>
          <p:nvPr/>
        </p:nvSpPr>
        <p:spPr bwMode="auto">
          <a:xfrm>
            <a:off x="7013575" y="3300413"/>
            <a:ext cx="333375" cy="195262"/>
          </a:xfrm>
          <a:custGeom>
            <a:avLst/>
            <a:gdLst>
              <a:gd name="T0" fmla="*/ 2147483647 w 89"/>
              <a:gd name="T1" fmla="*/ 0 h 52"/>
              <a:gd name="T2" fmla="*/ 2147483647 w 89"/>
              <a:gd name="T3" fmla="*/ 2147483647 h 52"/>
              <a:gd name="T4" fmla="*/ 2147483647 w 89"/>
              <a:gd name="T5" fmla="*/ 2147483647 h 52"/>
              <a:gd name="T6" fmla="*/ 2147483647 w 89"/>
              <a:gd name="T7" fmla="*/ 2147483647 h 52"/>
              <a:gd name="T8" fmla="*/ 2147483647 w 89"/>
              <a:gd name="T9" fmla="*/ 2147483647 h 52"/>
              <a:gd name="T10" fmla="*/ 2147483647 w 89"/>
              <a:gd name="T11" fmla="*/ 2147483647 h 52"/>
              <a:gd name="T12" fmla="*/ 2147483647 w 89"/>
              <a:gd name="T13" fmla="*/ 2147483647 h 52"/>
              <a:gd name="T14" fmla="*/ 2147483647 w 89"/>
              <a:gd name="T15" fmla="*/ 2147483647 h 52"/>
              <a:gd name="T16" fmla="*/ 2147483647 w 89"/>
              <a:gd name="T17" fmla="*/ 2147483647 h 52"/>
              <a:gd name="T18" fmla="*/ 2147483647 w 89"/>
              <a:gd name="T19" fmla="*/ 0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52"/>
              <a:gd name="T32" fmla="*/ 89 w 89"/>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52">
                <a:moveTo>
                  <a:pt x="78" y="0"/>
                </a:moveTo>
                <a:cubicBezTo>
                  <a:pt x="68" y="0"/>
                  <a:pt x="61" y="2"/>
                  <a:pt x="46" y="12"/>
                </a:cubicBezTo>
                <a:cubicBezTo>
                  <a:pt x="33" y="21"/>
                  <a:pt x="14" y="37"/>
                  <a:pt x="8" y="42"/>
                </a:cubicBezTo>
                <a:cubicBezTo>
                  <a:pt x="2" y="48"/>
                  <a:pt x="0" y="50"/>
                  <a:pt x="2" y="51"/>
                </a:cubicBezTo>
                <a:cubicBezTo>
                  <a:pt x="3" y="52"/>
                  <a:pt x="5" y="51"/>
                  <a:pt x="10" y="47"/>
                </a:cubicBezTo>
                <a:cubicBezTo>
                  <a:pt x="15" y="42"/>
                  <a:pt x="21" y="37"/>
                  <a:pt x="29" y="30"/>
                </a:cubicBezTo>
                <a:cubicBezTo>
                  <a:pt x="38" y="24"/>
                  <a:pt x="49" y="16"/>
                  <a:pt x="53" y="14"/>
                </a:cubicBezTo>
                <a:cubicBezTo>
                  <a:pt x="52" y="15"/>
                  <a:pt x="50" y="16"/>
                  <a:pt x="49" y="18"/>
                </a:cubicBezTo>
                <a:cubicBezTo>
                  <a:pt x="61" y="15"/>
                  <a:pt x="75" y="9"/>
                  <a:pt x="88" y="4"/>
                </a:cubicBezTo>
                <a:cubicBezTo>
                  <a:pt x="89" y="1"/>
                  <a:pt x="86" y="0"/>
                  <a:pt x="78"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1" name="未知">
            <a:extLst>
              <a:ext uri="{FF2B5EF4-FFF2-40B4-BE49-F238E27FC236}">
                <a16:creationId xmlns:a16="http://schemas.microsoft.com/office/drawing/2014/main" id="{76B414E3-E608-F146-8A6A-E03A1AA307AD}"/>
              </a:ext>
            </a:extLst>
          </p:cNvPr>
          <p:cNvSpPr>
            <a:spLocks/>
          </p:cNvSpPr>
          <p:nvPr/>
        </p:nvSpPr>
        <p:spPr bwMode="auto">
          <a:xfrm>
            <a:off x="7024688" y="3302000"/>
            <a:ext cx="319087" cy="338138"/>
          </a:xfrm>
          <a:custGeom>
            <a:avLst/>
            <a:gdLst>
              <a:gd name="T0" fmla="*/ 2147483647 w 85"/>
              <a:gd name="T1" fmla="*/ 2147483647 h 90"/>
              <a:gd name="T2" fmla="*/ 2147483647 w 85"/>
              <a:gd name="T3" fmla="*/ 2147483647 h 90"/>
              <a:gd name="T4" fmla="*/ 2147483647 w 85"/>
              <a:gd name="T5" fmla="*/ 2147483647 h 90"/>
              <a:gd name="T6" fmla="*/ 2147483647 w 85"/>
              <a:gd name="T7" fmla="*/ 0 h 90"/>
              <a:gd name="T8" fmla="*/ 2147483647 w 85"/>
              <a:gd name="T9" fmla="*/ 2147483647 h 90"/>
              <a:gd name="T10" fmla="*/ 2147483647 w 85"/>
              <a:gd name="T11" fmla="*/ 2147483647 h 90"/>
              <a:gd name="T12" fmla="*/ 2147483647 w 85"/>
              <a:gd name="T13" fmla="*/ 2147483647 h 90"/>
              <a:gd name="T14" fmla="*/ 2147483647 w 85"/>
              <a:gd name="T15" fmla="*/ 2147483647 h 90"/>
              <a:gd name="T16" fmla="*/ 2147483647 w 85"/>
              <a:gd name="T17" fmla="*/ 2147483647 h 90"/>
              <a:gd name="T18" fmla="*/ 2147483647 w 85"/>
              <a:gd name="T19" fmla="*/ 2147483647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90"/>
              <a:gd name="T32" fmla="*/ 85 w 85"/>
              <a:gd name="T33" fmla="*/ 90 h 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90">
                <a:moveTo>
                  <a:pt x="32" y="68"/>
                </a:moveTo>
                <a:cubicBezTo>
                  <a:pt x="35" y="62"/>
                  <a:pt x="44" y="50"/>
                  <a:pt x="53" y="38"/>
                </a:cubicBezTo>
                <a:cubicBezTo>
                  <a:pt x="64" y="25"/>
                  <a:pt x="74" y="12"/>
                  <a:pt x="81" y="4"/>
                </a:cubicBezTo>
                <a:cubicBezTo>
                  <a:pt x="83" y="2"/>
                  <a:pt x="84" y="1"/>
                  <a:pt x="85" y="0"/>
                </a:cubicBezTo>
                <a:cubicBezTo>
                  <a:pt x="72" y="5"/>
                  <a:pt x="58" y="11"/>
                  <a:pt x="46" y="14"/>
                </a:cubicBezTo>
                <a:cubicBezTo>
                  <a:pt x="31" y="28"/>
                  <a:pt x="21" y="40"/>
                  <a:pt x="11" y="54"/>
                </a:cubicBezTo>
                <a:cubicBezTo>
                  <a:pt x="6" y="60"/>
                  <a:pt x="1" y="69"/>
                  <a:pt x="1" y="76"/>
                </a:cubicBezTo>
                <a:cubicBezTo>
                  <a:pt x="0" y="83"/>
                  <a:pt x="4" y="88"/>
                  <a:pt x="9" y="90"/>
                </a:cubicBezTo>
                <a:cubicBezTo>
                  <a:pt x="17" y="85"/>
                  <a:pt x="24" y="80"/>
                  <a:pt x="31" y="76"/>
                </a:cubicBezTo>
                <a:cubicBezTo>
                  <a:pt x="31" y="74"/>
                  <a:pt x="31" y="71"/>
                  <a:pt x="32" y="68"/>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2" name="未知">
            <a:extLst>
              <a:ext uri="{FF2B5EF4-FFF2-40B4-BE49-F238E27FC236}">
                <a16:creationId xmlns:a16="http://schemas.microsoft.com/office/drawing/2014/main" id="{84E084EA-DE90-7D45-B804-67C5DBDD52AE}"/>
              </a:ext>
            </a:extLst>
          </p:cNvPr>
          <p:cNvSpPr>
            <a:spLocks/>
          </p:cNvSpPr>
          <p:nvPr/>
        </p:nvSpPr>
        <p:spPr bwMode="auto">
          <a:xfrm>
            <a:off x="7058025" y="3282950"/>
            <a:ext cx="623888" cy="365125"/>
          </a:xfrm>
          <a:custGeom>
            <a:avLst/>
            <a:gdLst>
              <a:gd name="T0" fmla="*/ 2147483647 w 166"/>
              <a:gd name="T1" fmla="*/ 0 h 97"/>
              <a:gd name="T2" fmla="*/ 2147483647 w 166"/>
              <a:gd name="T3" fmla="*/ 2147483647 h 97"/>
              <a:gd name="T4" fmla="*/ 2147483647 w 166"/>
              <a:gd name="T5" fmla="*/ 2147483647 h 97"/>
              <a:gd name="T6" fmla="*/ 2147483647 w 166"/>
              <a:gd name="T7" fmla="*/ 2147483647 h 97"/>
              <a:gd name="T8" fmla="*/ 2147483647 w 166"/>
              <a:gd name="T9" fmla="*/ 2147483647 h 97"/>
              <a:gd name="T10" fmla="*/ 2147483647 w 166"/>
              <a:gd name="T11" fmla="*/ 2147483647 h 97"/>
              <a:gd name="T12" fmla="*/ 0 w 166"/>
              <a:gd name="T13" fmla="*/ 2147483647 h 97"/>
              <a:gd name="T14" fmla="*/ 2147483647 w 166"/>
              <a:gd name="T15" fmla="*/ 2147483647 h 97"/>
              <a:gd name="T16" fmla="*/ 2147483647 w 166"/>
              <a:gd name="T17" fmla="*/ 2147483647 h 97"/>
              <a:gd name="T18" fmla="*/ 2147483647 w 166"/>
              <a:gd name="T19" fmla="*/ 2147483647 h 97"/>
              <a:gd name="T20" fmla="*/ 2147483647 w 166"/>
              <a:gd name="T21" fmla="*/ 2147483647 h 97"/>
              <a:gd name="T22" fmla="*/ 2147483647 w 166"/>
              <a:gd name="T23" fmla="*/ 2147483647 h 97"/>
              <a:gd name="T24" fmla="*/ 2147483647 w 166"/>
              <a:gd name="T25" fmla="*/ 2147483647 h 97"/>
              <a:gd name="T26" fmla="*/ 2147483647 w 166"/>
              <a:gd name="T27" fmla="*/ 2147483647 h 97"/>
              <a:gd name="T28" fmla="*/ 2147483647 w 166"/>
              <a:gd name="T29" fmla="*/ 2147483647 h 97"/>
              <a:gd name="T30" fmla="*/ 2147483647 w 166"/>
              <a:gd name="T31" fmla="*/ 2147483647 h 97"/>
              <a:gd name="T32" fmla="*/ 2147483647 w 166"/>
              <a:gd name="T33" fmla="*/ 2147483647 h 97"/>
              <a:gd name="T34" fmla="*/ 2147483647 w 166"/>
              <a:gd name="T35" fmla="*/ 0 h 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6"/>
              <a:gd name="T55" fmla="*/ 0 h 97"/>
              <a:gd name="T56" fmla="*/ 166 w 166"/>
              <a:gd name="T57" fmla="*/ 97 h 9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6" h="97">
                <a:moveTo>
                  <a:pt x="152" y="0"/>
                </a:moveTo>
                <a:cubicBezTo>
                  <a:pt x="143" y="0"/>
                  <a:pt x="140" y="2"/>
                  <a:pt x="136" y="6"/>
                </a:cubicBezTo>
                <a:cubicBezTo>
                  <a:pt x="118" y="19"/>
                  <a:pt x="103" y="33"/>
                  <a:pt x="77" y="53"/>
                </a:cubicBezTo>
                <a:cubicBezTo>
                  <a:pt x="60" y="66"/>
                  <a:pt x="48" y="75"/>
                  <a:pt x="36" y="82"/>
                </a:cubicBezTo>
                <a:cubicBezTo>
                  <a:pt x="30" y="84"/>
                  <a:pt x="25" y="85"/>
                  <a:pt x="23" y="83"/>
                </a:cubicBezTo>
                <a:cubicBezTo>
                  <a:pt x="22" y="82"/>
                  <a:pt x="22" y="81"/>
                  <a:pt x="22" y="81"/>
                </a:cubicBezTo>
                <a:cubicBezTo>
                  <a:pt x="15" y="85"/>
                  <a:pt x="8" y="90"/>
                  <a:pt x="0" y="95"/>
                </a:cubicBezTo>
                <a:cubicBezTo>
                  <a:pt x="3" y="96"/>
                  <a:pt x="6" y="97"/>
                  <a:pt x="10" y="97"/>
                </a:cubicBezTo>
                <a:cubicBezTo>
                  <a:pt x="26" y="97"/>
                  <a:pt x="46" y="83"/>
                  <a:pt x="68" y="66"/>
                </a:cubicBezTo>
                <a:cubicBezTo>
                  <a:pt x="81" y="57"/>
                  <a:pt x="98" y="44"/>
                  <a:pt x="109" y="35"/>
                </a:cubicBezTo>
                <a:cubicBezTo>
                  <a:pt x="108" y="35"/>
                  <a:pt x="108" y="35"/>
                  <a:pt x="108" y="35"/>
                </a:cubicBezTo>
                <a:cubicBezTo>
                  <a:pt x="108" y="35"/>
                  <a:pt x="108" y="35"/>
                  <a:pt x="109" y="35"/>
                </a:cubicBezTo>
                <a:cubicBezTo>
                  <a:pt x="110" y="34"/>
                  <a:pt x="111" y="33"/>
                  <a:pt x="112" y="32"/>
                </a:cubicBezTo>
                <a:cubicBezTo>
                  <a:pt x="113" y="32"/>
                  <a:pt x="113" y="32"/>
                  <a:pt x="113" y="32"/>
                </a:cubicBezTo>
                <a:cubicBezTo>
                  <a:pt x="112" y="33"/>
                  <a:pt x="112" y="33"/>
                  <a:pt x="112" y="33"/>
                </a:cubicBezTo>
                <a:cubicBezTo>
                  <a:pt x="126" y="27"/>
                  <a:pt x="139" y="21"/>
                  <a:pt x="153" y="16"/>
                </a:cubicBezTo>
                <a:cubicBezTo>
                  <a:pt x="155" y="14"/>
                  <a:pt x="158" y="11"/>
                  <a:pt x="160" y="8"/>
                </a:cubicBezTo>
                <a:cubicBezTo>
                  <a:pt x="166" y="1"/>
                  <a:pt x="161" y="0"/>
                  <a:pt x="152"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3" name="未知">
            <a:extLst>
              <a:ext uri="{FF2B5EF4-FFF2-40B4-BE49-F238E27FC236}">
                <a16:creationId xmlns:a16="http://schemas.microsoft.com/office/drawing/2014/main" id="{14C5ABFE-2BBF-594B-A89A-C3B91BCD6B9F}"/>
              </a:ext>
            </a:extLst>
          </p:cNvPr>
          <p:cNvSpPr>
            <a:spLocks/>
          </p:cNvSpPr>
          <p:nvPr/>
        </p:nvSpPr>
        <p:spPr bwMode="auto">
          <a:xfrm>
            <a:off x="7351713" y="3330575"/>
            <a:ext cx="280987" cy="296863"/>
          </a:xfrm>
          <a:custGeom>
            <a:avLst/>
            <a:gdLst>
              <a:gd name="T0" fmla="*/ 2147483647 w 75"/>
              <a:gd name="T1" fmla="*/ 2147483647 h 79"/>
              <a:gd name="T2" fmla="*/ 2147483647 w 75"/>
              <a:gd name="T3" fmla="*/ 2147483647 h 79"/>
              <a:gd name="T4" fmla="*/ 2147483647 w 75"/>
              <a:gd name="T5" fmla="*/ 0 h 79"/>
              <a:gd name="T6" fmla="*/ 2147483647 w 75"/>
              <a:gd name="T7" fmla="*/ 2147483647 h 79"/>
              <a:gd name="T8" fmla="*/ 2147483647 w 75"/>
              <a:gd name="T9" fmla="*/ 2147483647 h 79"/>
              <a:gd name="T10" fmla="*/ 0 w 75"/>
              <a:gd name="T11" fmla="*/ 2147483647 h 79"/>
              <a:gd name="T12" fmla="*/ 2147483647 w 75"/>
              <a:gd name="T13" fmla="*/ 2147483647 h 79"/>
              <a:gd name="T14" fmla="*/ 2147483647 w 75"/>
              <a:gd name="T15" fmla="*/ 2147483647 h 79"/>
              <a:gd name="T16" fmla="*/ 2147483647 w 75"/>
              <a:gd name="T17" fmla="*/ 2147483647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79"/>
              <a:gd name="T29" fmla="*/ 75 w 75"/>
              <a:gd name="T30" fmla="*/ 79 h 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79">
                <a:moveTo>
                  <a:pt x="33" y="55"/>
                </a:moveTo>
                <a:cubicBezTo>
                  <a:pt x="36" y="49"/>
                  <a:pt x="43" y="39"/>
                  <a:pt x="53" y="27"/>
                </a:cubicBezTo>
                <a:cubicBezTo>
                  <a:pt x="61" y="16"/>
                  <a:pt x="68" y="9"/>
                  <a:pt x="75" y="0"/>
                </a:cubicBezTo>
                <a:cubicBezTo>
                  <a:pt x="61" y="5"/>
                  <a:pt x="48" y="11"/>
                  <a:pt x="34" y="17"/>
                </a:cubicBezTo>
                <a:cubicBezTo>
                  <a:pt x="25" y="26"/>
                  <a:pt x="15" y="36"/>
                  <a:pt x="9" y="45"/>
                </a:cubicBezTo>
                <a:cubicBezTo>
                  <a:pt x="4" y="52"/>
                  <a:pt x="0" y="60"/>
                  <a:pt x="0" y="67"/>
                </a:cubicBezTo>
                <a:cubicBezTo>
                  <a:pt x="0" y="73"/>
                  <a:pt x="3" y="78"/>
                  <a:pt x="9" y="79"/>
                </a:cubicBezTo>
                <a:cubicBezTo>
                  <a:pt x="16" y="74"/>
                  <a:pt x="23" y="69"/>
                  <a:pt x="30" y="65"/>
                </a:cubicBezTo>
                <a:cubicBezTo>
                  <a:pt x="29" y="62"/>
                  <a:pt x="30" y="59"/>
                  <a:pt x="33" y="55"/>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4" name="未知">
            <a:extLst>
              <a:ext uri="{FF2B5EF4-FFF2-40B4-BE49-F238E27FC236}">
                <a16:creationId xmlns:a16="http://schemas.microsoft.com/office/drawing/2014/main" id="{C4B4EBDA-CAA2-BA4A-B125-52D69BC3F661}"/>
              </a:ext>
            </a:extLst>
          </p:cNvPr>
          <p:cNvSpPr>
            <a:spLocks/>
          </p:cNvSpPr>
          <p:nvPr/>
        </p:nvSpPr>
        <p:spPr bwMode="auto">
          <a:xfrm>
            <a:off x="7385050" y="3409950"/>
            <a:ext cx="355600" cy="225425"/>
          </a:xfrm>
          <a:custGeom>
            <a:avLst/>
            <a:gdLst>
              <a:gd name="T0" fmla="*/ 2147483647 w 95"/>
              <a:gd name="T1" fmla="*/ 2147483647 h 60"/>
              <a:gd name="T2" fmla="*/ 2147483647 w 95"/>
              <a:gd name="T3" fmla="*/ 2147483647 h 60"/>
              <a:gd name="T4" fmla="*/ 2147483647 w 95"/>
              <a:gd name="T5" fmla="*/ 2147483647 h 60"/>
              <a:gd name="T6" fmla="*/ 2147483647 w 95"/>
              <a:gd name="T7" fmla="*/ 2147483647 h 60"/>
              <a:gd name="T8" fmla="*/ 2147483647 w 95"/>
              <a:gd name="T9" fmla="*/ 2147483647 h 60"/>
              <a:gd name="T10" fmla="*/ 2147483647 w 95"/>
              <a:gd name="T11" fmla="*/ 2147483647 h 60"/>
              <a:gd name="T12" fmla="*/ 0 w 95"/>
              <a:gd name="T13" fmla="*/ 2147483647 h 60"/>
              <a:gd name="T14" fmla="*/ 2147483647 w 95"/>
              <a:gd name="T15" fmla="*/ 2147483647 h 60"/>
              <a:gd name="T16" fmla="*/ 2147483647 w 95"/>
              <a:gd name="T17" fmla="*/ 2147483647 h 60"/>
              <a:gd name="T18" fmla="*/ 2147483647 w 95"/>
              <a:gd name="T19" fmla="*/ 2147483647 h 60"/>
              <a:gd name="T20" fmla="*/ 2147483647 w 95"/>
              <a:gd name="T21" fmla="*/ 2147483647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5"/>
              <a:gd name="T34" fmla="*/ 0 h 60"/>
              <a:gd name="T35" fmla="*/ 95 w 95"/>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5" h="60">
                <a:moveTo>
                  <a:pt x="93" y="2"/>
                </a:moveTo>
                <a:cubicBezTo>
                  <a:pt x="92" y="0"/>
                  <a:pt x="89" y="3"/>
                  <a:pt x="85" y="6"/>
                </a:cubicBezTo>
                <a:cubicBezTo>
                  <a:pt x="79" y="11"/>
                  <a:pt x="70" y="20"/>
                  <a:pt x="59" y="28"/>
                </a:cubicBezTo>
                <a:cubicBezTo>
                  <a:pt x="50" y="35"/>
                  <a:pt x="40" y="42"/>
                  <a:pt x="34" y="45"/>
                </a:cubicBezTo>
                <a:cubicBezTo>
                  <a:pt x="29" y="47"/>
                  <a:pt x="25" y="49"/>
                  <a:pt x="22" y="46"/>
                </a:cubicBezTo>
                <a:cubicBezTo>
                  <a:pt x="21" y="46"/>
                  <a:pt x="21" y="45"/>
                  <a:pt x="21" y="44"/>
                </a:cubicBezTo>
                <a:cubicBezTo>
                  <a:pt x="14" y="48"/>
                  <a:pt x="7" y="53"/>
                  <a:pt x="0" y="58"/>
                </a:cubicBezTo>
                <a:cubicBezTo>
                  <a:pt x="3" y="59"/>
                  <a:pt x="5" y="60"/>
                  <a:pt x="8" y="60"/>
                </a:cubicBezTo>
                <a:cubicBezTo>
                  <a:pt x="26" y="60"/>
                  <a:pt x="45" y="45"/>
                  <a:pt x="55" y="38"/>
                </a:cubicBezTo>
                <a:cubicBezTo>
                  <a:pt x="68" y="27"/>
                  <a:pt x="82" y="16"/>
                  <a:pt x="89" y="9"/>
                </a:cubicBezTo>
                <a:cubicBezTo>
                  <a:pt x="90" y="8"/>
                  <a:pt x="95" y="3"/>
                  <a:pt x="93" y="2"/>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5" name="未知">
            <a:extLst>
              <a:ext uri="{FF2B5EF4-FFF2-40B4-BE49-F238E27FC236}">
                <a16:creationId xmlns:a16="http://schemas.microsoft.com/office/drawing/2014/main" id="{B07BAD90-5442-3342-ACDC-8516BA921C0F}"/>
              </a:ext>
            </a:extLst>
          </p:cNvPr>
          <p:cNvSpPr>
            <a:spLocks/>
          </p:cNvSpPr>
          <p:nvPr/>
        </p:nvSpPr>
        <p:spPr bwMode="auto">
          <a:xfrm>
            <a:off x="2716213" y="2478088"/>
            <a:ext cx="911225" cy="869950"/>
          </a:xfrm>
          <a:custGeom>
            <a:avLst/>
            <a:gdLst>
              <a:gd name="T0" fmla="*/ 0 w 243"/>
              <a:gd name="T1" fmla="*/ 2147483647 h 232"/>
              <a:gd name="T2" fmla="*/ 2147483647 w 243"/>
              <a:gd name="T3" fmla="*/ 2147483647 h 232"/>
              <a:gd name="T4" fmla="*/ 2147483647 w 243"/>
              <a:gd name="T5" fmla="*/ 2147483647 h 232"/>
              <a:gd name="T6" fmla="*/ 2147483647 w 243"/>
              <a:gd name="T7" fmla="*/ 2147483647 h 232"/>
              <a:gd name="T8" fmla="*/ 2147483647 w 243"/>
              <a:gd name="T9" fmla="*/ 2147483647 h 232"/>
              <a:gd name="T10" fmla="*/ 2147483647 w 243"/>
              <a:gd name="T11" fmla="*/ 2147483647 h 232"/>
              <a:gd name="T12" fmla="*/ 2147483647 w 243"/>
              <a:gd name="T13" fmla="*/ 0 h 232"/>
              <a:gd name="T14" fmla="*/ 2147483647 w 243"/>
              <a:gd name="T15" fmla="*/ 0 h 232"/>
              <a:gd name="T16" fmla="*/ 2147483647 w 243"/>
              <a:gd name="T17" fmla="*/ 2147483647 h 232"/>
              <a:gd name="T18" fmla="*/ 2147483647 w 243"/>
              <a:gd name="T19" fmla="*/ 2147483647 h 232"/>
              <a:gd name="T20" fmla="*/ 2147483647 w 243"/>
              <a:gd name="T21" fmla="*/ 2147483647 h 232"/>
              <a:gd name="T22" fmla="*/ 0 w 243"/>
              <a:gd name="T23" fmla="*/ 2147483647 h 2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3"/>
              <a:gd name="T37" fmla="*/ 0 h 232"/>
              <a:gd name="T38" fmla="*/ 243 w 243"/>
              <a:gd name="T39" fmla="*/ 232 h 2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3" h="232">
                <a:moveTo>
                  <a:pt x="0" y="232"/>
                </a:moveTo>
                <a:cubicBezTo>
                  <a:pt x="18" y="220"/>
                  <a:pt x="43" y="210"/>
                  <a:pt x="45" y="210"/>
                </a:cubicBezTo>
                <a:cubicBezTo>
                  <a:pt x="74" y="171"/>
                  <a:pt x="88" y="153"/>
                  <a:pt x="128" y="106"/>
                </a:cubicBezTo>
                <a:cubicBezTo>
                  <a:pt x="156" y="72"/>
                  <a:pt x="183" y="46"/>
                  <a:pt x="201" y="28"/>
                </a:cubicBezTo>
                <a:cubicBezTo>
                  <a:pt x="212" y="17"/>
                  <a:pt x="227" y="6"/>
                  <a:pt x="236" y="6"/>
                </a:cubicBezTo>
                <a:cubicBezTo>
                  <a:pt x="238" y="6"/>
                  <a:pt x="239" y="6"/>
                  <a:pt x="241" y="7"/>
                </a:cubicBezTo>
                <a:cubicBezTo>
                  <a:pt x="243" y="0"/>
                  <a:pt x="243" y="0"/>
                  <a:pt x="243" y="0"/>
                </a:cubicBezTo>
                <a:cubicBezTo>
                  <a:pt x="243" y="0"/>
                  <a:pt x="242" y="0"/>
                  <a:pt x="242" y="0"/>
                </a:cubicBezTo>
                <a:cubicBezTo>
                  <a:pt x="226" y="0"/>
                  <a:pt x="211" y="11"/>
                  <a:pt x="196" y="22"/>
                </a:cubicBezTo>
                <a:cubicBezTo>
                  <a:pt x="167" y="41"/>
                  <a:pt x="101" y="111"/>
                  <a:pt x="69" y="148"/>
                </a:cubicBezTo>
                <a:cubicBezTo>
                  <a:pt x="44" y="176"/>
                  <a:pt x="21" y="206"/>
                  <a:pt x="3" y="230"/>
                </a:cubicBezTo>
                <a:cubicBezTo>
                  <a:pt x="2" y="231"/>
                  <a:pt x="1" y="232"/>
                  <a:pt x="0" y="232"/>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6" name="未知">
            <a:extLst>
              <a:ext uri="{FF2B5EF4-FFF2-40B4-BE49-F238E27FC236}">
                <a16:creationId xmlns:a16="http://schemas.microsoft.com/office/drawing/2014/main" id="{9EC9C634-C6B4-A74E-B7EE-C8B60F4B91EB}"/>
              </a:ext>
            </a:extLst>
          </p:cNvPr>
          <p:cNvSpPr>
            <a:spLocks/>
          </p:cNvSpPr>
          <p:nvPr/>
        </p:nvSpPr>
        <p:spPr bwMode="auto">
          <a:xfrm>
            <a:off x="2884488" y="3295650"/>
            <a:ext cx="277812" cy="365125"/>
          </a:xfrm>
          <a:custGeom>
            <a:avLst/>
            <a:gdLst>
              <a:gd name="T0" fmla="*/ 2147483647 w 74"/>
              <a:gd name="T1" fmla="*/ 2147483647 h 97"/>
              <a:gd name="T2" fmla="*/ 2147483647 w 74"/>
              <a:gd name="T3" fmla="*/ 2147483647 h 97"/>
              <a:gd name="T4" fmla="*/ 2147483647 w 74"/>
              <a:gd name="T5" fmla="*/ 2147483647 h 97"/>
              <a:gd name="T6" fmla="*/ 2147483647 w 74"/>
              <a:gd name="T7" fmla="*/ 2147483647 h 97"/>
              <a:gd name="T8" fmla="*/ 2147483647 w 74"/>
              <a:gd name="T9" fmla="*/ 0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0 w 74"/>
              <a:gd name="T19" fmla="*/ 2147483647 h 97"/>
              <a:gd name="T20" fmla="*/ 2147483647 w 74"/>
              <a:gd name="T21" fmla="*/ 2147483647 h 97"/>
              <a:gd name="T22" fmla="*/ 2147483647 w 74"/>
              <a:gd name="T23" fmla="*/ 2147483647 h 97"/>
              <a:gd name="T24" fmla="*/ 2147483647 w 74"/>
              <a:gd name="T25" fmla="*/ 2147483647 h 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97"/>
              <a:gd name="T41" fmla="*/ 74 w 74"/>
              <a:gd name="T42" fmla="*/ 97 h 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97">
                <a:moveTo>
                  <a:pt x="30" y="84"/>
                </a:moveTo>
                <a:cubicBezTo>
                  <a:pt x="28" y="82"/>
                  <a:pt x="29" y="78"/>
                  <a:pt x="33" y="72"/>
                </a:cubicBezTo>
                <a:cubicBezTo>
                  <a:pt x="36" y="66"/>
                  <a:pt x="42" y="58"/>
                  <a:pt x="51" y="48"/>
                </a:cubicBezTo>
                <a:cubicBezTo>
                  <a:pt x="59" y="37"/>
                  <a:pt x="71" y="24"/>
                  <a:pt x="73" y="14"/>
                </a:cubicBezTo>
                <a:cubicBezTo>
                  <a:pt x="74" y="5"/>
                  <a:pt x="67" y="0"/>
                  <a:pt x="56" y="0"/>
                </a:cubicBezTo>
                <a:cubicBezTo>
                  <a:pt x="53" y="3"/>
                  <a:pt x="50" y="6"/>
                  <a:pt x="46" y="9"/>
                </a:cubicBezTo>
                <a:cubicBezTo>
                  <a:pt x="46" y="9"/>
                  <a:pt x="47" y="9"/>
                  <a:pt x="47" y="9"/>
                </a:cubicBezTo>
                <a:cubicBezTo>
                  <a:pt x="50" y="11"/>
                  <a:pt x="48" y="14"/>
                  <a:pt x="46" y="17"/>
                </a:cubicBezTo>
                <a:cubicBezTo>
                  <a:pt x="40" y="25"/>
                  <a:pt x="32" y="34"/>
                  <a:pt x="23" y="44"/>
                </a:cubicBezTo>
                <a:cubicBezTo>
                  <a:pt x="13" y="57"/>
                  <a:pt x="1" y="70"/>
                  <a:pt x="0" y="82"/>
                </a:cubicBezTo>
                <a:cubicBezTo>
                  <a:pt x="0" y="92"/>
                  <a:pt x="6" y="97"/>
                  <a:pt x="17" y="97"/>
                </a:cubicBezTo>
                <a:cubicBezTo>
                  <a:pt x="17" y="97"/>
                  <a:pt x="18" y="96"/>
                  <a:pt x="19" y="96"/>
                </a:cubicBezTo>
                <a:cubicBezTo>
                  <a:pt x="22" y="92"/>
                  <a:pt x="26" y="88"/>
                  <a:pt x="30" y="84"/>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 name="未知">
            <a:extLst>
              <a:ext uri="{FF2B5EF4-FFF2-40B4-BE49-F238E27FC236}">
                <a16:creationId xmlns:a16="http://schemas.microsoft.com/office/drawing/2014/main" id="{0293CC7A-532D-E840-A5FE-69CC833EC342}"/>
              </a:ext>
            </a:extLst>
          </p:cNvPr>
          <p:cNvSpPr>
            <a:spLocks/>
          </p:cNvSpPr>
          <p:nvPr/>
        </p:nvSpPr>
        <p:spPr bwMode="auto">
          <a:xfrm>
            <a:off x="2955925" y="3438525"/>
            <a:ext cx="319088" cy="217488"/>
          </a:xfrm>
          <a:custGeom>
            <a:avLst/>
            <a:gdLst>
              <a:gd name="T0" fmla="*/ 2147483647 w 85"/>
              <a:gd name="T1" fmla="*/ 2147483647 h 58"/>
              <a:gd name="T2" fmla="*/ 2147483647 w 85"/>
              <a:gd name="T3" fmla="*/ 2147483647 h 58"/>
              <a:gd name="T4" fmla="*/ 2147483647 w 85"/>
              <a:gd name="T5" fmla="*/ 2147483647 h 58"/>
              <a:gd name="T6" fmla="*/ 2147483647 w 85"/>
              <a:gd name="T7" fmla="*/ 2147483647 h 58"/>
              <a:gd name="T8" fmla="*/ 2147483647 w 85"/>
              <a:gd name="T9" fmla="*/ 2147483647 h 58"/>
              <a:gd name="T10" fmla="*/ 2147483647 w 85"/>
              <a:gd name="T11" fmla="*/ 2147483647 h 58"/>
              <a:gd name="T12" fmla="*/ 0 w 85"/>
              <a:gd name="T13" fmla="*/ 2147483647 h 58"/>
              <a:gd name="T14" fmla="*/ 2147483647 w 85"/>
              <a:gd name="T15" fmla="*/ 2147483647 h 58"/>
              <a:gd name="T16" fmla="*/ 2147483647 w 85"/>
              <a:gd name="T17" fmla="*/ 2147483647 h 58"/>
              <a:gd name="T18" fmla="*/ 2147483647 w 85"/>
              <a:gd name="T19" fmla="*/ 2147483647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8"/>
              <a:gd name="T32" fmla="*/ 85 w 85"/>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8">
                <a:moveTo>
                  <a:pt x="84" y="1"/>
                </a:moveTo>
                <a:cubicBezTo>
                  <a:pt x="83" y="0"/>
                  <a:pt x="81" y="0"/>
                  <a:pt x="77" y="4"/>
                </a:cubicBezTo>
                <a:cubicBezTo>
                  <a:pt x="71" y="10"/>
                  <a:pt x="60" y="20"/>
                  <a:pt x="51" y="27"/>
                </a:cubicBezTo>
                <a:cubicBezTo>
                  <a:pt x="38" y="37"/>
                  <a:pt x="31" y="40"/>
                  <a:pt x="25" y="44"/>
                </a:cubicBezTo>
                <a:cubicBezTo>
                  <a:pt x="20" y="46"/>
                  <a:pt x="14" y="48"/>
                  <a:pt x="11" y="46"/>
                </a:cubicBezTo>
                <a:cubicBezTo>
                  <a:pt x="11" y="46"/>
                  <a:pt x="11" y="46"/>
                  <a:pt x="11" y="46"/>
                </a:cubicBezTo>
                <a:cubicBezTo>
                  <a:pt x="7" y="50"/>
                  <a:pt x="3" y="54"/>
                  <a:pt x="0" y="58"/>
                </a:cubicBezTo>
                <a:cubicBezTo>
                  <a:pt x="16" y="57"/>
                  <a:pt x="36" y="45"/>
                  <a:pt x="47" y="37"/>
                </a:cubicBezTo>
                <a:cubicBezTo>
                  <a:pt x="58" y="28"/>
                  <a:pt x="75" y="13"/>
                  <a:pt x="80" y="8"/>
                </a:cubicBezTo>
                <a:cubicBezTo>
                  <a:pt x="84" y="4"/>
                  <a:pt x="85" y="2"/>
                  <a:pt x="84"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8" name="未知">
            <a:extLst>
              <a:ext uri="{FF2B5EF4-FFF2-40B4-BE49-F238E27FC236}">
                <a16:creationId xmlns:a16="http://schemas.microsoft.com/office/drawing/2014/main" id="{DFFA3EEE-28BB-8641-B34A-AE38C66426CF}"/>
              </a:ext>
            </a:extLst>
          </p:cNvPr>
          <p:cNvSpPr>
            <a:spLocks/>
          </p:cNvSpPr>
          <p:nvPr/>
        </p:nvSpPr>
        <p:spPr bwMode="auto">
          <a:xfrm>
            <a:off x="2667000" y="3295650"/>
            <a:ext cx="427038" cy="300038"/>
          </a:xfrm>
          <a:custGeom>
            <a:avLst/>
            <a:gdLst>
              <a:gd name="T0" fmla="*/ 2147483647 w 114"/>
              <a:gd name="T1" fmla="*/ 2147483647 h 80"/>
              <a:gd name="T2" fmla="*/ 2147483647 w 114"/>
              <a:gd name="T3" fmla="*/ 2147483647 h 80"/>
              <a:gd name="T4" fmla="*/ 2147483647 w 114"/>
              <a:gd name="T5" fmla="*/ 2147483647 h 80"/>
              <a:gd name="T6" fmla="*/ 2147483647 w 114"/>
              <a:gd name="T7" fmla="*/ 0 h 80"/>
              <a:gd name="T8" fmla="*/ 2147483647 w 114"/>
              <a:gd name="T9" fmla="*/ 0 h 80"/>
              <a:gd name="T10" fmla="*/ 2147483647 w 114"/>
              <a:gd name="T11" fmla="*/ 2147483647 h 80"/>
              <a:gd name="T12" fmla="*/ 2147483647 w 114"/>
              <a:gd name="T13" fmla="*/ 2147483647 h 80"/>
              <a:gd name="T14" fmla="*/ 0 w 114"/>
              <a:gd name="T15" fmla="*/ 2147483647 h 80"/>
              <a:gd name="T16" fmla="*/ 2147483647 w 114"/>
              <a:gd name="T17" fmla="*/ 214748364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4"/>
              <a:gd name="T28" fmla="*/ 0 h 80"/>
              <a:gd name="T29" fmla="*/ 114 w 114"/>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4" h="80">
                <a:moveTo>
                  <a:pt x="48" y="41"/>
                </a:moveTo>
                <a:cubicBezTo>
                  <a:pt x="65" y="27"/>
                  <a:pt x="81" y="18"/>
                  <a:pt x="91" y="13"/>
                </a:cubicBezTo>
                <a:cubicBezTo>
                  <a:pt x="96" y="10"/>
                  <a:pt x="101" y="8"/>
                  <a:pt x="104" y="9"/>
                </a:cubicBezTo>
                <a:cubicBezTo>
                  <a:pt x="108" y="6"/>
                  <a:pt x="111" y="3"/>
                  <a:pt x="114" y="0"/>
                </a:cubicBezTo>
                <a:cubicBezTo>
                  <a:pt x="114" y="0"/>
                  <a:pt x="114" y="0"/>
                  <a:pt x="114" y="0"/>
                </a:cubicBezTo>
                <a:cubicBezTo>
                  <a:pt x="97" y="0"/>
                  <a:pt x="73" y="15"/>
                  <a:pt x="54" y="29"/>
                </a:cubicBezTo>
                <a:cubicBezTo>
                  <a:pt x="36" y="43"/>
                  <a:pt x="19" y="57"/>
                  <a:pt x="6" y="68"/>
                </a:cubicBezTo>
                <a:cubicBezTo>
                  <a:pt x="3" y="72"/>
                  <a:pt x="1" y="76"/>
                  <a:pt x="0" y="80"/>
                </a:cubicBezTo>
                <a:cubicBezTo>
                  <a:pt x="16" y="67"/>
                  <a:pt x="29" y="56"/>
                  <a:pt x="48" y="4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9" name="未知">
            <a:extLst>
              <a:ext uri="{FF2B5EF4-FFF2-40B4-BE49-F238E27FC236}">
                <a16:creationId xmlns:a16="http://schemas.microsoft.com/office/drawing/2014/main" id="{A9A3E206-DF85-7741-934B-3A53A5464436}"/>
              </a:ext>
            </a:extLst>
          </p:cNvPr>
          <p:cNvSpPr>
            <a:spLocks/>
          </p:cNvSpPr>
          <p:nvPr/>
        </p:nvSpPr>
        <p:spPr bwMode="auto">
          <a:xfrm>
            <a:off x="2581275" y="2478088"/>
            <a:ext cx="1112838" cy="1001712"/>
          </a:xfrm>
          <a:custGeom>
            <a:avLst/>
            <a:gdLst>
              <a:gd name="T0" fmla="*/ 2147483647 w 297"/>
              <a:gd name="T1" fmla="*/ 0 h 267"/>
              <a:gd name="T2" fmla="*/ 2147483647 w 297"/>
              <a:gd name="T3" fmla="*/ 2147483647 h 267"/>
              <a:gd name="T4" fmla="*/ 2147483647 w 297"/>
              <a:gd name="T5" fmla="*/ 2147483647 h 267"/>
              <a:gd name="T6" fmla="*/ 2147483647 w 297"/>
              <a:gd name="T7" fmla="*/ 2147483647 h 267"/>
              <a:gd name="T8" fmla="*/ 2147483647 w 297"/>
              <a:gd name="T9" fmla="*/ 2147483647 h 267"/>
              <a:gd name="T10" fmla="*/ 2147483647 w 297"/>
              <a:gd name="T11" fmla="*/ 2147483647 h 267"/>
              <a:gd name="T12" fmla="*/ 2147483647 w 297"/>
              <a:gd name="T13" fmla="*/ 2147483647 h 267"/>
              <a:gd name="T14" fmla="*/ 2147483647 w 297"/>
              <a:gd name="T15" fmla="*/ 2147483647 h 267"/>
              <a:gd name="T16" fmla="*/ 2147483647 w 297"/>
              <a:gd name="T17" fmla="*/ 2147483647 h 267"/>
              <a:gd name="T18" fmla="*/ 2147483647 w 297"/>
              <a:gd name="T19" fmla="*/ 2147483647 h 267"/>
              <a:gd name="T20" fmla="*/ 2147483647 w 297"/>
              <a:gd name="T21" fmla="*/ 2147483647 h 267"/>
              <a:gd name="T22" fmla="*/ 0 w 297"/>
              <a:gd name="T23" fmla="*/ 2147483647 h 267"/>
              <a:gd name="T24" fmla="*/ 2147483647 w 297"/>
              <a:gd name="T25" fmla="*/ 2147483647 h 267"/>
              <a:gd name="T26" fmla="*/ 2147483647 w 297"/>
              <a:gd name="T27" fmla="*/ 2147483647 h 267"/>
              <a:gd name="T28" fmla="*/ 2147483647 w 297"/>
              <a:gd name="T29" fmla="*/ 2147483647 h 267"/>
              <a:gd name="T30" fmla="*/ 2147483647 w 297"/>
              <a:gd name="T31" fmla="*/ 2147483647 h 267"/>
              <a:gd name="T32" fmla="*/ 2147483647 w 297"/>
              <a:gd name="T33" fmla="*/ 2147483647 h 267"/>
              <a:gd name="T34" fmla="*/ 2147483647 w 297"/>
              <a:gd name="T35" fmla="*/ 2147483647 h 267"/>
              <a:gd name="T36" fmla="*/ 2147483647 w 297"/>
              <a:gd name="T37" fmla="*/ 2147483647 h 267"/>
              <a:gd name="T38" fmla="*/ 2147483647 w 297"/>
              <a:gd name="T39" fmla="*/ 0 h 26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7"/>
              <a:gd name="T61" fmla="*/ 0 h 267"/>
              <a:gd name="T62" fmla="*/ 297 w 297"/>
              <a:gd name="T63" fmla="*/ 267 h 26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7" h="267">
                <a:moveTo>
                  <a:pt x="279" y="0"/>
                </a:moveTo>
                <a:cubicBezTo>
                  <a:pt x="277" y="7"/>
                  <a:pt x="277" y="7"/>
                  <a:pt x="277" y="7"/>
                </a:cubicBezTo>
                <a:cubicBezTo>
                  <a:pt x="277" y="7"/>
                  <a:pt x="277" y="7"/>
                  <a:pt x="277" y="7"/>
                </a:cubicBezTo>
                <a:cubicBezTo>
                  <a:pt x="280" y="8"/>
                  <a:pt x="282" y="11"/>
                  <a:pt x="282" y="16"/>
                </a:cubicBezTo>
                <a:cubicBezTo>
                  <a:pt x="279" y="40"/>
                  <a:pt x="231" y="84"/>
                  <a:pt x="178" y="130"/>
                </a:cubicBezTo>
                <a:cubicBezTo>
                  <a:pt x="153" y="151"/>
                  <a:pt x="132" y="165"/>
                  <a:pt x="80" y="211"/>
                </a:cubicBezTo>
                <a:cubicBezTo>
                  <a:pt x="81" y="209"/>
                  <a:pt x="82" y="208"/>
                  <a:pt x="83" y="206"/>
                </a:cubicBezTo>
                <a:cubicBezTo>
                  <a:pt x="82" y="208"/>
                  <a:pt x="81" y="209"/>
                  <a:pt x="81" y="210"/>
                </a:cubicBezTo>
                <a:cubicBezTo>
                  <a:pt x="79" y="210"/>
                  <a:pt x="54" y="220"/>
                  <a:pt x="36" y="232"/>
                </a:cubicBezTo>
                <a:cubicBezTo>
                  <a:pt x="37" y="232"/>
                  <a:pt x="38" y="231"/>
                  <a:pt x="39" y="230"/>
                </a:cubicBezTo>
                <a:cubicBezTo>
                  <a:pt x="26" y="241"/>
                  <a:pt x="5" y="259"/>
                  <a:pt x="3" y="261"/>
                </a:cubicBezTo>
                <a:cubicBezTo>
                  <a:pt x="1" y="263"/>
                  <a:pt x="0" y="264"/>
                  <a:pt x="0" y="266"/>
                </a:cubicBezTo>
                <a:cubicBezTo>
                  <a:pt x="1" y="267"/>
                  <a:pt x="3" y="267"/>
                  <a:pt x="6" y="264"/>
                </a:cubicBezTo>
                <a:cubicBezTo>
                  <a:pt x="12" y="259"/>
                  <a:pt x="19" y="253"/>
                  <a:pt x="27" y="246"/>
                </a:cubicBezTo>
                <a:cubicBezTo>
                  <a:pt x="27" y="246"/>
                  <a:pt x="27" y="246"/>
                  <a:pt x="27" y="246"/>
                </a:cubicBezTo>
                <a:cubicBezTo>
                  <a:pt x="27" y="246"/>
                  <a:pt x="27" y="247"/>
                  <a:pt x="26" y="247"/>
                </a:cubicBezTo>
                <a:cubicBezTo>
                  <a:pt x="34" y="241"/>
                  <a:pt x="54" y="225"/>
                  <a:pt x="75" y="222"/>
                </a:cubicBezTo>
                <a:cubicBezTo>
                  <a:pt x="114" y="188"/>
                  <a:pt x="151" y="162"/>
                  <a:pt x="183" y="136"/>
                </a:cubicBezTo>
                <a:cubicBezTo>
                  <a:pt x="238" y="90"/>
                  <a:pt x="291" y="46"/>
                  <a:pt x="295" y="20"/>
                </a:cubicBezTo>
                <a:cubicBezTo>
                  <a:pt x="297" y="10"/>
                  <a:pt x="293" y="0"/>
                  <a:pt x="279"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0" name="未知">
            <a:extLst>
              <a:ext uri="{FF2B5EF4-FFF2-40B4-BE49-F238E27FC236}">
                <a16:creationId xmlns:a16="http://schemas.microsoft.com/office/drawing/2014/main" id="{E643F796-77AA-9A4F-A6AE-E99B05E0EDAD}"/>
              </a:ext>
            </a:extLst>
          </p:cNvPr>
          <p:cNvSpPr>
            <a:spLocks/>
          </p:cNvSpPr>
          <p:nvPr/>
        </p:nvSpPr>
        <p:spPr bwMode="auto">
          <a:xfrm>
            <a:off x="2520950" y="3311525"/>
            <a:ext cx="341313" cy="341313"/>
          </a:xfrm>
          <a:custGeom>
            <a:avLst/>
            <a:gdLst>
              <a:gd name="T0" fmla="*/ 2147483647 w 91"/>
              <a:gd name="T1" fmla="*/ 2147483647 h 91"/>
              <a:gd name="T2" fmla="*/ 2147483647 w 91"/>
              <a:gd name="T3" fmla="*/ 2147483647 h 91"/>
              <a:gd name="T4" fmla="*/ 2147483647 w 91"/>
              <a:gd name="T5" fmla="*/ 2147483647 h 91"/>
              <a:gd name="T6" fmla="*/ 2147483647 w 91"/>
              <a:gd name="T7" fmla="*/ 2147483647 h 91"/>
              <a:gd name="T8" fmla="*/ 2147483647 w 91"/>
              <a:gd name="T9" fmla="*/ 2147483647 h 91"/>
              <a:gd name="T10" fmla="*/ 2147483647 w 91"/>
              <a:gd name="T11" fmla="*/ 2147483647 h 91"/>
              <a:gd name="T12" fmla="*/ 2147483647 w 91"/>
              <a:gd name="T13" fmla="*/ 2147483647 h 91"/>
              <a:gd name="T14" fmla="*/ 2147483647 w 91"/>
              <a:gd name="T15" fmla="*/ 2147483647 h 91"/>
              <a:gd name="T16" fmla="*/ 2147483647 w 91"/>
              <a:gd name="T17" fmla="*/ 2147483647 h 91"/>
              <a:gd name="T18" fmla="*/ 2147483647 w 91"/>
              <a:gd name="T19" fmla="*/ 2147483647 h 91"/>
              <a:gd name="T20" fmla="*/ 2147483647 w 91"/>
              <a:gd name="T21" fmla="*/ 0 h 91"/>
              <a:gd name="T22" fmla="*/ 2147483647 w 91"/>
              <a:gd name="T23" fmla="*/ 2147483647 h 91"/>
              <a:gd name="T24" fmla="*/ 2147483647 w 91"/>
              <a:gd name="T25" fmla="*/ 2147483647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
              <a:gd name="T40" fmla="*/ 0 h 91"/>
              <a:gd name="T41" fmla="*/ 91 w 91"/>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 h="91">
                <a:moveTo>
                  <a:pt x="33" y="37"/>
                </a:moveTo>
                <a:cubicBezTo>
                  <a:pt x="17" y="60"/>
                  <a:pt x="17" y="60"/>
                  <a:pt x="17" y="60"/>
                </a:cubicBezTo>
                <a:cubicBezTo>
                  <a:pt x="12" y="68"/>
                  <a:pt x="8" y="76"/>
                  <a:pt x="4" y="83"/>
                </a:cubicBezTo>
                <a:cubicBezTo>
                  <a:pt x="0" y="90"/>
                  <a:pt x="4" y="91"/>
                  <a:pt x="11" y="91"/>
                </a:cubicBezTo>
                <a:cubicBezTo>
                  <a:pt x="17" y="91"/>
                  <a:pt x="21" y="90"/>
                  <a:pt x="26" y="86"/>
                </a:cubicBezTo>
                <a:cubicBezTo>
                  <a:pt x="30" y="83"/>
                  <a:pt x="35" y="79"/>
                  <a:pt x="39" y="76"/>
                </a:cubicBezTo>
                <a:cubicBezTo>
                  <a:pt x="40" y="72"/>
                  <a:pt x="42" y="68"/>
                  <a:pt x="45" y="64"/>
                </a:cubicBezTo>
                <a:cubicBezTo>
                  <a:pt x="44" y="65"/>
                  <a:pt x="43" y="66"/>
                  <a:pt x="43" y="66"/>
                </a:cubicBezTo>
                <a:cubicBezTo>
                  <a:pt x="42" y="66"/>
                  <a:pt x="42" y="66"/>
                  <a:pt x="42" y="66"/>
                </a:cubicBezTo>
                <a:cubicBezTo>
                  <a:pt x="55" y="47"/>
                  <a:pt x="78" y="13"/>
                  <a:pt x="87" y="3"/>
                </a:cubicBezTo>
                <a:cubicBezTo>
                  <a:pt x="89" y="2"/>
                  <a:pt x="90" y="1"/>
                  <a:pt x="91" y="0"/>
                </a:cubicBezTo>
                <a:cubicBezTo>
                  <a:pt x="70" y="3"/>
                  <a:pt x="50" y="19"/>
                  <a:pt x="42" y="25"/>
                </a:cubicBezTo>
                <a:cubicBezTo>
                  <a:pt x="39" y="29"/>
                  <a:pt x="36" y="33"/>
                  <a:pt x="33" y="37"/>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1" name="未知">
            <a:extLst>
              <a:ext uri="{FF2B5EF4-FFF2-40B4-BE49-F238E27FC236}">
                <a16:creationId xmlns:a16="http://schemas.microsoft.com/office/drawing/2014/main" id="{A32C4C13-3D46-BB41-A198-E4512879EA6F}"/>
              </a:ext>
            </a:extLst>
          </p:cNvPr>
          <p:cNvSpPr>
            <a:spLocks/>
          </p:cNvSpPr>
          <p:nvPr/>
        </p:nvSpPr>
        <p:spPr bwMode="auto">
          <a:xfrm>
            <a:off x="4540250" y="3213100"/>
            <a:ext cx="608013" cy="360363"/>
          </a:xfrm>
          <a:custGeom>
            <a:avLst/>
            <a:gdLst>
              <a:gd name="T0" fmla="*/ 2147483647 w 162"/>
              <a:gd name="T1" fmla="*/ 2147483647 h 96"/>
              <a:gd name="T2" fmla="*/ 2147483647 w 162"/>
              <a:gd name="T3" fmla="*/ 2147483647 h 96"/>
              <a:gd name="T4" fmla="*/ 2147483647 w 162"/>
              <a:gd name="T5" fmla="*/ 2147483647 h 96"/>
              <a:gd name="T6" fmla="*/ 2147483647 w 162"/>
              <a:gd name="T7" fmla="*/ 2147483647 h 96"/>
              <a:gd name="T8" fmla="*/ 2147483647 w 162"/>
              <a:gd name="T9" fmla="*/ 2147483647 h 96"/>
              <a:gd name="T10" fmla="*/ 2147483647 w 162"/>
              <a:gd name="T11" fmla="*/ 2147483647 h 96"/>
              <a:gd name="T12" fmla="*/ 2147483647 w 162"/>
              <a:gd name="T13" fmla="*/ 2147483647 h 96"/>
              <a:gd name="T14" fmla="*/ 2147483647 w 162"/>
              <a:gd name="T15" fmla="*/ 2147483647 h 96"/>
              <a:gd name="T16" fmla="*/ 2147483647 w 162"/>
              <a:gd name="T17" fmla="*/ 2147483647 h 96"/>
              <a:gd name="T18" fmla="*/ 2147483647 w 162"/>
              <a:gd name="T19" fmla="*/ 2147483647 h 96"/>
              <a:gd name="T20" fmla="*/ 2147483647 w 162"/>
              <a:gd name="T21" fmla="*/ 2147483647 h 96"/>
              <a:gd name="T22" fmla="*/ 2147483647 w 162"/>
              <a:gd name="T23" fmla="*/ 2147483647 h 96"/>
              <a:gd name="T24" fmla="*/ 2147483647 w 162"/>
              <a:gd name="T25" fmla="*/ 2147483647 h 96"/>
              <a:gd name="T26" fmla="*/ 2147483647 w 162"/>
              <a:gd name="T27" fmla="*/ 2147483647 h 96"/>
              <a:gd name="T28" fmla="*/ 2147483647 w 162"/>
              <a:gd name="T29" fmla="*/ 2147483647 h 96"/>
              <a:gd name="T30" fmla="*/ 2147483647 w 162"/>
              <a:gd name="T31" fmla="*/ 2147483647 h 96"/>
              <a:gd name="T32" fmla="*/ 2147483647 w 162"/>
              <a:gd name="T33" fmla="*/ 2147483647 h 96"/>
              <a:gd name="T34" fmla="*/ 2147483647 w 162"/>
              <a:gd name="T35" fmla="*/ 2147483647 h 96"/>
              <a:gd name="T36" fmla="*/ 2147483647 w 162"/>
              <a:gd name="T37" fmla="*/ 2147483647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2"/>
              <a:gd name="T58" fmla="*/ 0 h 96"/>
              <a:gd name="T59" fmla="*/ 162 w 162"/>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2" h="96">
                <a:moveTo>
                  <a:pt x="155" y="1"/>
                </a:moveTo>
                <a:cubicBezTo>
                  <a:pt x="146" y="0"/>
                  <a:pt x="136" y="2"/>
                  <a:pt x="127" y="6"/>
                </a:cubicBezTo>
                <a:cubicBezTo>
                  <a:pt x="117" y="10"/>
                  <a:pt x="101" y="20"/>
                  <a:pt x="91" y="28"/>
                </a:cubicBezTo>
                <a:cubicBezTo>
                  <a:pt x="72" y="42"/>
                  <a:pt x="59" y="55"/>
                  <a:pt x="44" y="69"/>
                </a:cubicBezTo>
                <a:cubicBezTo>
                  <a:pt x="43" y="68"/>
                  <a:pt x="43" y="68"/>
                  <a:pt x="43" y="68"/>
                </a:cubicBezTo>
                <a:cubicBezTo>
                  <a:pt x="50" y="58"/>
                  <a:pt x="77" y="18"/>
                  <a:pt x="87" y="8"/>
                </a:cubicBezTo>
                <a:cubicBezTo>
                  <a:pt x="88" y="7"/>
                  <a:pt x="89" y="6"/>
                  <a:pt x="90" y="5"/>
                </a:cubicBezTo>
                <a:cubicBezTo>
                  <a:pt x="73" y="9"/>
                  <a:pt x="56" y="19"/>
                  <a:pt x="42" y="29"/>
                </a:cubicBezTo>
                <a:cubicBezTo>
                  <a:pt x="42" y="29"/>
                  <a:pt x="42" y="29"/>
                  <a:pt x="42" y="29"/>
                </a:cubicBezTo>
                <a:cubicBezTo>
                  <a:pt x="37" y="36"/>
                  <a:pt x="32" y="42"/>
                  <a:pt x="26" y="51"/>
                </a:cubicBezTo>
                <a:cubicBezTo>
                  <a:pt x="17" y="65"/>
                  <a:pt x="8" y="77"/>
                  <a:pt x="3" y="88"/>
                </a:cubicBezTo>
                <a:cubicBezTo>
                  <a:pt x="0" y="95"/>
                  <a:pt x="2" y="96"/>
                  <a:pt x="11" y="96"/>
                </a:cubicBezTo>
                <a:cubicBezTo>
                  <a:pt x="17" y="96"/>
                  <a:pt x="20" y="95"/>
                  <a:pt x="25" y="91"/>
                </a:cubicBezTo>
                <a:cubicBezTo>
                  <a:pt x="36" y="83"/>
                  <a:pt x="62" y="59"/>
                  <a:pt x="86" y="39"/>
                </a:cubicBezTo>
                <a:cubicBezTo>
                  <a:pt x="102" y="26"/>
                  <a:pt x="113" y="18"/>
                  <a:pt x="127" y="12"/>
                </a:cubicBezTo>
                <a:cubicBezTo>
                  <a:pt x="133" y="9"/>
                  <a:pt x="140" y="7"/>
                  <a:pt x="144" y="9"/>
                </a:cubicBezTo>
                <a:cubicBezTo>
                  <a:pt x="145" y="9"/>
                  <a:pt x="145" y="10"/>
                  <a:pt x="146" y="10"/>
                </a:cubicBezTo>
                <a:cubicBezTo>
                  <a:pt x="151" y="8"/>
                  <a:pt x="157" y="5"/>
                  <a:pt x="162" y="2"/>
                </a:cubicBezTo>
                <a:cubicBezTo>
                  <a:pt x="160" y="1"/>
                  <a:pt x="157" y="1"/>
                  <a:pt x="155"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2" name="未知">
            <a:extLst>
              <a:ext uri="{FF2B5EF4-FFF2-40B4-BE49-F238E27FC236}">
                <a16:creationId xmlns:a16="http://schemas.microsoft.com/office/drawing/2014/main" id="{ADA49135-B727-C749-9312-9896DB9E13FC}"/>
              </a:ext>
            </a:extLst>
          </p:cNvPr>
          <p:cNvSpPr>
            <a:spLocks/>
          </p:cNvSpPr>
          <p:nvPr/>
        </p:nvSpPr>
        <p:spPr bwMode="auto">
          <a:xfrm>
            <a:off x="4891088" y="3213100"/>
            <a:ext cx="314325" cy="360363"/>
          </a:xfrm>
          <a:custGeom>
            <a:avLst/>
            <a:gdLst>
              <a:gd name="T0" fmla="*/ 2147483647 w 84"/>
              <a:gd name="T1" fmla="*/ 0 h 96"/>
              <a:gd name="T2" fmla="*/ 2147483647 w 84"/>
              <a:gd name="T3" fmla="*/ 2147483647 h 96"/>
              <a:gd name="T4" fmla="*/ 2147483647 w 84"/>
              <a:gd name="T5" fmla="*/ 2147483647 h 96"/>
              <a:gd name="T6" fmla="*/ 2147483647 w 84"/>
              <a:gd name="T7" fmla="*/ 2147483647 h 96"/>
              <a:gd name="T8" fmla="*/ 2147483647 w 84"/>
              <a:gd name="T9" fmla="*/ 2147483647 h 96"/>
              <a:gd name="T10" fmla="*/ 0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0 h 9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96"/>
              <a:gd name="T44" fmla="*/ 84 w 84"/>
              <a:gd name="T45" fmla="*/ 96 h 9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96">
                <a:moveTo>
                  <a:pt x="69" y="0"/>
                </a:moveTo>
                <a:cubicBezTo>
                  <a:pt x="64" y="3"/>
                  <a:pt x="58" y="6"/>
                  <a:pt x="53" y="8"/>
                </a:cubicBezTo>
                <a:cubicBezTo>
                  <a:pt x="57" y="11"/>
                  <a:pt x="55" y="19"/>
                  <a:pt x="52" y="23"/>
                </a:cubicBezTo>
                <a:cubicBezTo>
                  <a:pt x="47" y="28"/>
                  <a:pt x="41" y="29"/>
                  <a:pt x="35" y="30"/>
                </a:cubicBezTo>
                <a:cubicBezTo>
                  <a:pt x="27" y="31"/>
                  <a:pt x="17" y="35"/>
                  <a:pt x="12" y="40"/>
                </a:cubicBezTo>
                <a:cubicBezTo>
                  <a:pt x="8" y="44"/>
                  <a:pt x="1" y="56"/>
                  <a:pt x="0" y="70"/>
                </a:cubicBezTo>
                <a:cubicBezTo>
                  <a:pt x="0" y="88"/>
                  <a:pt x="8" y="96"/>
                  <a:pt x="19" y="96"/>
                </a:cubicBezTo>
                <a:cubicBezTo>
                  <a:pt x="19" y="96"/>
                  <a:pt x="20" y="95"/>
                  <a:pt x="20" y="95"/>
                </a:cubicBezTo>
                <a:cubicBezTo>
                  <a:pt x="24" y="90"/>
                  <a:pt x="28" y="85"/>
                  <a:pt x="32" y="80"/>
                </a:cubicBezTo>
                <a:cubicBezTo>
                  <a:pt x="28" y="78"/>
                  <a:pt x="27" y="72"/>
                  <a:pt x="26" y="62"/>
                </a:cubicBezTo>
                <a:cubicBezTo>
                  <a:pt x="25" y="52"/>
                  <a:pt x="27" y="45"/>
                  <a:pt x="30" y="40"/>
                </a:cubicBezTo>
                <a:cubicBezTo>
                  <a:pt x="34" y="35"/>
                  <a:pt x="43" y="34"/>
                  <a:pt x="54" y="32"/>
                </a:cubicBezTo>
                <a:cubicBezTo>
                  <a:pt x="66" y="30"/>
                  <a:pt x="76" y="28"/>
                  <a:pt x="80" y="21"/>
                </a:cubicBezTo>
                <a:cubicBezTo>
                  <a:pt x="84" y="12"/>
                  <a:pt x="79" y="4"/>
                  <a:pt x="69"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3" name="未知">
            <a:extLst>
              <a:ext uri="{FF2B5EF4-FFF2-40B4-BE49-F238E27FC236}">
                <a16:creationId xmlns:a16="http://schemas.microsoft.com/office/drawing/2014/main" id="{C393773E-E48D-124F-8643-703471555E5F}"/>
              </a:ext>
            </a:extLst>
          </p:cNvPr>
          <p:cNvSpPr>
            <a:spLocks/>
          </p:cNvSpPr>
          <p:nvPr/>
        </p:nvSpPr>
        <p:spPr bwMode="auto">
          <a:xfrm>
            <a:off x="4959350" y="3357563"/>
            <a:ext cx="319088" cy="220662"/>
          </a:xfrm>
          <a:custGeom>
            <a:avLst/>
            <a:gdLst>
              <a:gd name="T0" fmla="*/ 2147483647 w 85"/>
              <a:gd name="T1" fmla="*/ 2147483647 h 59"/>
              <a:gd name="T2" fmla="*/ 2147483647 w 85"/>
              <a:gd name="T3" fmla="*/ 2147483647 h 59"/>
              <a:gd name="T4" fmla="*/ 2147483647 w 85"/>
              <a:gd name="T5" fmla="*/ 2147483647 h 59"/>
              <a:gd name="T6" fmla="*/ 2147483647 w 85"/>
              <a:gd name="T7" fmla="*/ 2147483647 h 59"/>
              <a:gd name="T8" fmla="*/ 2147483647 w 85"/>
              <a:gd name="T9" fmla="*/ 2147483647 h 59"/>
              <a:gd name="T10" fmla="*/ 2147483647 w 85"/>
              <a:gd name="T11" fmla="*/ 2147483647 h 59"/>
              <a:gd name="T12" fmla="*/ 0 w 85"/>
              <a:gd name="T13" fmla="*/ 2147483647 h 59"/>
              <a:gd name="T14" fmla="*/ 2147483647 w 85"/>
              <a:gd name="T15" fmla="*/ 2147483647 h 59"/>
              <a:gd name="T16" fmla="*/ 2147483647 w 85"/>
              <a:gd name="T17" fmla="*/ 2147483647 h 59"/>
              <a:gd name="T18" fmla="*/ 2147483647 w 85"/>
              <a:gd name="T19" fmla="*/ 2147483647 h 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9"/>
              <a:gd name="T32" fmla="*/ 85 w 85"/>
              <a:gd name="T33" fmla="*/ 59 h 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9">
                <a:moveTo>
                  <a:pt x="84" y="2"/>
                </a:moveTo>
                <a:cubicBezTo>
                  <a:pt x="82" y="0"/>
                  <a:pt x="77" y="5"/>
                  <a:pt x="77" y="5"/>
                </a:cubicBezTo>
                <a:cubicBezTo>
                  <a:pt x="70" y="11"/>
                  <a:pt x="62" y="18"/>
                  <a:pt x="50" y="28"/>
                </a:cubicBezTo>
                <a:cubicBezTo>
                  <a:pt x="42" y="35"/>
                  <a:pt x="34" y="39"/>
                  <a:pt x="29" y="42"/>
                </a:cubicBezTo>
                <a:cubicBezTo>
                  <a:pt x="23" y="45"/>
                  <a:pt x="19" y="47"/>
                  <a:pt x="15" y="46"/>
                </a:cubicBezTo>
                <a:cubicBezTo>
                  <a:pt x="14" y="46"/>
                  <a:pt x="13" y="45"/>
                  <a:pt x="12" y="44"/>
                </a:cubicBezTo>
                <a:cubicBezTo>
                  <a:pt x="8" y="49"/>
                  <a:pt x="4" y="54"/>
                  <a:pt x="0" y="59"/>
                </a:cubicBezTo>
                <a:cubicBezTo>
                  <a:pt x="17" y="59"/>
                  <a:pt x="36" y="46"/>
                  <a:pt x="46" y="38"/>
                </a:cubicBezTo>
                <a:cubicBezTo>
                  <a:pt x="59" y="28"/>
                  <a:pt x="71" y="17"/>
                  <a:pt x="78" y="10"/>
                </a:cubicBezTo>
                <a:cubicBezTo>
                  <a:pt x="80" y="9"/>
                  <a:pt x="85" y="4"/>
                  <a:pt x="84" y="2"/>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4" name="未知">
            <a:extLst>
              <a:ext uri="{FF2B5EF4-FFF2-40B4-BE49-F238E27FC236}">
                <a16:creationId xmlns:a16="http://schemas.microsoft.com/office/drawing/2014/main" id="{6FCFEE29-9F81-D641-BF27-7177159204BE}"/>
              </a:ext>
            </a:extLst>
          </p:cNvPr>
          <p:cNvSpPr>
            <a:spLocks/>
          </p:cNvSpPr>
          <p:nvPr/>
        </p:nvSpPr>
        <p:spPr bwMode="auto">
          <a:xfrm>
            <a:off x="6851650" y="3435350"/>
            <a:ext cx="230188" cy="138113"/>
          </a:xfrm>
          <a:custGeom>
            <a:avLst/>
            <a:gdLst>
              <a:gd name="T0" fmla="*/ 2147483647 w 61"/>
              <a:gd name="T1" fmla="*/ 2147483647 h 37"/>
              <a:gd name="T2" fmla="*/ 2147483647 w 61"/>
              <a:gd name="T3" fmla="*/ 2147483647 h 37"/>
              <a:gd name="T4" fmla="*/ 2147483647 w 61"/>
              <a:gd name="T5" fmla="*/ 2147483647 h 37"/>
              <a:gd name="T6" fmla="*/ 2147483647 w 61"/>
              <a:gd name="T7" fmla="*/ 2147483647 h 37"/>
              <a:gd name="T8" fmla="*/ 2147483647 w 61"/>
              <a:gd name="T9" fmla="*/ 2147483647 h 37"/>
              <a:gd name="T10" fmla="*/ 0 w 61"/>
              <a:gd name="T11" fmla="*/ 2147483647 h 37"/>
              <a:gd name="T12" fmla="*/ 2147483647 w 61"/>
              <a:gd name="T13" fmla="*/ 2147483647 h 37"/>
              <a:gd name="T14" fmla="*/ 2147483647 w 61"/>
              <a:gd name="T15" fmla="*/ 2147483647 h 37"/>
              <a:gd name="T16" fmla="*/ 2147483647 w 61"/>
              <a:gd name="T17" fmla="*/ 2147483647 h 37"/>
              <a:gd name="T18" fmla="*/ 2147483647 w 61"/>
              <a:gd name="T19" fmla="*/ 2147483647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37"/>
              <a:gd name="T32" fmla="*/ 61 w 61"/>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37">
                <a:moveTo>
                  <a:pt x="59" y="1"/>
                </a:moveTo>
                <a:cubicBezTo>
                  <a:pt x="58" y="0"/>
                  <a:pt x="55" y="3"/>
                  <a:pt x="50" y="7"/>
                </a:cubicBezTo>
                <a:cubicBezTo>
                  <a:pt x="44" y="12"/>
                  <a:pt x="40" y="16"/>
                  <a:pt x="33" y="21"/>
                </a:cubicBezTo>
                <a:cubicBezTo>
                  <a:pt x="25" y="27"/>
                  <a:pt x="19" y="29"/>
                  <a:pt x="14" y="31"/>
                </a:cubicBezTo>
                <a:cubicBezTo>
                  <a:pt x="12" y="31"/>
                  <a:pt x="6" y="32"/>
                  <a:pt x="4" y="31"/>
                </a:cubicBezTo>
                <a:cubicBezTo>
                  <a:pt x="2" y="32"/>
                  <a:pt x="1" y="33"/>
                  <a:pt x="0" y="35"/>
                </a:cubicBezTo>
                <a:cubicBezTo>
                  <a:pt x="4" y="37"/>
                  <a:pt x="10" y="36"/>
                  <a:pt x="14" y="35"/>
                </a:cubicBezTo>
                <a:cubicBezTo>
                  <a:pt x="19" y="34"/>
                  <a:pt x="26" y="32"/>
                  <a:pt x="35" y="26"/>
                </a:cubicBezTo>
                <a:cubicBezTo>
                  <a:pt x="42" y="21"/>
                  <a:pt x="47" y="16"/>
                  <a:pt x="52" y="11"/>
                </a:cubicBezTo>
                <a:cubicBezTo>
                  <a:pt x="58" y="6"/>
                  <a:pt x="61" y="3"/>
                  <a:pt x="59"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5" name="未知">
            <a:extLst>
              <a:ext uri="{FF2B5EF4-FFF2-40B4-BE49-F238E27FC236}">
                <a16:creationId xmlns:a16="http://schemas.microsoft.com/office/drawing/2014/main" id="{38CBEE49-0535-9546-92D1-2B406B93D82C}"/>
              </a:ext>
            </a:extLst>
          </p:cNvPr>
          <p:cNvSpPr>
            <a:spLocks/>
          </p:cNvSpPr>
          <p:nvPr/>
        </p:nvSpPr>
        <p:spPr bwMode="auto">
          <a:xfrm>
            <a:off x="3511550" y="3435350"/>
            <a:ext cx="355600" cy="225425"/>
          </a:xfrm>
          <a:custGeom>
            <a:avLst/>
            <a:gdLst>
              <a:gd name="T0" fmla="*/ 2147483647 w 95"/>
              <a:gd name="T1" fmla="*/ 2147483647 h 60"/>
              <a:gd name="T2" fmla="*/ 2147483647 w 95"/>
              <a:gd name="T3" fmla="*/ 2147483647 h 60"/>
              <a:gd name="T4" fmla="*/ 2147483647 w 95"/>
              <a:gd name="T5" fmla="*/ 2147483647 h 60"/>
              <a:gd name="T6" fmla="*/ 2147483647 w 95"/>
              <a:gd name="T7" fmla="*/ 2147483647 h 60"/>
              <a:gd name="T8" fmla="*/ 2147483647 w 95"/>
              <a:gd name="T9" fmla="*/ 2147483647 h 60"/>
              <a:gd name="T10" fmla="*/ 2147483647 w 95"/>
              <a:gd name="T11" fmla="*/ 2147483647 h 60"/>
              <a:gd name="T12" fmla="*/ 0 w 95"/>
              <a:gd name="T13" fmla="*/ 2147483647 h 60"/>
              <a:gd name="T14" fmla="*/ 2147483647 w 95"/>
              <a:gd name="T15" fmla="*/ 2147483647 h 60"/>
              <a:gd name="T16" fmla="*/ 2147483647 w 95"/>
              <a:gd name="T17" fmla="*/ 2147483647 h 60"/>
              <a:gd name="T18" fmla="*/ 2147483647 w 95"/>
              <a:gd name="T19" fmla="*/ 2147483647 h 60"/>
              <a:gd name="T20" fmla="*/ 2147483647 w 95"/>
              <a:gd name="T21" fmla="*/ 2147483647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5"/>
              <a:gd name="T34" fmla="*/ 0 h 60"/>
              <a:gd name="T35" fmla="*/ 95 w 95"/>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5" h="60">
                <a:moveTo>
                  <a:pt x="94" y="1"/>
                </a:moveTo>
                <a:cubicBezTo>
                  <a:pt x="92" y="0"/>
                  <a:pt x="89" y="3"/>
                  <a:pt x="86" y="5"/>
                </a:cubicBezTo>
                <a:cubicBezTo>
                  <a:pt x="80" y="11"/>
                  <a:pt x="71" y="18"/>
                  <a:pt x="60" y="28"/>
                </a:cubicBezTo>
                <a:cubicBezTo>
                  <a:pt x="51" y="35"/>
                  <a:pt x="41" y="42"/>
                  <a:pt x="35" y="45"/>
                </a:cubicBezTo>
                <a:cubicBezTo>
                  <a:pt x="31" y="47"/>
                  <a:pt x="25" y="49"/>
                  <a:pt x="23" y="47"/>
                </a:cubicBezTo>
                <a:cubicBezTo>
                  <a:pt x="22" y="46"/>
                  <a:pt x="21" y="45"/>
                  <a:pt x="21" y="44"/>
                </a:cubicBezTo>
                <a:cubicBezTo>
                  <a:pt x="14" y="48"/>
                  <a:pt x="7" y="53"/>
                  <a:pt x="0" y="58"/>
                </a:cubicBezTo>
                <a:cubicBezTo>
                  <a:pt x="2" y="59"/>
                  <a:pt x="5" y="60"/>
                  <a:pt x="9" y="60"/>
                </a:cubicBezTo>
                <a:cubicBezTo>
                  <a:pt x="27" y="60"/>
                  <a:pt x="45" y="46"/>
                  <a:pt x="56" y="38"/>
                </a:cubicBezTo>
                <a:cubicBezTo>
                  <a:pt x="66" y="29"/>
                  <a:pt x="80" y="18"/>
                  <a:pt x="87" y="11"/>
                </a:cubicBezTo>
                <a:cubicBezTo>
                  <a:pt x="93" y="6"/>
                  <a:pt x="95" y="3"/>
                  <a:pt x="94"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6" name="未知">
            <a:extLst>
              <a:ext uri="{FF2B5EF4-FFF2-40B4-BE49-F238E27FC236}">
                <a16:creationId xmlns:a16="http://schemas.microsoft.com/office/drawing/2014/main" id="{FB7A72DA-A23E-4541-8F82-11EBCAFA834C}"/>
              </a:ext>
            </a:extLst>
          </p:cNvPr>
          <p:cNvSpPr>
            <a:spLocks/>
          </p:cNvSpPr>
          <p:nvPr/>
        </p:nvSpPr>
        <p:spPr bwMode="auto">
          <a:xfrm>
            <a:off x="3484563" y="3292475"/>
            <a:ext cx="327025" cy="360363"/>
          </a:xfrm>
          <a:custGeom>
            <a:avLst/>
            <a:gdLst>
              <a:gd name="T0" fmla="*/ 2147483647 w 87"/>
              <a:gd name="T1" fmla="*/ 2147483647 h 96"/>
              <a:gd name="T2" fmla="*/ 2147483647 w 87"/>
              <a:gd name="T3" fmla="*/ 2147483647 h 96"/>
              <a:gd name="T4" fmla="*/ 2147483647 w 87"/>
              <a:gd name="T5" fmla="*/ 2147483647 h 96"/>
              <a:gd name="T6" fmla="*/ 2147483647 w 87"/>
              <a:gd name="T7" fmla="*/ 2147483647 h 96"/>
              <a:gd name="T8" fmla="*/ 0 w 87"/>
              <a:gd name="T9" fmla="*/ 2147483647 h 96"/>
              <a:gd name="T10" fmla="*/ 2147483647 w 87"/>
              <a:gd name="T11" fmla="*/ 2147483647 h 96"/>
              <a:gd name="T12" fmla="*/ 2147483647 w 87"/>
              <a:gd name="T13" fmla="*/ 2147483647 h 96"/>
              <a:gd name="T14" fmla="*/ 2147483647 w 87"/>
              <a:gd name="T15" fmla="*/ 2147483647 h 96"/>
              <a:gd name="T16" fmla="*/ 2147483647 w 87"/>
              <a:gd name="T17" fmla="*/ 2147483647 h 96"/>
              <a:gd name="T18" fmla="*/ 2147483647 w 87"/>
              <a:gd name="T19" fmla="*/ 2147483647 h 96"/>
              <a:gd name="T20" fmla="*/ 2147483647 w 87"/>
              <a:gd name="T21" fmla="*/ 2147483647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7"/>
              <a:gd name="T34" fmla="*/ 0 h 96"/>
              <a:gd name="T35" fmla="*/ 87 w 87"/>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7" h="96">
                <a:moveTo>
                  <a:pt x="74" y="1"/>
                </a:moveTo>
                <a:cubicBezTo>
                  <a:pt x="66" y="1"/>
                  <a:pt x="57" y="7"/>
                  <a:pt x="45" y="19"/>
                </a:cubicBezTo>
                <a:cubicBezTo>
                  <a:pt x="35" y="37"/>
                  <a:pt x="23" y="53"/>
                  <a:pt x="8" y="66"/>
                </a:cubicBezTo>
                <a:cubicBezTo>
                  <a:pt x="8" y="66"/>
                  <a:pt x="8" y="66"/>
                  <a:pt x="8" y="66"/>
                </a:cubicBezTo>
                <a:cubicBezTo>
                  <a:pt x="3" y="72"/>
                  <a:pt x="0" y="80"/>
                  <a:pt x="0" y="86"/>
                </a:cubicBezTo>
                <a:cubicBezTo>
                  <a:pt x="0" y="90"/>
                  <a:pt x="3" y="94"/>
                  <a:pt x="7" y="96"/>
                </a:cubicBezTo>
                <a:cubicBezTo>
                  <a:pt x="14" y="91"/>
                  <a:pt x="21" y="86"/>
                  <a:pt x="28" y="82"/>
                </a:cubicBezTo>
                <a:cubicBezTo>
                  <a:pt x="28" y="80"/>
                  <a:pt x="29" y="76"/>
                  <a:pt x="31" y="72"/>
                </a:cubicBezTo>
                <a:cubicBezTo>
                  <a:pt x="36" y="64"/>
                  <a:pt x="43" y="54"/>
                  <a:pt x="50" y="46"/>
                </a:cubicBezTo>
                <a:cubicBezTo>
                  <a:pt x="62" y="31"/>
                  <a:pt x="74" y="18"/>
                  <a:pt x="81" y="9"/>
                </a:cubicBezTo>
                <a:cubicBezTo>
                  <a:pt x="87" y="3"/>
                  <a:pt x="85" y="0"/>
                  <a:pt x="74"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pic>
        <p:nvPicPr>
          <p:cNvPr id="37" name="图片 25" descr="羽毛.png">
            <a:extLst>
              <a:ext uri="{FF2B5EF4-FFF2-40B4-BE49-F238E27FC236}">
                <a16:creationId xmlns:a16="http://schemas.microsoft.com/office/drawing/2014/main" id="{D90DF228-E629-D943-A9A8-B5EB028739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350554">
            <a:off x="7875588" y="-982663"/>
            <a:ext cx="1239837" cy="39655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 name="未知">
            <a:extLst>
              <a:ext uri="{FF2B5EF4-FFF2-40B4-BE49-F238E27FC236}">
                <a16:creationId xmlns:a16="http://schemas.microsoft.com/office/drawing/2014/main" id="{3CB043BF-2EB7-384A-A777-2B62B6353325}"/>
              </a:ext>
            </a:extLst>
          </p:cNvPr>
          <p:cNvSpPr>
            <a:spLocks/>
          </p:cNvSpPr>
          <p:nvPr/>
        </p:nvSpPr>
        <p:spPr bwMode="auto">
          <a:xfrm>
            <a:off x="4572000" y="2420938"/>
            <a:ext cx="1112838" cy="1001712"/>
          </a:xfrm>
          <a:custGeom>
            <a:avLst/>
            <a:gdLst>
              <a:gd name="T0" fmla="*/ 2147483647 w 297"/>
              <a:gd name="T1" fmla="*/ 0 h 267"/>
              <a:gd name="T2" fmla="*/ 2147483647 w 297"/>
              <a:gd name="T3" fmla="*/ 2147483647 h 267"/>
              <a:gd name="T4" fmla="*/ 2147483647 w 297"/>
              <a:gd name="T5" fmla="*/ 2147483647 h 267"/>
              <a:gd name="T6" fmla="*/ 2147483647 w 297"/>
              <a:gd name="T7" fmla="*/ 2147483647 h 267"/>
              <a:gd name="T8" fmla="*/ 2147483647 w 297"/>
              <a:gd name="T9" fmla="*/ 2147483647 h 267"/>
              <a:gd name="T10" fmla="*/ 2147483647 w 297"/>
              <a:gd name="T11" fmla="*/ 2147483647 h 267"/>
              <a:gd name="T12" fmla="*/ 2147483647 w 297"/>
              <a:gd name="T13" fmla="*/ 2147483647 h 267"/>
              <a:gd name="T14" fmla="*/ 2147483647 w 297"/>
              <a:gd name="T15" fmla="*/ 2147483647 h 267"/>
              <a:gd name="T16" fmla="*/ 2147483647 w 297"/>
              <a:gd name="T17" fmla="*/ 2147483647 h 267"/>
              <a:gd name="T18" fmla="*/ 2147483647 w 297"/>
              <a:gd name="T19" fmla="*/ 2147483647 h 267"/>
              <a:gd name="T20" fmla="*/ 2147483647 w 297"/>
              <a:gd name="T21" fmla="*/ 2147483647 h 267"/>
              <a:gd name="T22" fmla="*/ 0 w 297"/>
              <a:gd name="T23" fmla="*/ 2147483647 h 267"/>
              <a:gd name="T24" fmla="*/ 2147483647 w 297"/>
              <a:gd name="T25" fmla="*/ 2147483647 h 267"/>
              <a:gd name="T26" fmla="*/ 2147483647 w 297"/>
              <a:gd name="T27" fmla="*/ 2147483647 h 267"/>
              <a:gd name="T28" fmla="*/ 2147483647 w 297"/>
              <a:gd name="T29" fmla="*/ 2147483647 h 267"/>
              <a:gd name="T30" fmla="*/ 2147483647 w 297"/>
              <a:gd name="T31" fmla="*/ 2147483647 h 267"/>
              <a:gd name="T32" fmla="*/ 2147483647 w 297"/>
              <a:gd name="T33" fmla="*/ 2147483647 h 267"/>
              <a:gd name="T34" fmla="*/ 2147483647 w 297"/>
              <a:gd name="T35" fmla="*/ 2147483647 h 267"/>
              <a:gd name="T36" fmla="*/ 2147483647 w 297"/>
              <a:gd name="T37" fmla="*/ 2147483647 h 267"/>
              <a:gd name="T38" fmla="*/ 2147483647 w 297"/>
              <a:gd name="T39" fmla="*/ 0 h 26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7"/>
              <a:gd name="T61" fmla="*/ 0 h 267"/>
              <a:gd name="T62" fmla="*/ 297 w 297"/>
              <a:gd name="T63" fmla="*/ 267 h 26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7" h="267">
                <a:moveTo>
                  <a:pt x="279" y="0"/>
                </a:moveTo>
                <a:cubicBezTo>
                  <a:pt x="277" y="7"/>
                  <a:pt x="277" y="7"/>
                  <a:pt x="277" y="7"/>
                </a:cubicBezTo>
                <a:cubicBezTo>
                  <a:pt x="277" y="7"/>
                  <a:pt x="277" y="7"/>
                  <a:pt x="277" y="7"/>
                </a:cubicBezTo>
                <a:cubicBezTo>
                  <a:pt x="280" y="8"/>
                  <a:pt x="282" y="11"/>
                  <a:pt x="282" y="16"/>
                </a:cubicBezTo>
                <a:cubicBezTo>
                  <a:pt x="279" y="40"/>
                  <a:pt x="231" y="84"/>
                  <a:pt x="178" y="130"/>
                </a:cubicBezTo>
                <a:cubicBezTo>
                  <a:pt x="153" y="151"/>
                  <a:pt x="132" y="165"/>
                  <a:pt x="80" y="211"/>
                </a:cubicBezTo>
                <a:cubicBezTo>
                  <a:pt x="81" y="209"/>
                  <a:pt x="82" y="208"/>
                  <a:pt x="83" y="206"/>
                </a:cubicBezTo>
                <a:cubicBezTo>
                  <a:pt x="82" y="208"/>
                  <a:pt x="81" y="209"/>
                  <a:pt x="81" y="210"/>
                </a:cubicBezTo>
                <a:cubicBezTo>
                  <a:pt x="79" y="210"/>
                  <a:pt x="54" y="220"/>
                  <a:pt x="36" y="232"/>
                </a:cubicBezTo>
                <a:cubicBezTo>
                  <a:pt x="37" y="232"/>
                  <a:pt x="38" y="231"/>
                  <a:pt x="39" y="230"/>
                </a:cubicBezTo>
                <a:cubicBezTo>
                  <a:pt x="26" y="241"/>
                  <a:pt x="5" y="259"/>
                  <a:pt x="3" y="261"/>
                </a:cubicBezTo>
                <a:cubicBezTo>
                  <a:pt x="1" y="263"/>
                  <a:pt x="0" y="264"/>
                  <a:pt x="0" y="266"/>
                </a:cubicBezTo>
                <a:cubicBezTo>
                  <a:pt x="1" y="267"/>
                  <a:pt x="3" y="267"/>
                  <a:pt x="6" y="264"/>
                </a:cubicBezTo>
                <a:cubicBezTo>
                  <a:pt x="12" y="259"/>
                  <a:pt x="19" y="253"/>
                  <a:pt x="27" y="246"/>
                </a:cubicBezTo>
                <a:cubicBezTo>
                  <a:pt x="27" y="246"/>
                  <a:pt x="27" y="246"/>
                  <a:pt x="27" y="246"/>
                </a:cubicBezTo>
                <a:cubicBezTo>
                  <a:pt x="27" y="246"/>
                  <a:pt x="27" y="247"/>
                  <a:pt x="26" y="247"/>
                </a:cubicBezTo>
                <a:cubicBezTo>
                  <a:pt x="34" y="241"/>
                  <a:pt x="54" y="225"/>
                  <a:pt x="75" y="222"/>
                </a:cubicBezTo>
                <a:cubicBezTo>
                  <a:pt x="114" y="188"/>
                  <a:pt x="151" y="162"/>
                  <a:pt x="183" y="136"/>
                </a:cubicBezTo>
                <a:cubicBezTo>
                  <a:pt x="238" y="90"/>
                  <a:pt x="291" y="46"/>
                  <a:pt x="295" y="20"/>
                </a:cubicBezTo>
                <a:cubicBezTo>
                  <a:pt x="297" y="10"/>
                  <a:pt x="293" y="0"/>
                  <a:pt x="279"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9" name="未知">
            <a:extLst>
              <a:ext uri="{FF2B5EF4-FFF2-40B4-BE49-F238E27FC236}">
                <a16:creationId xmlns:a16="http://schemas.microsoft.com/office/drawing/2014/main" id="{2D5C04DF-8667-7C45-AF14-A34839559C73}"/>
              </a:ext>
            </a:extLst>
          </p:cNvPr>
          <p:cNvSpPr>
            <a:spLocks/>
          </p:cNvSpPr>
          <p:nvPr/>
        </p:nvSpPr>
        <p:spPr bwMode="auto">
          <a:xfrm>
            <a:off x="4727575" y="2420938"/>
            <a:ext cx="911225" cy="869950"/>
          </a:xfrm>
          <a:custGeom>
            <a:avLst/>
            <a:gdLst>
              <a:gd name="T0" fmla="*/ 0 w 243"/>
              <a:gd name="T1" fmla="*/ 2147483647 h 232"/>
              <a:gd name="T2" fmla="*/ 2147483647 w 243"/>
              <a:gd name="T3" fmla="*/ 2147483647 h 232"/>
              <a:gd name="T4" fmla="*/ 2147483647 w 243"/>
              <a:gd name="T5" fmla="*/ 2147483647 h 232"/>
              <a:gd name="T6" fmla="*/ 2147483647 w 243"/>
              <a:gd name="T7" fmla="*/ 2147483647 h 232"/>
              <a:gd name="T8" fmla="*/ 2147483647 w 243"/>
              <a:gd name="T9" fmla="*/ 2147483647 h 232"/>
              <a:gd name="T10" fmla="*/ 2147483647 w 243"/>
              <a:gd name="T11" fmla="*/ 2147483647 h 232"/>
              <a:gd name="T12" fmla="*/ 2147483647 w 243"/>
              <a:gd name="T13" fmla="*/ 0 h 232"/>
              <a:gd name="T14" fmla="*/ 2147483647 w 243"/>
              <a:gd name="T15" fmla="*/ 0 h 232"/>
              <a:gd name="T16" fmla="*/ 2147483647 w 243"/>
              <a:gd name="T17" fmla="*/ 2147483647 h 232"/>
              <a:gd name="T18" fmla="*/ 2147483647 w 243"/>
              <a:gd name="T19" fmla="*/ 2147483647 h 232"/>
              <a:gd name="T20" fmla="*/ 2147483647 w 243"/>
              <a:gd name="T21" fmla="*/ 2147483647 h 232"/>
              <a:gd name="T22" fmla="*/ 0 w 243"/>
              <a:gd name="T23" fmla="*/ 2147483647 h 2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3"/>
              <a:gd name="T37" fmla="*/ 0 h 232"/>
              <a:gd name="T38" fmla="*/ 243 w 243"/>
              <a:gd name="T39" fmla="*/ 232 h 2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3" h="232">
                <a:moveTo>
                  <a:pt x="0" y="232"/>
                </a:moveTo>
                <a:cubicBezTo>
                  <a:pt x="18" y="220"/>
                  <a:pt x="43" y="210"/>
                  <a:pt x="45" y="210"/>
                </a:cubicBezTo>
                <a:cubicBezTo>
                  <a:pt x="74" y="171"/>
                  <a:pt x="88" y="153"/>
                  <a:pt x="128" y="106"/>
                </a:cubicBezTo>
                <a:cubicBezTo>
                  <a:pt x="156" y="72"/>
                  <a:pt x="183" y="46"/>
                  <a:pt x="201" y="28"/>
                </a:cubicBezTo>
                <a:cubicBezTo>
                  <a:pt x="212" y="17"/>
                  <a:pt x="227" y="6"/>
                  <a:pt x="236" y="6"/>
                </a:cubicBezTo>
                <a:cubicBezTo>
                  <a:pt x="238" y="6"/>
                  <a:pt x="239" y="6"/>
                  <a:pt x="241" y="7"/>
                </a:cubicBezTo>
                <a:cubicBezTo>
                  <a:pt x="243" y="0"/>
                  <a:pt x="243" y="0"/>
                  <a:pt x="243" y="0"/>
                </a:cubicBezTo>
                <a:cubicBezTo>
                  <a:pt x="243" y="0"/>
                  <a:pt x="242" y="0"/>
                  <a:pt x="242" y="0"/>
                </a:cubicBezTo>
                <a:cubicBezTo>
                  <a:pt x="226" y="0"/>
                  <a:pt x="211" y="11"/>
                  <a:pt x="196" y="22"/>
                </a:cubicBezTo>
                <a:cubicBezTo>
                  <a:pt x="167" y="41"/>
                  <a:pt x="101" y="111"/>
                  <a:pt x="69" y="148"/>
                </a:cubicBezTo>
                <a:cubicBezTo>
                  <a:pt x="44" y="176"/>
                  <a:pt x="21" y="206"/>
                  <a:pt x="3" y="230"/>
                </a:cubicBezTo>
                <a:cubicBezTo>
                  <a:pt x="2" y="231"/>
                  <a:pt x="1" y="232"/>
                  <a:pt x="0" y="232"/>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0" name="未知">
            <a:extLst>
              <a:ext uri="{FF2B5EF4-FFF2-40B4-BE49-F238E27FC236}">
                <a16:creationId xmlns:a16="http://schemas.microsoft.com/office/drawing/2014/main" id="{A44E2DA4-9205-D749-A2E1-7A7973871836}"/>
              </a:ext>
            </a:extLst>
          </p:cNvPr>
          <p:cNvSpPr>
            <a:spLocks/>
          </p:cNvSpPr>
          <p:nvPr/>
        </p:nvSpPr>
        <p:spPr bwMode="auto">
          <a:xfrm>
            <a:off x="4140200" y="3284538"/>
            <a:ext cx="327025" cy="360362"/>
          </a:xfrm>
          <a:custGeom>
            <a:avLst/>
            <a:gdLst>
              <a:gd name="T0" fmla="*/ 2147483647 w 87"/>
              <a:gd name="T1" fmla="*/ 2147483647 h 96"/>
              <a:gd name="T2" fmla="*/ 2147483647 w 87"/>
              <a:gd name="T3" fmla="*/ 2147483647 h 96"/>
              <a:gd name="T4" fmla="*/ 2147483647 w 87"/>
              <a:gd name="T5" fmla="*/ 2147483647 h 96"/>
              <a:gd name="T6" fmla="*/ 2147483647 w 87"/>
              <a:gd name="T7" fmla="*/ 2147483647 h 96"/>
              <a:gd name="T8" fmla="*/ 0 w 87"/>
              <a:gd name="T9" fmla="*/ 2147483647 h 96"/>
              <a:gd name="T10" fmla="*/ 2147483647 w 87"/>
              <a:gd name="T11" fmla="*/ 2147483647 h 96"/>
              <a:gd name="T12" fmla="*/ 2147483647 w 87"/>
              <a:gd name="T13" fmla="*/ 2147483647 h 96"/>
              <a:gd name="T14" fmla="*/ 2147483647 w 87"/>
              <a:gd name="T15" fmla="*/ 2147483647 h 96"/>
              <a:gd name="T16" fmla="*/ 2147483647 w 87"/>
              <a:gd name="T17" fmla="*/ 2147483647 h 96"/>
              <a:gd name="T18" fmla="*/ 2147483647 w 87"/>
              <a:gd name="T19" fmla="*/ 2147483647 h 96"/>
              <a:gd name="T20" fmla="*/ 2147483647 w 87"/>
              <a:gd name="T21" fmla="*/ 2147483647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7"/>
              <a:gd name="T34" fmla="*/ 0 h 96"/>
              <a:gd name="T35" fmla="*/ 87 w 87"/>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7" h="96">
                <a:moveTo>
                  <a:pt x="74" y="1"/>
                </a:moveTo>
                <a:cubicBezTo>
                  <a:pt x="66" y="1"/>
                  <a:pt x="57" y="7"/>
                  <a:pt x="45" y="19"/>
                </a:cubicBezTo>
                <a:cubicBezTo>
                  <a:pt x="35" y="37"/>
                  <a:pt x="23" y="53"/>
                  <a:pt x="8" y="66"/>
                </a:cubicBezTo>
                <a:cubicBezTo>
                  <a:pt x="8" y="66"/>
                  <a:pt x="8" y="66"/>
                  <a:pt x="8" y="66"/>
                </a:cubicBezTo>
                <a:cubicBezTo>
                  <a:pt x="3" y="72"/>
                  <a:pt x="0" y="80"/>
                  <a:pt x="0" y="86"/>
                </a:cubicBezTo>
                <a:cubicBezTo>
                  <a:pt x="0" y="90"/>
                  <a:pt x="3" y="94"/>
                  <a:pt x="7" y="96"/>
                </a:cubicBezTo>
                <a:cubicBezTo>
                  <a:pt x="14" y="91"/>
                  <a:pt x="21" y="86"/>
                  <a:pt x="28" y="82"/>
                </a:cubicBezTo>
                <a:cubicBezTo>
                  <a:pt x="28" y="80"/>
                  <a:pt x="29" y="76"/>
                  <a:pt x="31" y="72"/>
                </a:cubicBezTo>
                <a:cubicBezTo>
                  <a:pt x="36" y="64"/>
                  <a:pt x="43" y="54"/>
                  <a:pt x="50" y="46"/>
                </a:cubicBezTo>
                <a:cubicBezTo>
                  <a:pt x="62" y="31"/>
                  <a:pt x="74" y="18"/>
                  <a:pt x="81" y="9"/>
                </a:cubicBezTo>
                <a:cubicBezTo>
                  <a:pt x="87" y="3"/>
                  <a:pt x="85" y="0"/>
                  <a:pt x="74"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1" name="未知">
            <a:extLst>
              <a:ext uri="{FF2B5EF4-FFF2-40B4-BE49-F238E27FC236}">
                <a16:creationId xmlns:a16="http://schemas.microsoft.com/office/drawing/2014/main" id="{C002D96E-BF6A-E34D-B637-0B4815FB7720}"/>
              </a:ext>
            </a:extLst>
          </p:cNvPr>
          <p:cNvSpPr>
            <a:spLocks/>
          </p:cNvSpPr>
          <p:nvPr/>
        </p:nvSpPr>
        <p:spPr bwMode="auto">
          <a:xfrm>
            <a:off x="4144963" y="3357563"/>
            <a:ext cx="498475" cy="296862"/>
          </a:xfrm>
          <a:custGeom>
            <a:avLst/>
            <a:gdLst>
              <a:gd name="T0" fmla="*/ 2147483647 w 95"/>
              <a:gd name="T1" fmla="*/ 2147483647 h 60"/>
              <a:gd name="T2" fmla="*/ 2147483647 w 95"/>
              <a:gd name="T3" fmla="*/ 2147483647 h 60"/>
              <a:gd name="T4" fmla="*/ 2147483647 w 95"/>
              <a:gd name="T5" fmla="*/ 2147483647 h 60"/>
              <a:gd name="T6" fmla="*/ 2147483647 w 95"/>
              <a:gd name="T7" fmla="*/ 2147483647 h 60"/>
              <a:gd name="T8" fmla="*/ 2147483647 w 95"/>
              <a:gd name="T9" fmla="*/ 2147483647 h 60"/>
              <a:gd name="T10" fmla="*/ 2147483647 w 95"/>
              <a:gd name="T11" fmla="*/ 2147483647 h 60"/>
              <a:gd name="T12" fmla="*/ 0 w 95"/>
              <a:gd name="T13" fmla="*/ 2147483647 h 60"/>
              <a:gd name="T14" fmla="*/ 2147483647 w 95"/>
              <a:gd name="T15" fmla="*/ 2147483647 h 60"/>
              <a:gd name="T16" fmla="*/ 2147483647 w 95"/>
              <a:gd name="T17" fmla="*/ 2147483647 h 60"/>
              <a:gd name="T18" fmla="*/ 2147483647 w 95"/>
              <a:gd name="T19" fmla="*/ 2147483647 h 60"/>
              <a:gd name="T20" fmla="*/ 2147483647 w 95"/>
              <a:gd name="T21" fmla="*/ 2147483647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5"/>
              <a:gd name="T34" fmla="*/ 0 h 60"/>
              <a:gd name="T35" fmla="*/ 95 w 95"/>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5" h="60">
                <a:moveTo>
                  <a:pt x="94" y="1"/>
                </a:moveTo>
                <a:cubicBezTo>
                  <a:pt x="92" y="0"/>
                  <a:pt x="89" y="3"/>
                  <a:pt x="86" y="5"/>
                </a:cubicBezTo>
                <a:cubicBezTo>
                  <a:pt x="80" y="11"/>
                  <a:pt x="71" y="18"/>
                  <a:pt x="60" y="28"/>
                </a:cubicBezTo>
                <a:cubicBezTo>
                  <a:pt x="51" y="35"/>
                  <a:pt x="41" y="42"/>
                  <a:pt x="35" y="45"/>
                </a:cubicBezTo>
                <a:cubicBezTo>
                  <a:pt x="31" y="47"/>
                  <a:pt x="25" y="49"/>
                  <a:pt x="23" y="47"/>
                </a:cubicBezTo>
                <a:cubicBezTo>
                  <a:pt x="22" y="46"/>
                  <a:pt x="21" y="45"/>
                  <a:pt x="21" y="44"/>
                </a:cubicBezTo>
                <a:cubicBezTo>
                  <a:pt x="14" y="48"/>
                  <a:pt x="7" y="53"/>
                  <a:pt x="0" y="58"/>
                </a:cubicBezTo>
                <a:cubicBezTo>
                  <a:pt x="2" y="59"/>
                  <a:pt x="5" y="60"/>
                  <a:pt x="9" y="60"/>
                </a:cubicBezTo>
                <a:cubicBezTo>
                  <a:pt x="27" y="60"/>
                  <a:pt x="45" y="46"/>
                  <a:pt x="56" y="38"/>
                </a:cubicBezTo>
                <a:cubicBezTo>
                  <a:pt x="66" y="29"/>
                  <a:pt x="80" y="18"/>
                  <a:pt x="87" y="11"/>
                </a:cubicBezTo>
                <a:cubicBezTo>
                  <a:pt x="93" y="6"/>
                  <a:pt x="95" y="3"/>
                  <a:pt x="94" y="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0.55261 0.00184 C -0.54653 -0.00162 -0.52483 -0.01619 -0.51615 -0.01897 C -0.50747 -0.02174 -0.50435 -0.0185 -0.50053 -0.0148 C -0.49671 -0.0111 -0.49462 -0.00024 -0.49306 0.00369 " pathEditMode="fixed" rAng="0" ptsTypes="aaaa">
                                      <p:cBhvr>
                                        <p:cTn id="6" dur="100" fill="hold"/>
                                        <p:tgtEl>
                                          <p:spTgt spid="37"/>
                                        </p:tgtEl>
                                        <p:attrNameLst>
                                          <p:attrName>ppt_x,ppt_y</p:attrName>
                                        </p:attrNameLst>
                                      </p:cBhvr>
                                      <p:rCtr x="30" y="-10"/>
                                    </p:animMotion>
                                  </p:childTnLst>
                                </p:cTn>
                              </p:par>
                              <p:par>
                                <p:cTn id="7" presetID="22" presetClass="entr" presetSubtype="8"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left)">
                                      <p:cBhvr>
                                        <p:cTn id="9" dur="100"/>
                                        <p:tgtEl>
                                          <p:spTgt spid="4"/>
                                        </p:tgtEl>
                                      </p:cBhvr>
                                    </p:animEffect>
                                  </p:childTnLst>
                                </p:cTn>
                              </p:par>
                            </p:childTnLst>
                          </p:cTn>
                        </p:par>
                        <p:par>
                          <p:cTn id="10" fill="hold" nodeType="afterGroup">
                            <p:stCondLst>
                              <p:cond delay="100"/>
                            </p:stCondLst>
                            <p:childTnLst>
                              <p:par>
                                <p:cTn id="11" presetID="0" presetClass="path" presetSubtype="0" accel="50000" decel="50000" fill="hold" nodeType="afterEffect">
                                  <p:stCondLst>
                                    <p:cond delay="0"/>
                                  </p:stCondLst>
                                  <p:childTnLst>
                                    <p:animMotion origin="layout" path="M -0.6474 0.03676 C -0.64341 0.03352 -0.63091 0.02219 -0.6224 0.01849 C -0.6139 0.01479 -0.61337 0.01294 -0.59636 0.01433 C -0.57935 0.01572 -0.53699 0.02589 -0.52015 0.02681 C -0.50331 0.02774 -0.49931 0.02404 -0.4948 0.02057 C -0.49028 0.0171 -0.49358 0.00878 -0.49324 0.00577 " pathEditMode="fixed" rAng="0" ptsTypes="aaaaaa">
                                      <p:cBhvr>
                                        <p:cTn id="12" dur="200" spd="-99900" fill="hold"/>
                                        <p:tgtEl>
                                          <p:spTgt spid="37"/>
                                        </p:tgtEl>
                                        <p:attrNameLst>
                                          <p:attrName>ppt_x,ppt_y</p:attrName>
                                        </p:attrNameLst>
                                      </p:cBhvr>
                                      <p:rCtr x="78" y="-14"/>
                                    </p:animMotion>
                                  </p:childTnLst>
                                </p:cTn>
                              </p:par>
                              <p:par>
                                <p:cTn id="13" presetID="2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200"/>
                                        <p:tgtEl>
                                          <p:spTgt spid="5"/>
                                        </p:tgtEl>
                                      </p:cBhvr>
                                    </p:animEffect>
                                  </p:childTnLst>
                                </p:cTn>
                              </p:par>
                            </p:childTnLst>
                          </p:cTn>
                        </p:par>
                        <p:par>
                          <p:cTn id="16" fill="hold" nodeType="afterGroup">
                            <p:stCondLst>
                              <p:cond delay="300"/>
                            </p:stCondLst>
                            <p:childTnLst>
                              <p:par>
                                <p:cTn id="17" presetID="0" presetClass="path" presetSubtype="0" accel="50000" decel="50000" fill="hold" nodeType="afterEffect">
                                  <p:stCondLst>
                                    <p:cond delay="0"/>
                                  </p:stCondLst>
                                  <p:childTnLst>
                                    <p:animMotion origin="layout" path="M -0.60122 0.04901 C -0.60174 0.05155 -0.59862 0.06034 -0.60122 0.06381 C -0.60383 0.06728 -0.61077 0.06866 -0.61702 0.07005 C -0.62327 0.07144 -0.63386 0.07421 -0.63907 0.07167 C -0.64428 0.06913 -0.64688 0.0608 -0.64844 0.05502 C -0.65001 0.04924 -0.64844 0.04069 -0.64844 0.03676 " pathEditMode="fixed" rAng="0" ptsTypes="aaaaaa">
                                      <p:cBhvr>
                                        <p:cTn id="18" dur="300" spd="-99900" fill="hold"/>
                                        <p:tgtEl>
                                          <p:spTgt spid="37"/>
                                        </p:tgtEl>
                                        <p:attrNameLst>
                                          <p:attrName>ppt_x,ppt_y</p:attrName>
                                        </p:attrNameLst>
                                      </p:cBhvr>
                                      <p:rCtr x="-22" y="6"/>
                                    </p:animMotion>
                                  </p:childTnLst>
                                </p:cTn>
                              </p:par>
                              <p:par>
                                <p:cTn id="19" presetID="2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300"/>
                                        <p:tgtEl>
                                          <p:spTgt spid="3"/>
                                        </p:tgtEl>
                                      </p:cBhvr>
                                    </p:animEffect>
                                  </p:childTnLst>
                                </p:cTn>
                              </p:par>
                            </p:childTnLst>
                          </p:cTn>
                        </p:par>
                        <p:par>
                          <p:cTn id="22" fill="hold" nodeType="afterGroup">
                            <p:stCondLst>
                              <p:cond delay="600"/>
                            </p:stCondLst>
                            <p:childTnLst>
                              <p:par>
                                <p:cTn id="23" presetID="0" presetClass="path" presetSubtype="0" accel="50000" decel="50000" fill="hold" nodeType="afterEffect">
                                  <p:stCondLst>
                                    <p:cond delay="0"/>
                                  </p:stCondLst>
                                  <p:childTnLst>
                                    <p:animMotion origin="layout" path="M -0.59982 0.05857 C -0.57743 0.0507 -0.55486 0.04283 -0.54583 0.03959 " pathEditMode="relative" rAng="0" ptsTypes="AA">
                                      <p:cBhvr>
                                        <p:cTn id="24" dur="100" fill="hold"/>
                                        <p:tgtEl>
                                          <p:spTgt spid="37"/>
                                        </p:tgtEl>
                                        <p:attrNameLst>
                                          <p:attrName>ppt_x,ppt_y</p:attrName>
                                        </p:attrNameLst>
                                      </p:cBhvr>
                                      <p:rCtr x="2691" y="-949"/>
                                    </p:animMotion>
                                  </p:childTnLst>
                                </p:cTn>
                              </p:par>
                            </p:childTnLst>
                          </p:cTn>
                        </p:par>
                        <p:par>
                          <p:cTn id="25" fill="hold" nodeType="afterGroup">
                            <p:stCondLst>
                              <p:cond delay="700"/>
                            </p:stCondLst>
                            <p:childTnLst>
                              <p:par>
                                <p:cTn id="26" presetID="0" presetClass="path" presetSubtype="0" accel="50000" decel="50000" fill="hold" nodeType="afterEffect">
                                  <p:stCondLst>
                                    <p:cond delay="0"/>
                                  </p:stCondLst>
                                  <p:childTnLst>
                                    <p:animMotion origin="layout" path="M -0.68369 0.13687 C -0.67501 0.13572 -0.64636 0.1378 -0.63126 0.1304 C -0.61615 0.123 -0.60157 0.10173 -0.59306 0.09294 C -0.58456 0.08416 -0.58577 0.08485 -0.58056 0.07768 C -0.57535 0.07051 -0.5665 0.0578 -0.56147 0.05017 C -0.55643 0.04254 -0.55261 0.03514 -0.55035 0.03121 " pathEditMode="fixed" rAng="0" ptsTypes="aaaaaa">
                                      <p:cBhvr>
                                        <p:cTn id="27" dur="100" spd="-99900" fill="hold"/>
                                        <p:tgtEl>
                                          <p:spTgt spid="37"/>
                                        </p:tgtEl>
                                        <p:attrNameLst>
                                          <p:attrName>ppt_x,ppt_y</p:attrName>
                                        </p:attrNameLst>
                                      </p:cBhvr>
                                      <p:rCtr x="67" y="-51"/>
                                    </p:animMotion>
                                  </p:childTnLst>
                                </p:cTn>
                              </p:par>
                              <p:par>
                                <p:cTn id="28" presetID="22" presetClass="entr" presetSubtype="1"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100"/>
                                        <p:tgtEl>
                                          <p:spTgt spid="6"/>
                                        </p:tgtEl>
                                      </p:cBhvr>
                                    </p:animEffect>
                                  </p:childTnLst>
                                </p:cTn>
                              </p:par>
                            </p:childTnLst>
                          </p:cTn>
                        </p:par>
                        <p:par>
                          <p:cTn id="31" fill="hold" nodeType="afterGroup">
                            <p:stCondLst>
                              <p:cond delay="800"/>
                            </p:stCondLst>
                            <p:childTnLst>
                              <p:par>
                                <p:cTn id="32" presetID="0" presetClass="path" presetSubtype="0" accel="50000" decel="50000" fill="hold" nodeType="afterEffect">
                                  <p:stCondLst>
                                    <p:cond delay="0"/>
                                  </p:stCondLst>
                                  <p:childTnLst>
                                    <p:animMotion origin="layout" path="M -0.68212 0.13687 C -0.67414 0.13664 -0.64515 0.13479 -0.63265 0.13479 C -0.62015 0.13479 -0.61754 0.13757 -0.60747 0.13687 C -0.5974 0.13618 -0.58386 0.13433 -0.57258 0.1304 C -0.56129 0.12647 -0.54619 0.11699 -0.53924 0.11352 " pathEditMode="fixed" rAng="0" ptsTypes="aaaaa">
                                      <p:cBhvr>
                                        <p:cTn id="33" dur="100" fill="hold"/>
                                        <p:tgtEl>
                                          <p:spTgt spid="37"/>
                                        </p:tgtEl>
                                        <p:attrNameLst>
                                          <p:attrName>ppt_x,ppt_y</p:attrName>
                                        </p:attrNameLst>
                                      </p:cBhvr>
                                      <p:rCtr x="71" y="-10"/>
                                    </p:animMotion>
                                  </p:childTnLst>
                                </p:cTn>
                              </p:par>
                              <p:par>
                                <p:cTn id="34" presetID="22" presetClass="entr" presetSubtype="8"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100"/>
                                        <p:tgtEl>
                                          <p:spTgt spid="7"/>
                                        </p:tgtEl>
                                      </p:cBhvr>
                                    </p:animEffect>
                                  </p:childTnLst>
                                </p:cTn>
                              </p:par>
                            </p:childTnLst>
                          </p:cTn>
                        </p:par>
                        <p:par>
                          <p:cTn id="37" fill="hold" nodeType="afterGroup">
                            <p:stCondLst>
                              <p:cond delay="900"/>
                            </p:stCondLst>
                            <p:childTnLst>
                              <p:par>
                                <p:cTn id="38" presetID="0" presetClass="path" presetSubtype="0" accel="50000" decel="50000" fill="hold" nodeType="afterEffect">
                                  <p:stCondLst>
                                    <p:cond delay="0"/>
                                  </p:stCondLst>
                                  <p:childTnLst>
                                    <p:animMotion origin="layout" path="M -0.53942 0.11329 C -0.53664 0.11167 -0.53178 0.11421 -0.52466 0.10612 C -0.51754 0.09803 -0.50799 0.07884 -0.49636 0.06496 C -0.48473 0.05132 -0.46581 0.03375 -0.45522 0.02265 C -0.44462 0.01155 -0.43733 0.00577 -0.43282 -0.00232 C -0.42831 -0.01041 -0.42865 -0.02105 -0.42761 -0.0259 " pathEditMode="fixed" rAng="0" ptsTypes="aaaaaa">
                                      <p:cBhvr>
                                        <p:cTn id="39" dur="100" fill="hold"/>
                                        <p:tgtEl>
                                          <p:spTgt spid="37"/>
                                        </p:tgtEl>
                                        <p:attrNameLst>
                                          <p:attrName>ppt_x,ppt_y</p:attrName>
                                        </p:attrNameLst>
                                      </p:cBhvr>
                                      <p:rCtr x="56" y="-68"/>
                                    </p:animMotion>
                                  </p:childTnLst>
                                </p:cTn>
                              </p:par>
                              <p:par>
                                <p:cTn id="40" presetID="22" presetClass="entr" presetSubtype="4"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100"/>
                                        <p:tgtEl>
                                          <p:spTgt spid="29"/>
                                        </p:tgtEl>
                                      </p:cBhvr>
                                    </p:animEffect>
                                  </p:childTnLst>
                                </p:cTn>
                              </p:par>
                            </p:childTnLst>
                          </p:cTn>
                        </p:par>
                        <p:par>
                          <p:cTn id="43" fill="hold" nodeType="afterGroup">
                            <p:stCondLst>
                              <p:cond delay="1000"/>
                            </p:stCondLst>
                            <p:childTnLst>
                              <p:par>
                                <p:cTn id="44" presetID="0" presetClass="path" presetSubtype="0" accel="50000" decel="50000" fill="hold" nodeType="afterEffect">
                                  <p:stCondLst>
                                    <p:cond delay="0"/>
                                  </p:stCondLst>
                                  <p:childTnLst>
                                    <p:animMotion origin="layout" path="M -0.429 -0.02868 C -0.43143 -0.02845 -0.43577 -0.03423 -0.44358 -0.02729 C -0.4514 -0.02035 -0.46476 -0.00139 -0.47587 0.01294 C -0.48699 0.02728 -0.5007 0.04323 -0.51042 0.05872 C -0.52015 0.07421 -0.529 0.09618 -0.53386 0.10612 " pathEditMode="fixed" rAng="0" ptsTypes="aaaaa">
                                      <p:cBhvr>
                                        <p:cTn id="45" dur="100" fill="hold"/>
                                        <p:tgtEl>
                                          <p:spTgt spid="37"/>
                                        </p:tgtEl>
                                        <p:attrNameLst>
                                          <p:attrName>ppt_x,ppt_y</p:attrName>
                                        </p:attrNameLst>
                                      </p:cBhvr>
                                      <p:rCtr x="-51" y="65"/>
                                    </p:animMotion>
                                  </p:childTnLst>
                                </p:cTn>
                              </p:par>
                              <p:par>
                                <p:cTn id="46" presetID="22" presetClass="entr" presetSubtype="1"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100"/>
                                        <p:tgtEl>
                                          <p:spTgt spid="25"/>
                                        </p:tgtEl>
                                      </p:cBhvr>
                                    </p:animEffect>
                                  </p:childTnLst>
                                </p:cTn>
                              </p:par>
                            </p:childTnLst>
                          </p:cTn>
                        </p:par>
                        <p:par>
                          <p:cTn id="49" fill="hold" nodeType="afterGroup">
                            <p:stCondLst>
                              <p:cond delay="1100"/>
                            </p:stCondLst>
                            <p:childTnLst>
                              <p:par>
                                <p:cTn id="50" presetID="0" presetClass="path" presetSubtype="0" accel="50000" decel="50000" fill="hold" nodeType="afterEffect">
                                  <p:stCondLst>
                                    <p:cond delay="0"/>
                                  </p:stCondLst>
                                  <p:childTnLst>
                                    <p:animMotion origin="layout" path="M -0.53386 0.10612 C -0.53577 0.11098 -0.54289 0.12924 -0.54532 0.13525 " pathEditMode="fixed" rAng="0" ptsTypes="aa">
                                      <p:cBhvr>
                                        <p:cTn id="51" dur="100" fill="hold"/>
                                        <p:tgtEl>
                                          <p:spTgt spid="37"/>
                                        </p:tgtEl>
                                        <p:attrNameLst>
                                          <p:attrName>ppt_x,ppt_y</p:attrName>
                                        </p:attrNameLst>
                                      </p:cBhvr>
                                      <p:rCtr x="-5" y="15"/>
                                    </p:animMotion>
                                  </p:childTnLst>
                                </p:cTn>
                              </p:par>
                              <p:par>
                                <p:cTn id="52" presetID="22" presetClass="entr" presetSubtype="1"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100"/>
                                        <p:tgtEl>
                                          <p:spTgt spid="30"/>
                                        </p:tgtEl>
                                      </p:cBhvr>
                                    </p:animEffect>
                                  </p:childTnLst>
                                </p:cTn>
                              </p:par>
                            </p:childTnLst>
                          </p:cTn>
                        </p:par>
                        <p:par>
                          <p:cTn id="55" fill="hold" nodeType="afterGroup">
                            <p:stCondLst>
                              <p:cond delay="1200"/>
                            </p:stCondLst>
                            <p:childTnLst>
                              <p:par>
                                <p:cTn id="56" presetID="0" presetClass="path" presetSubtype="0" accel="50000" decel="50000" fill="hold" nodeType="afterEffect">
                                  <p:stCondLst>
                                    <p:cond delay="0"/>
                                  </p:stCondLst>
                                  <p:childTnLst>
                                    <p:animMotion origin="layout" path="M -0.48681 0.0904 C -0.49185 0.09294 -0.50851 0.09733 -0.51858 0.1052 C -0.52865 0.11306 -0.54115 0.13017 -0.54723 0.13687 " pathEditMode="fixed" rAng="0" ptsTypes="aaa">
                                      <p:cBhvr>
                                        <p:cTn id="57" dur="100" spd="-99900" fill="hold"/>
                                        <p:tgtEl>
                                          <p:spTgt spid="37"/>
                                        </p:tgtEl>
                                        <p:attrNameLst>
                                          <p:attrName>ppt_x,ppt_y</p:attrName>
                                        </p:attrNameLst>
                                      </p:cBhvr>
                                      <p:rCtr x="-29" y="23"/>
                                    </p:animMotion>
                                  </p:childTnLst>
                                </p:cTn>
                              </p:par>
                              <p:par>
                                <p:cTn id="58" presetID="22" presetClass="entr" presetSubtype="4"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down)">
                                      <p:cBhvr>
                                        <p:cTn id="60" dur="100"/>
                                        <p:tgtEl>
                                          <p:spTgt spid="28"/>
                                        </p:tgtEl>
                                      </p:cBhvr>
                                    </p:animEffect>
                                  </p:childTnLst>
                                </p:cTn>
                              </p:par>
                            </p:childTnLst>
                          </p:cTn>
                        </p:par>
                        <p:par>
                          <p:cTn id="61" fill="hold" nodeType="afterGroup">
                            <p:stCondLst>
                              <p:cond delay="1300"/>
                            </p:stCondLst>
                            <p:childTnLst>
                              <p:par>
                                <p:cTn id="62" presetID="0" presetClass="path" presetSubtype="0" accel="50000" decel="50000" fill="hold" nodeType="afterEffect">
                                  <p:stCondLst>
                                    <p:cond delay="0"/>
                                  </p:stCondLst>
                                  <p:childTnLst>
                                    <p:animMotion origin="layout" path="M -0.50747 0.13895 C -0.50435 0.13479 -0.49532 0.12138 -0.49167 0.11352 C -0.48803 0.10566 -0.48664 0.09687 -0.48525 0.09248 " pathEditMode="fixed" rAng="0" ptsTypes="aaa">
                                      <p:cBhvr>
                                        <p:cTn id="63" dur="100" spd="-99900" fill="hold"/>
                                        <p:tgtEl>
                                          <p:spTgt spid="37"/>
                                        </p:tgtEl>
                                        <p:attrNameLst>
                                          <p:attrName>ppt_x,ppt_y</p:attrName>
                                        </p:attrNameLst>
                                      </p:cBhvr>
                                      <p:rCtr x="11" y="-22"/>
                                    </p:animMotion>
                                  </p:childTnLst>
                                </p:cTn>
                              </p:par>
                              <p:par>
                                <p:cTn id="64" presetID="22" presetClass="entr" presetSubtype="1"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up)">
                                      <p:cBhvr>
                                        <p:cTn id="66" dur="100"/>
                                        <p:tgtEl>
                                          <p:spTgt spid="26"/>
                                        </p:tgtEl>
                                      </p:cBhvr>
                                    </p:animEffect>
                                  </p:childTnLst>
                                </p:cTn>
                              </p:par>
                            </p:childTnLst>
                          </p:cTn>
                        </p:par>
                        <p:par>
                          <p:cTn id="67" fill="hold" nodeType="afterGroup">
                            <p:stCondLst>
                              <p:cond delay="1400"/>
                            </p:stCondLst>
                            <p:childTnLst>
                              <p:par>
                                <p:cTn id="68" presetID="0" presetClass="path" presetSubtype="0" accel="50000" decel="50000" fill="hold" nodeType="afterEffect">
                                  <p:stCondLst>
                                    <p:cond delay="0"/>
                                  </p:stCondLst>
                                  <p:childTnLst>
                                    <p:animMotion origin="layout" path="M -0.43612 0.10566 C -0.43803 0.10288 -0.44115 0.08901 -0.44567 0.0867 C -0.45018 0.08439 -0.45678 0.08739 -0.46303 0.09248 C -0.46928 0.09757 -0.47657 0.11051 -0.48369 0.11791 C -0.49081 0.12531 -0.5014 0.13317 -0.50608 0.1371 " pathEditMode="fixed" rAng="0" ptsTypes="aaaaa">
                                      <p:cBhvr>
                                        <p:cTn id="69" dur="100" spd="-99900" fill="hold"/>
                                        <p:tgtEl>
                                          <p:spTgt spid="37"/>
                                        </p:tgtEl>
                                        <p:attrNameLst>
                                          <p:attrName>ppt_x,ppt_y</p:attrName>
                                        </p:attrNameLst>
                                      </p:cBhvr>
                                      <p:rCtr x="-34" y="5"/>
                                    </p:animMotion>
                                  </p:childTnLst>
                                </p:cTn>
                              </p:par>
                              <p:par>
                                <p:cTn id="70" presetID="22" presetClass="entr" presetSubtype="4"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down)">
                                      <p:cBhvr>
                                        <p:cTn id="72" dur="100"/>
                                        <p:tgtEl>
                                          <p:spTgt spid="27"/>
                                        </p:tgtEl>
                                      </p:cBhvr>
                                    </p:animEffect>
                                  </p:childTnLst>
                                </p:cTn>
                              </p:par>
                            </p:childTnLst>
                          </p:cTn>
                        </p:par>
                        <p:par>
                          <p:cTn id="73" fill="hold" nodeType="afterGroup">
                            <p:stCondLst>
                              <p:cond delay="1500"/>
                            </p:stCondLst>
                            <p:childTnLst>
                              <p:par>
                                <p:cTn id="74" presetID="0" presetClass="path" presetSubtype="0" accel="50000" decel="50000" fill="hold" nodeType="afterEffect">
                                  <p:stCondLst>
                                    <p:cond delay="0"/>
                                  </p:stCondLst>
                                  <p:childTnLst>
                                    <p:animMotion origin="layout" path="M -0.41702 0.08601 C -0.41858 0.08832 -0.4165 0.09179 -0.42344 0.09942 C -0.43039 0.10705 -0.44983 0.12601 -0.45834 0.13225 C -0.46685 0.13849 -0.4724 0.14057 -0.47431 0.13664 C -0.47622 0.13271 -0.47344 0.11745 -0.46945 0.10913 C -0.46546 0.1008 -0.45574 0.0897 -0.45035 0.08716 C -0.44497 0.08462 -0.44011 0.0897 -0.43768 0.0934 C -0.43525 0.0971 -0.43647 0.10589 -0.43612 0.10913 " pathEditMode="fixed" rAng="0" ptsTypes="aaaaaaaa">
                                      <p:cBhvr>
                                        <p:cTn id="75" dur="100" spd="-99900" fill="hold"/>
                                        <p:tgtEl>
                                          <p:spTgt spid="37"/>
                                        </p:tgtEl>
                                        <p:attrNameLst>
                                          <p:attrName>ppt_x,ppt_y</p:attrName>
                                        </p:attrNameLst>
                                      </p:cBhvr>
                                      <p:rCtr x="-28" y="27"/>
                                    </p:animMotion>
                                  </p:childTnLst>
                                </p:cTn>
                              </p:par>
                              <p:par>
                                <p:cTn id="76" presetID="22" presetClass="entr" presetSubtype="2" fill="hold"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wipe(right)">
                                      <p:cBhvr>
                                        <p:cTn id="78" dur="100"/>
                                        <p:tgtEl>
                                          <p:spTgt spid="8"/>
                                        </p:tgtEl>
                                      </p:cBhvr>
                                    </p:animEffect>
                                  </p:childTnLst>
                                </p:cTn>
                              </p:par>
                            </p:childTnLst>
                          </p:cTn>
                        </p:par>
                        <p:par>
                          <p:cTn id="79" fill="hold" nodeType="afterGroup">
                            <p:stCondLst>
                              <p:cond delay="1600"/>
                            </p:stCondLst>
                            <p:childTnLst>
                              <p:par>
                                <p:cTn id="80" presetID="0" presetClass="path" presetSubtype="0" accel="50000" decel="50000" fill="hold" nodeType="afterEffect">
                                  <p:stCondLst>
                                    <p:cond delay="0"/>
                                  </p:stCondLst>
                                  <p:childTnLst>
                                    <p:animMotion origin="layout" path="M -0.4132 0.08462 C -0.41806 0.09294 -0.43629 0.12439 -0.44237 0.13479 " pathEditMode="fixed" rAng="0" ptsTypes="aa">
                                      <p:cBhvr>
                                        <p:cTn id="81" dur="100" fill="hold"/>
                                        <p:tgtEl>
                                          <p:spTgt spid="37"/>
                                        </p:tgtEl>
                                        <p:attrNameLst>
                                          <p:attrName>ppt_x,ppt_y</p:attrName>
                                        </p:attrNameLst>
                                      </p:cBhvr>
                                      <p:rCtr x="-14" y="25"/>
                                    </p:animMotion>
                                  </p:childTnLst>
                                </p:cTn>
                              </p:par>
                              <p:par>
                                <p:cTn id="82" presetID="22" presetClass="entr" presetSubtype="1" fill="hold" nodeType="with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wipe(up)">
                                      <p:cBhvr>
                                        <p:cTn id="84" dur="100"/>
                                        <p:tgtEl>
                                          <p:spTgt spid="36"/>
                                        </p:tgtEl>
                                      </p:cBhvr>
                                    </p:animEffect>
                                  </p:childTnLst>
                                </p:cTn>
                              </p:par>
                            </p:childTnLst>
                          </p:cTn>
                        </p:par>
                        <p:par>
                          <p:cTn id="85" fill="hold" nodeType="afterGroup">
                            <p:stCondLst>
                              <p:cond delay="1700"/>
                            </p:stCondLst>
                            <p:childTnLst>
                              <p:par>
                                <p:cTn id="86" presetID="0" presetClass="path" presetSubtype="0" accel="50000" decel="50000" fill="hold" nodeType="afterEffect">
                                  <p:stCondLst>
                                    <p:cond delay="0"/>
                                  </p:stCondLst>
                                  <p:childTnLst>
                                    <p:animMotion origin="layout" path="M -0.44462 0.13826 C -0.44133 0.13849 -0.43785 0.13895 -0.43351 0.13733 C -0.42917 0.13572 -0.42292 0.13155 -0.41893 0.12878 C -0.41494 0.12601 -0.41216 0.123 -0.40973 0.12046 C -0.4073 0.11722 -0.40504 0.11098 -0.40417 0.10866 C -0.40331 0.10612 -0.40452 0.10566 -0.40452 0.10496 " pathEditMode="fixed" rAng="0" ptsTypes="aaaaaA">
                                      <p:cBhvr>
                                        <p:cTn id="87" dur="100" fill="hold"/>
                                        <p:tgtEl>
                                          <p:spTgt spid="37"/>
                                        </p:tgtEl>
                                        <p:attrNameLst>
                                          <p:attrName>ppt_x,ppt_y</p:attrName>
                                        </p:attrNameLst>
                                      </p:cBhvr>
                                      <p:rCtr x="21" y="-15"/>
                                    </p:animMotion>
                                  </p:childTnLst>
                                </p:cTn>
                              </p:par>
                              <p:par>
                                <p:cTn id="88" presetID="22" presetClass="entr" presetSubtype="4" fill="hold" nodeType="with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down)">
                                      <p:cBhvr>
                                        <p:cTn id="90" dur="100"/>
                                        <p:tgtEl>
                                          <p:spTgt spid="35"/>
                                        </p:tgtEl>
                                      </p:cBhvr>
                                    </p:animEffect>
                                  </p:childTnLst>
                                </p:cTn>
                              </p:par>
                            </p:childTnLst>
                          </p:cTn>
                        </p:par>
                        <p:par>
                          <p:cTn id="91" fill="hold" nodeType="afterGroup">
                            <p:stCondLst>
                              <p:cond delay="1800"/>
                            </p:stCondLst>
                            <p:childTnLst>
                              <p:par>
                                <p:cTn id="92" presetID="0" presetClass="path" presetSubtype="0" accel="50000" decel="50000" fill="hold" nodeType="afterEffect">
                                  <p:stCondLst>
                                    <p:cond delay="0"/>
                                  </p:stCondLst>
                                  <p:childTnLst>
                                    <p:animMotion origin="layout" path="M -0.40539 0.13387 C -0.4014 0.12994 -0.38508 0.11629 -0.3816 0.10843 C -0.37813 0.10057 -0.38143 0.08785 -0.38473 0.08716 C -0.38803 0.08647 -0.39827 0.10103 -0.40174 0.10473 " pathEditMode="fixed" rAng="0" ptsTypes="aaaa">
                                      <p:cBhvr>
                                        <p:cTn id="93" dur="100" spd="-99900" fill="hold"/>
                                        <p:tgtEl>
                                          <p:spTgt spid="37"/>
                                        </p:tgtEl>
                                        <p:attrNameLst>
                                          <p:attrName>ppt_x,ppt_y</p:attrName>
                                        </p:attrNameLst>
                                      </p:cBhvr>
                                      <p:rCtr x="14" y="-23"/>
                                    </p:animMotion>
                                  </p:childTnLst>
                                </p:cTn>
                              </p:par>
                              <p:par>
                                <p:cTn id="94" presetID="22" presetClass="entr" presetSubtype="8" fill="hold" nodeType="with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wipe(left)">
                                      <p:cBhvr>
                                        <p:cTn id="96" dur="100"/>
                                        <p:tgtEl>
                                          <p:spTgt spid="9"/>
                                        </p:tgtEl>
                                      </p:cBhvr>
                                    </p:animEffect>
                                  </p:childTnLst>
                                </p:cTn>
                              </p:par>
                            </p:childTnLst>
                          </p:cTn>
                        </p:par>
                        <p:par>
                          <p:cTn id="97" fill="hold" nodeType="afterGroup">
                            <p:stCondLst>
                              <p:cond delay="1900"/>
                            </p:stCondLst>
                            <p:childTnLst>
                              <p:par>
                                <p:cTn id="98" presetID="0" presetClass="path" presetSubtype="0" accel="50000" decel="50000" fill="hold" nodeType="afterEffect">
                                  <p:stCondLst>
                                    <p:cond delay="0"/>
                                  </p:stCondLst>
                                  <p:childTnLst>
                                    <p:animMotion origin="layout" path="M -0.34237 0.09225 C -0.34653 0.09433 -0.35903 0.09572 -0.36945 0.10265 C -0.37987 0.10959 -0.39931 0.12924 -0.40539 0.13456 " pathEditMode="fixed" rAng="0" ptsTypes="aaa">
                                      <p:cBhvr>
                                        <p:cTn id="99" dur="100" spd="-99900" fill="hold"/>
                                        <p:tgtEl>
                                          <p:spTgt spid="37"/>
                                        </p:tgtEl>
                                        <p:attrNameLst>
                                          <p:attrName>ppt_x,ppt_y</p:attrName>
                                        </p:attrNameLst>
                                      </p:cBhvr>
                                      <p:rCtr x="-31" y="21"/>
                                    </p:animMotion>
                                  </p:childTnLst>
                                </p:cTn>
                              </p:par>
                              <p:par>
                                <p:cTn id="100" presetID="22" presetClass="entr" presetSubtype="4" fill="hold" nodeType="with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wipe(down)">
                                      <p:cBhvr>
                                        <p:cTn id="102" dur="100"/>
                                        <p:tgtEl>
                                          <p:spTgt spid="10"/>
                                        </p:tgtEl>
                                      </p:cBhvr>
                                    </p:animEffect>
                                  </p:childTnLst>
                                </p:cTn>
                              </p:par>
                            </p:childTnLst>
                          </p:cTn>
                        </p:par>
                        <p:par>
                          <p:cTn id="103" fill="hold" nodeType="afterGroup">
                            <p:stCondLst>
                              <p:cond delay="2000"/>
                            </p:stCondLst>
                            <p:childTnLst>
                              <p:par>
                                <p:cTn id="104" presetID="0" presetClass="path" presetSubtype="0" accel="50000" decel="50000" fill="hold" nodeType="afterEffect">
                                  <p:stCondLst>
                                    <p:cond delay="0"/>
                                  </p:stCondLst>
                                  <p:childTnLst>
                                    <p:animMotion origin="layout" path="M -0.34567 0.09445 C -0.34914 0.10162 -0.36216 0.12871 -0.3665 0.13773 " pathEditMode="fixed" rAng="0" ptsTypes="aa">
                                      <p:cBhvr>
                                        <p:cTn id="105" dur="100" fill="hold"/>
                                        <p:tgtEl>
                                          <p:spTgt spid="37"/>
                                        </p:tgtEl>
                                        <p:attrNameLst>
                                          <p:attrName>ppt_x,ppt_y</p:attrName>
                                        </p:attrNameLst>
                                      </p:cBhvr>
                                      <p:rCtr x="-9" y="22"/>
                                    </p:animMotion>
                                  </p:childTnLst>
                                </p:cTn>
                              </p:par>
                              <p:par>
                                <p:cTn id="106" presetID="22" presetClass="entr" presetSubtype="1" fill="hold" nodeType="with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wipe(up)">
                                      <p:cBhvr>
                                        <p:cTn id="108" dur="100"/>
                                        <p:tgtEl>
                                          <p:spTgt spid="40"/>
                                        </p:tgtEl>
                                      </p:cBhvr>
                                    </p:animEffect>
                                  </p:childTnLst>
                                </p:cTn>
                              </p:par>
                            </p:childTnLst>
                          </p:cTn>
                        </p:par>
                        <p:par>
                          <p:cTn id="109" fill="hold" nodeType="afterGroup">
                            <p:stCondLst>
                              <p:cond delay="2100"/>
                            </p:stCondLst>
                            <p:childTnLst>
                              <p:par>
                                <p:cTn id="110" presetID="0" presetClass="path" presetSubtype="0" accel="50000" decel="50000" fill="hold" nodeType="afterEffect">
                                  <p:stCondLst>
                                    <p:cond delay="0"/>
                                  </p:stCondLst>
                                  <p:childTnLst>
                                    <p:animMotion origin="layout" path="M -0.36961 0.1375 C -0.36771 0.14074 -0.36562 0.14398 -0.3585 0.13936 C -0.35139 0.13473 -0.33906 0.12223 -0.32656 0.10973 " pathEditMode="relative" rAng="0" ptsTypes="AAA">
                                      <p:cBhvr>
                                        <p:cTn id="111" dur="100" fill="hold"/>
                                        <p:tgtEl>
                                          <p:spTgt spid="37"/>
                                        </p:tgtEl>
                                        <p:attrNameLst>
                                          <p:attrName>ppt_x,ppt_y</p:attrName>
                                        </p:attrNameLst>
                                      </p:cBhvr>
                                      <p:rCtr x="2153" y="-1204"/>
                                    </p:animMotion>
                                  </p:childTnLst>
                                </p:cTn>
                              </p:par>
                              <p:par>
                                <p:cTn id="112" presetID="22" presetClass="entr" presetSubtype="4" fill="hold"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wipe(down)">
                                      <p:cBhvr>
                                        <p:cTn id="114" dur="100"/>
                                        <p:tgtEl>
                                          <p:spTgt spid="41"/>
                                        </p:tgtEl>
                                      </p:cBhvr>
                                    </p:animEffect>
                                  </p:childTnLst>
                                </p:cTn>
                              </p:par>
                            </p:childTnLst>
                          </p:cTn>
                        </p:par>
                        <p:par>
                          <p:cTn id="115" fill="hold" nodeType="afterGroup">
                            <p:stCondLst>
                              <p:cond delay="2200"/>
                            </p:stCondLst>
                            <p:childTnLst>
                              <p:par>
                                <p:cTn id="116" presetID="0" presetClass="path" presetSubtype="0" accel="50000" decel="50000" fill="hold" nodeType="afterEffect">
                                  <p:stCondLst>
                                    <p:cond delay="0"/>
                                  </p:stCondLst>
                                  <p:childTnLst>
                                    <p:animMotion origin="layout" path="M -0.21129 -0.03634 C -0.21199 -0.03356 -0.20903 -0.03009 -0.21546 -0.01967 C -0.22188 -0.00926 -0.23126 0.00463 -0.25018 0.02662 C -0.2691 0.04861 -0.31285 0.09491 -0.32935 0.11296 " pathEditMode="fixed" rAng="0" ptsTypes="aaaa">
                                      <p:cBhvr>
                                        <p:cTn id="117" dur="100" spd="-99900" fill="hold"/>
                                        <p:tgtEl>
                                          <p:spTgt spid="37"/>
                                        </p:tgtEl>
                                        <p:attrNameLst>
                                          <p:attrName>ppt_x,ppt_y</p:attrName>
                                        </p:attrNameLst>
                                      </p:cBhvr>
                                      <p:rCtr x="-57" y="75"/>
                                    </p:animMotion>
                                  </p:childTnLst>
                                </p:cTn>
                              </p:par>
                              <p:par>
                                <p:cTn id="118" presetID="22" presetClass="entr" presetSubtype="4" fill="hold"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wipe(down)">
                                      <p:cBhvr>
                                        <p:cTn id="120" dur="100"/>
                                        <p:tgtEl>
                                          <p:spTgt spid="38"/>
                                        </p:tgtEl>
                                      </p:cBhvr>
                                    </p:animEffect>
                                  </p:childTnLst>
                                </p:cTn>
                              </p:par>
                            </p:childTnLst>
                          </p:cTn>
                        </p:par>
                        <p:par>
                          <p:cTn id="121" fill="hold" nodeType="afterGroup">
                            <p:stCondLst>
                              <p:cond delay="2300"/>
                            </p:stCondLst>
                            <p:childTnLst>
                              <p:par>
                                <p:cTn id="122" presetID="0" presetClass="path" presetSubtype="0" accel="50000" decel="50000" fill="hold" nodeType="afterEffect">
                                  <p:stCondLst>
                                    <p:cond delay="0"/>
                                  </p:stCondLst>
                                  <p:childTnLst>
                                    <p:animMotion origin="layout" path="M -0.21163 -0.03102 C -0.21458 -0.03055 -0.21736 -0.02986 -0.22274 -0.02546 C -0.22812 -0.02106 -0.23264 -0.01898 -0.24357 -0.00509 C -0.25451 0.0088 -0.27569 0.03866 -0.28802 0.05787 C -0.30034 0.07709 -0.30885 0.09306 -0.31718 0.10973 " pathEditMode="relative" rAng="0" ptsTypes="AAAAA">
                                      <p:cBhvr>
                                        <p:cTn id="123" dur="100" fill="hold"/>
                                        <p:tgtEl>
                                          <p:spTgt spid="37"/>
                                        </p:tgtEl>
                                        <p:attrNameLst>
                                          <p:attrName>ppt_x,ppt_y</p:attrName>
                                        </p:attrNameLst>
                                      </p:cBhvr>
                                      <p:rCtr x="-5278" y="7037"/>
                                    </p:animMotion>
                                  </p:childTnLst>
                                </p:cTn>
                              </p:par>
                              <p:par>
                                <p:cTn id="124" presetID="22" presetClass="entr" presetSubtype="1" fill="hold" nodeType="withEffect">
                                  <p:stCondLst>
                                    <p:cond delay="0"/>
                                  </p:stCondLst>
                                  <p:childTnLst>
                                    <p:set>
                                      <p:cBhvr>
                                        <p:cTn id="125" dur="1" fill="hold">
                                          <p:stCondLst>
                                            <p:cond delay="0"/>
                                          </p:stCondLst>
                                        </p:cTn>
                                        <p:tgtEl>
                                          <p:spTgt spid="39"/>
                                        </p:tgtEl>
                                        <p:attrNameLst>
                                          <p:attrName>style.visibility</p:attrName>
                                        </p:attrNameLst>
                                      </p:cBhvr>
                                      <p:to>
                                        <p:strVal val="visible"/>
                                      </p:to>
                                    </p:set>
                                    <p:animEffect transition="in" filter="wipe(up)">
                                      <p:cBhvr>
                                        <p:cTn id="126" dur="100"/>
                                        <p:tgtEl>
                                          <p:spTgt spid="39"/>
                                        </p:tgtEl>
                                      </p:cBhvr>
                                    </p:animEffect>
                                  </p:childTnLst>
                                </p:cTn>
                              </p:par>
                            </p:childTnLst>
                          </p:cTn>
                        </p:par>
                        <p:par>
                          <p:cTn id="127" fill="hold" nodeType="afterGroup">
                            <p:stCondLst>
                              <p:cond delay="2400"/>
                            </p:stCondLst>
                            <p:childTnLst>
                              <p:par>
                                <p:cTn id="128" presetID="0" presetClass="path" presetSubtype="0" accel="50000" decel="50000" fill="hold" nodeType="afterEffect">
                                  <p:stCondLst>
                                    <p:cond delay="0"/>
                                  </p:stCondLst>
                                  <p:childTnLst>
                                    <p:animMotion origin="layout" path="M -0.31737 0.10103 C -0.31962 0.10751 -0.33212 0.13502 -0.33126 0.13942 C -0.33039 0.14381 -0.31841 0.13271 -0.31233 0.1267 C -0.30626 0.12069 -0.30053 0.1089 -0.2948 0.10335 C -0.28907 0.0978 -0.28108 0.09525 -0.27744 0.09294 " pathEditMode="fixed" rAng="0" ptsTypes="aaaaa">
                                      <p:cBhvr>
                                        <p:cTn id="129" dur="200" fill="hold"/>
                                        <p:tgtEl>
                                          <p:spTgt spid="37"/>
                                        </p:tgtEl>
                                        <p:attrNameLst>
                                          <p:attrName>ppt_x,ppt_y</p:attrName>
                                        </p:attrNameLst>
                                      </p:cBhvr>
                                      <p:rCtr x="13" y="17"/>
                                    </p:animMotion>
                                  </p:childTnLst>
                                </p:cTn>
                              </p:par>
                              <p:par>
                                <p:cTn id="130" presetID="22" presetClass="entr" presetSubtype="8" fill="hold" nodeType="with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wipe(left)">
                                      <p:cBhvr>
                                        <p:cTn id="132" dur="200"/>
                                        <p:tgtEl>
                                          <p:spTgt spid="31"/>
                                        </p:tgtEl>
                                      </p:cBhvr>
                                    </p:animEffect>
                                  </p:childTnLst>
                                </p:cTn>
                              </p:par>
                            </p:childTnLst>
                          </p:cTn>
                        </p:par>
                        <p:par>
                          <p:cTn id="133" fill="hold" nodeType="afterGroup">
                            <p:stCondLst>
                              <p:cond delay="2600"/>
                            </p:stCondLst>
                            <p:childTnLst>
                              <p:par>
                                <p:cTn id="134" presetID="0" presetClass="path" presetSubtype="0" accel="50000" decel="50000" fill="hold" nodeType="afterEffect">
                                  <p:stCondLst>
                                    <p:cond delay="0"/>
                                  </p:stCondLst>
                                  <p:childTnLst>
                                    <p:animMotion origin="layout" path="M -0.28056 0.09294 C -0.27848 0.09271 -0.27032 0.08785 -0.26789 0.08924 C -0.26546 0.09063 -0.26528 0.09849 -0.26633 0.10173 C -0.26737 0.10496 -0.27119 0.10658 -0.27431 0.1082 C -0.27744 0.10982 -0.28004 0.1082 -0.28473 0.11098 C -0.28942 0.11375 -0.29914 0.12046 -0.30209 0.12508 C -0.30504 0.1297 -0.304 0.1371 -0.30209 0.13872 C -0.30018 0.14034 -0.29324 0.13525 -0.29098 0.13433 " pathEditMode="fixed" rAng="0" ptsTypes="aaaaaaaa">
                                      <p:cBhvr>
                                        <p:cTn id="135" dur="200" fill="hold"/>
                                        <p:tgtEl>
                                          <p:spTgt spid="37"/>
                                        </p:tgtEl>
                                        <p:attrNameLst>
                                          <p:attrName>ppt_x,ppt_y</p:attrName>
                                        </p:attrNameLst>
                                      </p:cBhvr>
                                      <p:rCtr x="-4" y="21"/>
                                    </p:animMotion>
                                  </p:childTnLst>
                                </p:cTn>
                              </p:par>
                              <p:par>
                                <p:cTn id="136" presetID="22" presetClass="entr" presetSubtype="1" fill="hold" nodeType="withEffect">
                                  <p:stCondLst>
                                    <p:cond delay="0"/>
                                  </p:stCondLst>
                                  <p:childTnLst>
                                    <p:set>
                                      <p:cBhvr>
                                        <p:cTn id="137" dur="1" fill="hold">
                                          <p:stCondLst>
                                            <p:cond delay="0"/>
                                          </p:stCondLst>
                                        </p:cTn>
                                        <p:tgtEl>
                                          <p:spTgt spid="32"/>
                                        </p:tgtEl>
                                        <p:attrNameLst>
                                          <p:attrName>style.visibility</p:attrName>
                                        </p:attrNameLst>
                                      </p:cBhvr>
                                      <p:to>
                                        <p:strVal val="visible"/>
                                      </p:to>
                                    </p:set>
                                    <p:animEffect transition="in" filter="wipe(up)">
                                      <p:cBhvr>
                                        <p:cTn id="138" dur="200"/>
                                        <p:tgtEl>
                                          <p:spTgt spid="32"/>
                                        </p:tgtEl>
                                      </p:cBhvr>
                                    </p:animEffect>
                                  </p:childTnLst>
                                </p:cTn>
                              </p:par>
                            </p:childTnLst>
                          </p:cTn>
                        </p:par>
                        <p:par>
                          <p:cTn id="139" fill="hold" nodeType="afterGroup">
                            <p:stCondLst>
                              <p:cond delay="2800"/>
                            </p:stCondLst>
                            <p:childTnLst>
                              <p:par>
                                <p:cTn id="140" presetID="0" presetClass="path" presetSubtype="0" accel="50000" decel="50000" fill="hold" nodeType="afterEffect">
                                  <p:stCondLst>
                                    <p:cond delay="0"/>
                                  </p:stCondLst>
                                  <p:childTnLst>
                                    <p:animMotion origin="layout" path="M -0.29392 0.14375 C -0.29045 0.14074 -0.28038 0.13334 -0.27343 0.12616 C -0.26649 0.11898 -0.25711 0.10602 -0.25277 0.1007 " pathEditMode="relative" rAng="0" ptsTypes="AAA">
                                      <p:cBhvr>
                                        <p:cTn id="141" dur="300" fill="hold"/>
                                        <p:tgtEl>
                                          <p:spTgt spid="37"/>
                                        </p:tgtEl>
                                        <p:attrNameLst>
                                          <p:attrName>ppt_x,ppt_y</p:attrName>
                                        </p:attrNameLst>
                                      </p:cBhvr>
                                      <p:rCtr x="2049" y="-2153"/>
                                    </p:animMotion>
                                  </p:childTnLst>
                                </p:cTn>
                              </p:par>
                              <p:par>
                                <p:cTn id="142" presetID="22" presetClass="entr" presetSubtype="4" fill="hold" nodeType="withEffect">
                                  <p:stCondLst>
                                    <p:cond delay="0"/>
                                  </p:stCondLst>
                                  <p:childTnLst>
                                    <p:set>
                                      <p:cBhvr>
                                        <p:cTn id="143" dur="1" fill="hold">
                                          <p:stCondLst>
                                            <p:cond delay="0"/>
                                          </p:stCondLst>
                                        </p:cTn>
                                        <p:tgtEl>
                                          <p:spTgt spid="33"/>
                                        </p:tgtEl>
                                        <p:attrNameLst>
                                          <p:attrName>style.visibility</p:attrName>
                                        </p:attrNameLst>
                                      </p:cBhvr>
                                      <p:to>
                                        <p:strVal val="visible"/>
                                      </p:to>
                                    </p:set>
                                    <p:animEffect transition="in" filter="wipe(down)">
                                      <p:cBhvr>
                                        <p:cTn id="144" dur="300"/>
                                        <p:tgtEl>
                                          <p:spTgt spid="33"/>
                                        </p:tgtEl>
                                      </p:cBhvr>
                                    </p:animEffect>
                                  </p:childTnLst>
                                </p:cTn>
                              </p:par>
                            </p:childTnLst>
                          </p:cTn>
                        </p:par>
                        <p:par>
                          <p:cTn id="145" fill="hold" nodeType="afterGroup">
                            <p:stCondLst>
                              <p:cond delay="3100"/>
                            </p:stCondLst>
                            <p:childTnLst>
                              <p:par>
                                <p:cTn id="146" presetID="0" presetClass="path" presetSubtype="0" accel="50000" decel="50000" fill="hold" nodeType="afterEffect">
                                  <p:stCondLst>
                                    <p:cond delay="0"/>
                                  </p:stCondLst>
                                  <p:childTnLst>
                                    <p:animMotion origin="layout" path="M -0.25434 0.10278 C -0.24757 0.10463 -0.22257 0.11621 -0.2118 0.11551 C -0.20104 0.11482 -0.19305 0.10162 -0.18958 0.09885 " pathEditMode="relative" rAng="0" ptsTypes="AAA">
                                      <p:cBhvr>
                                        <p:cTn id="147" dur="100" fill="hold"/>
                                        <p:tgtEl>
                                          <p:spTgt spid="37"/>
                                        </p:tgtEl>
                                        <p:attrNameLst>
                                          <p:attrName>ppt_x,ppt_y</p:attrName>
                                        </p:attrNameLst>
                                      </p:cBhvr>
                                      <p:rCtr x="3229" y="440"/>
                                    </p:animMotion>
                                  </p:childTnLst>
                                </p:cTn>
                              </p:par>
                            </p:childTnLst>
                          </p:cTn>
                        </p:par>
                        <p:par>
                          <p:cTn id="148" fill="hold" nodeType="afterGroup">
                            <p:stCondLst>
                              <p:cond delay="3200"/>
                            </p:stCondLst>
                            <p:childTnLst>
                              <p:par>
                                <p:cTn id="149" presetID="0" presetClass="path" presetSubtype="0" accel="50000" decel="50000" fill="hold" nodeType="afterEffect">
                                  <p:stCondLst>
                                    <p:cond delay="0"/>
                                  </p:stCondLst>
                                  <p:childTnLst>
                                    <p:animMotion origin="layout" path="M -0.19272 0.0934 C -0.1941 0.09364 -0.19758 0.09595 -0.20122 0.09479 C -0.20487 0.09364 -0.21216 0.08878 -0.21494 0.08716 " pathEditMode="fixed" rAng="0" ptsTypes="aaa">
                                      <p:cBhvr>
                                        <p:cTn id="150" dur="100" fill="hold"/>
                                        <p:tgtEl>
                                          <p:spTgt spid="37"/>
                                        </p:tgtEl>
                                        <p:attrNameLst>
                                          <p:attrName>ppt_x,ppt_y</p:attrName>
                                        </p:attrNameLst>
                                      </p:cBhvr>
                                      <p:rCtr x="-10" y="0"/>
                                    </p:animMotion>
                                  </p:childTnLst>
                                </p:cTn>
                              </p:par>
                              <p:par>
                                <p:cTn id="151" presetID="22" presetClass="entr" presetSubtype="4" fill="hold" nodeType="withEffect">
                                  <p:stCondLst>
                                    <p:cond delay="0"/>
                                  </p:stCondLst>
                                  <p:childTnLst>
                                    <p:set>
                                      <p:cBhvr>
                                        <p:cTn id="152" dur="1" fill="hold">
                                          <p:stCondLst>
                                            <p:cond delay="0"/>
                                          </p:stCondLst>
                                        </p:cTn>
                                        <p:tgtEl>
                                          <p:spTgt spid="11"/>
                                        </p:tgtEl>
                                        <p:attrNameLst>
                                          <p:attrName>style.visibility</p:attrName>
                                        </p:attrNameLst>
                                      </p:cBhvr>
                                      <p:to>
                                        <p:strVal val="visible"/>
                                      </p:to>
                                    </p:set>
                                    <p:animEffect transition="in" filter="wipe(down)">
                                      <p:cBhvr>
                                        <p:cTn id="153" dur="100"/>
                                        <p:tgtEl>
                                          <p:spTgt spid="11"/>
                                        </p:tgtEl>
                                      </p:cBhvr>
                                    </p:animEffect>
                                  </p:childTnLst>
                                </p:cTn>
                              </p:par>
                            </p:childTnLst>
                          </p:cTn>
                        </p:par>
                        <p:par>
                          <p:cTn id="154" fill="hold" nodeType="afterGroup">
                            <p:stCondLst>
                              <p:cond delay="3300"/>
                            </p:stCondLst>
                            <p:childTnLst>
                              <p:par>
                                <p:cTn id="155" presetID="0" presetClass="path" presetSubtype="0" accel="50000" decel="50000" fill="hold" nodeType="afterEffect">
                                  <p:stCondLst>
                                    <p:cond delay="0"/>
                                  </p:stCondLst>
                                  <p:childTnLst>
                                    <p:animMotion origin="layout" path="M -0.14567 0.01687 C -0.14931 0.0171 -0.16077 0.01572 -0.16789 0.01895 C -0.17501 0.02219 -0.18282 0.02982 -0.18855 0.03583 C -0.19428 0.04184 -0.19931 0.04924 -0.20278 0.05479 C -0.20626 0.06034 -0.20695 0.06427 -0.20903 0.06959 C -0.21112 0.07491 -0.21372 0.08346 -0.21494 0.08716 " pathEditMode="fixed" rAng="0" ptsTypes="aaaaaa">
                                      <p:cBhvr>
                                        <p:cTn id="156" dur="200" spd="-99900" fill="hold"/>
                                        <p:tgtEl>
                                          <p:spTgt spid="37"/>
                                        </p:tgtEl>
                                        <p:attrNameLst>
                                          <p:attrName>ppt_x,ppt_y</p:attrName>
                                        </p:attrNameLst>
                                      </p:cBhvr>
                                      <p:rCtr x="-34" y="34"/>
                                    </p:animMotion>
                                  </p:childTnLst>
                                </p:cTn>
                              </p:par>
                              <p:par>
                                <p:cTn id="157" presetID="22" presetClass="entr" presetSubtype="4" fill="hold" nodeType="withEffect">
                                  <p:stCondLst>
                                    <p:cond delay="0"/>
                                  </p:stCondLst>
                                  <p:childTnLst>
                                    <p:set>
                                      <p:cBhvr>
                                        <p:cTn id="158" dur="1" fill="hold">
                                          <p:stCondLst>
                                            <p:cond delay="0"/>
                                          </p:stCondLst>
                                        </p:cTn>
                                        <p:tgtEl>
                                          <p:spTgt spid="17"/>
                                        </p:tgtEl>
                                        <p:attrNameLst>
                                          <p:attrName>style.visibility</p:attrName>
                                        </p:attrNameLst>
                                      </p:cBhvr>
                                      <p:to>
                                        <p:strVal val="visible"/>
                                      </p:to>
                                    </p:set>
                                    <p:animEffect transition="in" filter="wipe(down)">
                                      <p:cBhvr>
                                        <p:cTn id="159" dur="200"/>
                                        <p:tgtEl>
                                          <p:spTgt spid="17"/>
                                        </p:tgtEl>
                                      </p:cBhvr>
                                    </p:animEffect>
                                  </p:childTnLst>
                                </p:cTn>
                              </p:par>
                            </p:childTnLst>
                          </p:cTn>
                        </p:par>
                        <p:par>
                          <p:cTn id="160" fill="hold" nodeType="afterGroup">
                            <p:stCondLst>
                              <p:cond delay="3500"/>
                            </p:stCondLst>
                            <p:childTnLst>
                              <p:par>
                                <p:cTn id="161" presetID="0" presetClass="path" presetSubtype="0" accel="50000" decel="50000" fill="hold" nodeType="afterEffect">
                                  <p:stCondLst>
                                    <p:cond delay="0"/>
                                  </p:stCondLst>
                                  <p:childTnLst>
                                    <p:animMotion origin="layout" path="M -0.18855 0.12462 C -0.18403 0.11745 -0.17084 0.09664 -0.16303 0.08392 C -0.15522 0.07121 -0.14653 0.05803 -0.1415 0.04901 C -0.13647 0.03999 -0.13212 0.03468 -0.13299 0.02936 C -0.13386 0.02404 -0.14428 0.01942 -0.14723 0.01687 " pathEditMode="fixed" rAng="0" ptsTypes="aaaaa">
                                      <p:cBhvr>
                                        <p:cTn id="162" dur="200" spd="-99900" fill="hold"/>
                                        <p:tgtEl>
                                          <p:spTgt spid="37"/>
                                        </p:tgtEl>
                                        <p:attrNameLst>
                                          <p:attrName>ppt_x,ppt_y</p:attrName>
                                        </p:attrNameLst>
                                      </p:cBhvr>
                                      <p:rCtr x="28" y="-53"/>
                                    </p:animMotion>
                                  </p:childTnLst>
                                </p:cTn>
                              </p:par>
                              <p:par>
                                <p:cTn id="163" presetID="22" presetClass="entr" presetSubtype="1" fill="hold" nodeType="withEffect">
                                  <p:stCondLst>
                                    <p:cond delay="0"/>
                                  </p:stCondLst>
                                  <p:childTnLst>
                                    <p:set>
                                      <p:cBhvr>
                                        <p:cTn id="164" dur="1" fill="hold">
                                          <p:stCondLst>
                                            <p:cond delay="0"/>
                                          </p:stCondLst>
                                        </p:cTn>
                                        <p:tgtEl>
                                          <p:spTgt spid="16"/>
                                        </p:tgtEl>
                                        <p:attrNameLst>
                                          <p:attrName>style.visibility</p:attrName>
                                        </p:attrNameLst>
                                      </p:cBhvr>
                                      <p:to>
                                        <p:strVal val="visible"/>
                                      </p:to>
                                    </p:set>
                                    <p:animEffect transition="in" filter="wipe(up)">
                                      <p:cBhvr>
                                        <p:cTn id="165" dur="200"/>
                                        <p:tgtEl>
                                          <p:spTgt spid="16"/>
                                        </p:tgtEl>
                                      </p:cBhvr>
                                    </p:animEffect>
                                  </p:childTnLst>
                                </p:cTn>
                              </p:par>
                            </p:childTnLst>
                          </p:cTn>
                        </p:par>
                        <p:par>
                          <p:cTn id="166" fill="hold" nodeType="afterGroup">
                            <p:stCondLst>
                              <p:cond delay="3700"/>
                            </p:stCondLst>
                            <p:childTnLst>
                              <p:par>
                                <p:cTn id="167" presetID="0" presetClass="path" presetSubtype="0" accel="50000" decel="50000" fill="hold" nodeType="afterEffect">
                                  <p:stCondLst>
                                    <p:cond delay="0"/>
                                  </p:stCondLst>
                                  <p:childTnLst>
                                    <p:animMotion origin="layout" path="M -0.11546 0.07213 C -0.11685 0.07583 -0.12605 0.09803 -0.12344 0.09387 C -0.12084 0.0897 -0.10574 0.05826 -0.09966 0.0467 C -0.09358 0.03514 -0.09133 0.02959 -0.08681 0.0245 C -0.0823 0.01942 -0.07344 0.01271 -0.07258 0.01618 C -0.07171 0.01965 -0.07101 0.02982 -0.08212 0.04577 C -0.09324 0.06173 -0.12206 0.09618 -0.13924 0.11236 C -0.15643 0.12855 -0.17709 0.14011 -0.18525 0.14265 C -0.19341 0.1452 -0.18785 0.13086 -0.18855 0.12785 " pathEditMode="fixed" rAng="0" ptsTypes="aaaaaaaaa">
                                      <p:cBhvr>
                                        <p:cTn id="168" dur="100" spd="-99900" fill="hold"/>
                                        <p:tgtEl>
                                          <p:spTgt spid="37"/>
                                        </p:tgtEl>
                                        <p:attrNameLst>
                                          <p:attrName>ppt_x,ppt_y</p:attrName>
                                        </p:attrNameLst>
                                      </p:cBhvr>
                                      <p:rCtr x="-16" y="7"/>
                                    </p:animMotion>
                                  </p:childTnLst>
                                </p:cTn>
                              </p:par>
                              <p:par>
                                <p:cTn id="169" presetID="22" presetClass="entr" presetSubtype="4" fill="hold" nodeType="withEffect">
                                  <p:stCondLst>
                                    <p:cond delay="0"/>
                                  </p:stCondLst>
                                  <p:childTnLst>
                                    <p:set>
                                      <p:cBhvr>
                                        <p:cTn id="170" dur="1" fill="hold">
                                          <p:stCondLst>
                                            <p:cond delay="0"/>
                                          </p:stCondLst>
                                        </p:cTn>
                                        <p:tgtEl>
                                          <p:spTgt spid="12"/>
                                        </p:tgtEl>
                                        <p:attrNameLst>
                                          <p:attrName>style.visibility</p:attrName>
                                        </p:attrNameLst>
                                      </p:cBhvr>
                                      <p:to>
                                        <p:strVal val="visible"/>
                                      </p:to>
                                    </p:set>
                                    <p:animEffect transition="in" filter="wipe(down)">
                                      <p:cBhvr>
                                        <p:cTn id="171" dur="100"/>
                                        <p:tgtEl>
                                          <p:spTgt spid="12"/>
                                        </p:tgtEl>
                                      </p:cBhvr>
                                    </p:animEffect>
                                  </p:childTnLst>
                                </p:cTn>
                              </p:par>
                            </p:childTnLst>
                          </p:cTn>
                        </p:par>
                        <p:par>
                          <p:cTn id="172" fill="hold" nodeType="afterGroup">
                            <p:stCondLst>
                              <p:cond delay="3800"/>
                            </p:stCondLst>
                            <p:childTnLst>
                              <p:par>
                                <p:cTn id="173" presetID="0" presetClass="path" presetSubtype="0" accel="50000" decel="50000" fill="hold" nodeType="afterEffect">
                                  <p:stCondLst>
                                    <p:cond delay="0"/>
                                  </p:stCondLst>
                                  <p:childTnLst>
                                    <p:animMotion origin="layout" path="M -0.16511 0.16227 C -0.15869 0.14954 -0.13195 0.10371 -0.12327 0.0882 " pathEditMode="fixed" rAng="0" ptsTypes="aa">
                                      <p:cBhvr>
                                        <p:cTn id="174" dur="100" spd="-99900" fill="hold"/>
                                        <p:tgtEl>
                                          <p:spTgt spid="37"/>
                                        </p:tgtEl>
                                        <p:attrNameLst>
                                          <p:attrName>ppt_x,ppt_y</p:attrName>
                                        </p:attrNameLst>
                                      </p:cBhvr>
                                      <p:rCtr x="21" y="-36"/>
                                    </p:animMotion>
                                  </p:childTnLst>
                                </p:cTn>
                              </p:par>
                              <p:par>
                                <p:cTn id="175" presetID="22" presetClass="entr" presetSubtype="2" fill="hold" nodeType="withEffect">
                                  <p:stCondLst>
                                    <p:cond delay="0"/>
                                  </p:stCondLst>
                                  <p:childTnLst>
                                    <p:set>
                                      <p:cBhvr>
                                        <p:cTn id="176" dur="1" fill="hold">
                                          <p:stCondLst>
                                            <p:cond delay="0"/>
                                          </p:stCondLst>
                                        </p:cTn>
                                        <p:tgtEl>
                                          <p:spTgt spid="15"/>
                                        </p:tgtEl>
                                        <p:attrNameLst>
                                          <p:attrName>style.visibility</p:attrName>
                                        </p:attrNameLst>
                                      </p:cBhvr>
                                      <p:to>
                                        <p:strVal val="visible"/>
                                      </p:to>
                                    </p:set>
                                    <p:animEffect transition="in" filter="wipe(right)">
                                      <p:cBhvr>
                                        <p:cTn id="177" dur="100"/>
                                        <p:tgtEl>
                                          <p:spTgt spid="15"/>
                                        </p:tgtEl>
                                      </p:cBhvr>
                                    </p:animEffect>
                                  </p:childTnLst>
                                </p:cTn>
                              </p:par>
                            </p:childTnLst>
                          </p:cTn>
                        </p:par>
                        <p:par>
                          <p:cTn id="178" fill="hold" nodeType="afterGroup">
                            <p:stCondLst>
                              <p:cond delay="3900"/>
                            </p:stCondLst>
                            <p:childTnLst>
                              <p:par>
                                <p:cTn id="179" presetID="0" presetClass="path" presetSubtype="0" accel="50000" decel="50000" fill="hold" nodeType="afterEffect">
                                  <p:stCondLst>
                                    <p:cond delay="0"/>
                                  </p:stCondLst>
                                  <p:childTnLst>
                                    <p:animMotion origin="layout" path="M -0.16909 0.17037 C -0.17118 0.18033 -0.19774 0.225 -0.20937 0.23889 C -0.221 0.25278 -0.23177 0.25255 -0.23854 0.25371 C -0.24531 0.25486 -0.24965 0.25209 -0.24965 0.2463 C -0.24965 0.24051 -0.24409 0.22662 -0.23854 0.21852 C -0.23298 0.21042 -0.22326 0.20463 -0.21632 0.19815 C -0.20937 0.19167 -0.20451 0.18403 -0.19687 0.17963 C -0.18923 0.17523 -0.16701 0.16042 -0.16909 0.17037 Z " pathEditMode="relative" rAng="0" ptsTypes="AAAAAAAA">
                                      <p:cBhvr>
                                        <p:cTn id="180" dur="100" fill="hold"/>
                                        <p:tgtEl>
                                          <p:spTgt spid="37"/>
                                        </p:tgtEl>
                                        <p:attrNameLst>
                                          <p:attrName>ppt_x,ppt_y</p:attrName>
                                        </p:attrNameLst>
                                      </p:cBhvr>
                                      <p:rCtr x="-4028" y="4005"/>
                                    </p:animMotion>
                                  </p:childTnLst>
                                </p:cTn>
                              </p:par>
                              <p:par>
                                <p:cTn id="181" presetID="22" presetClass="entr" presetSubtype="2" fill="hold" nodeType="withEffect">
                                  <p:stCondLst>
                                    <p:cond delay="0"/>
                                  </p:stCondLst>
                                  <p:childTnLst>
                                    <p:set>
                                      <p:cBhvr>
                                        <p:cTn id="182" dur="1" fill="hold">
                                          <p:stCondLst>
                                            <p:cond delay="0"/>
                                          </p:stCondLst>
                                        </p:cTn>
                                        <p:tgtEl>
                                          <p:spTgt spid="14"/>
                                        </p:tgtEl>
                                        <p:attrNameLst>
                                          <p:attrName>style.visibility</p:attrName>
                                        </p:attrNameLst>
                                      </p:cBhvr>
                                      <p:to>
                                        <p:strVal val="visible"/>
                                      </p:to>
                                    </p:set>
                                    <p:animEffect transition="in" filter="wipe(right)">
                                      <p:cBhvr>
                                        <p:cTn id="183" dur="100"/>
                                        <p:tgtEl>
                                          <p:spTgt spid="14"/>
                                        </p:tgtEl>
                                      </p:cBhvr>
                                    </p:animEffect>
                                  </p:childTnLst>
                                </p:cTn>
                              </p:par>
                            </p:childTnLst>
                          </p:cTn>
                        </p:par>
                        <p:par>
                          <p:cTn id="184" fill="hold" nodeType="afterGroup">
                            <p:stCondLst>
                              <p:cond delay="4000"/>
                            </p:stCondLst>
                            <p:childTnLst>
                              <p:par>
                                <p:cTn id="185" presetID="0" presetClass="path" presetSubtype="0" accel="50000" decel="50000" fill="hold" nodeType="afterEffect">
                                  <p:stCondLst>
                                    <p:cond delay="0"/>
                                  </p:stCondLst>
                                  <p:childTnLst>
                                    <p:animMotion origin="layout" path="M -0.17222 0.1676 C -0.16597 0.16482 -0.15989 0.16412 -0.15416 0.16389 C -0.14843 0.16366 -0.14253 0.16366 -0.13767 0.16551 C -0.13281 0.16736 -0.12864 0.16991 -0.12517 0.17477 C -0.1217 0.17963 -0.11857 0.19098 -0.11684 0.19514 " pathEditMode="relative" rAng="0" ptsTypes="AAAAA">
                                      <p:cBhvr>
                                        <p:cTn id="186" dur="100" fill="hold"/>
                                        <p:tgtEl>
                                          <p:spTgt spid="37"/>
                                        </p:tgtEl>
                                        <p:attrNameLst>
                                          <p:attrName>ppt_x,ppt_y</p:attrName>
                                        </p:attrNameLst>
                                      </p:cBhvr>
                                      <p:rCtr x="2760" y="1181"/>
                                    </p:animMotion>
                                  </p:childTnLst>
                                </p:cTn>
                              </p:par>
                              <p:par>
                                <p:cTn id="187" presetID="22" presetClass="entr" presetSubtype="8" fill="hold" nodeType="withEffect">
                                  <p:stCondLst>
                                    <p:cond delay="0"/>
                                  </p:stCondLst>
                                  <p:childTnLst>
                                    <p:set>
                                      <p:cBhvr>
                                        <p:cTn id="188" dur="1" fill="hold">
                                          <p:stCondLst>
                                            <p:cond delay="0"/>
                                          </p:stCondLst>
                                        </p:cTn>
                                        <p:tgtEl>
                                          <p:spTgt spid="13"/>
                                        </p:tgtEl>
                                        <p:attrNameLst>
                                          <p:attrName>style.visibility</p:attrName>
                                        </p:attrNameLst>
                                      </p:cBhvr>
                                      <p:to>
                                        <p:strVal val="visible"/>
                                      </p:to>
                                    </p:set>
                                    <p:animEffect transition="in" filter="wipe(left)">
                                      <p:cBhvr>
                                        <p:cTn id="189" dur="100"/>
                                        <p:tgtEl>
                                          <p:spTgt spid="13"/>
                                        </p:tgtEl>
                                      </p:cBhvr>
                                    </p:animEffect>
                                  </p:childTnLst>
                                </p:cTn>
                              </p:par>
                            </p:childTnLst>
                          </p:cTn>
                        </p:par>
                        <p:par>
                          <p:cTn id="190" fill="hold" nodeType="afterGroup">
                            <p:stCondLst>
                              <p:cond delay="4100"/>
                            </p:stCondLst>
                            <p:childTnLst>
                              <p:par>
                                <p:cTn id="191" presetID="0" presetClass="path" presetSubtype="0" accel="50000" decel="50000" fill="hold" nodeType="afterEffect">
                                  <p:stCondLst>
                                    <p:cond delay="0"/>
                                  </p:stCondLst>
                                  <p:childTnLst>
                                    <p:animMotion origin="layout" path="M -0.11545 0.19861 C -0.1184 0.17477 -0.1217 0.15023 -0.1217 0.13727 C -0.1217 0.12431 -0.11684 0.12385 -0.11545 0.12037 " pathEditMode="relative" rAng="0" ptsTypes="AAA">
                                      <p:cBhvr>
                                        <p:cTn id="192" dur="100" fill="hold"/>
                                        <p:tgtEl>
                                          <p:spTgt spid="37"/>
                                        </p:tgtEl>
                                        <p:attrNameLst>
                                          <p:attrName>ppt_x,ppt_y</p:attrName>
                                        </p:attrNameLst>
                                      </p:cBhvr>
                                      <p:rCtr x="-313" y="-3912"/>
                                    </p:animMotion>
                                  </p:childTnLst>
                                </p:cTn>
                              </p:par>
                            </p:childTnLst>
                          </p:cTn>
                        </p:par>
                        <p:par>
                          <p:cTn id="193" fill="hold" nodeType="afterGroup">
                            <p:stCondLst>
                              <p:cond delay="4200"/>
                            </p:stCondLst>
                            <p:childTnLst>
                              <p:par>
                                <p:cTn id="194" presetID="0" presetClass="path" presetSubtype="0" accel="50000" decel="50000" fill="hold" nodeType="afterEffect">
                                  <p:stCondLst>
                                    <p:cond delay="0"/>
                                  </p:stCondLst>
                                  <p:childTnLst>
                                    <p:animMotion origin="layout" path="M -0.11701 0.12269 C -0.10208 0.10857 -0.08715 0.09468 -0.08524 0.09537 C -0.08333 0.09607 -0.10173 0.11829 -0.1059 0.12686 C -0.11007 0.13542 -0.11041 0.14074 -0.11059 0.14607 " pathEditMode="relative" rAng="0" ptsTypes="AAAA">
                                      <p:cBhvr>
                                        <p:cTn id="195" dur="100" fill="hold"/>
                                        <p:tgtEl>
                                          <p:spTgt spid="37"/>
                                        </p:tgtEl>
                                        <p:attrNameLst>
                                          <p:attrName>ppt_x,ppt_y</p:attrName>
                                        </p:attrNameLst>
                                      </p:cBhvr>
                                      <p:rCtr x="1580" y="-208"/>
                                    </p:animMotion>
                                  </p:childTnLst>
                                </p:cTn>
                              </p:par>
                              <p:par>
                                <p:cTn id="196" presetID="22" presetClass="entr" presetSubtype="1" fill="hold" nodeType="withEffect">
                                  <p:stCondLst>
                                    <p:cond delay="0"/>
                                  </p:stCondLst>
                                  <p:childTnLst>
                                    <p:set>
                                      <p:cBhvr>
                                        <p:cTn id="197" dur="1" fill="hold">
                                          <p:stCondLst>
                                            <p:cond delay="0"/>
                                          </p:stCondLst>
                                        </p:cTn>
                                        <p:tgtEl>
                                          <p:spTgt spid="18"/>
                                        </p:tgtEl>
                                        <p:attrNameLst>
                                          <p:attrName>style.visibility</p:attrName>
                                        </p:attrNameLst>
                                      </p:cBhvr>
                                      <p:to>
                                        <p:strVal val="visible"/>
                                      </p:to>
                                    </p:set>
                                    <p:animEffect transition="in" filter="wipe(up)">
                                      <p:cBhvr>
                                        <p:cTn id="198" dur="100"/>
                                        <p:tgtEl>
                                          <p:spTgt spid="18"/>
                                        </p:tgtEl>
                                      </p:cBhvr>
                                    </p:animEffect>
                                  </p:childTnLst>
                                </p:cTn>
                              </p:par>
                            </p:childTnLst>
                          </p:cTn>
                        </p:par>
                        <p:par>
                          <p:cTn id="199" fill="hold" nodeType="afterGroup">
                            <p:stCondLst>
                              <p:cond delay="4300"/>
                            </p:stCondLst>
                            <p:childTnLst>
                              <p:par>
                                <p:cTn id="200" presetID="0" presetClass="path" presetSubtype="0" accel="50000" decel="50000" fill="hold" nodeType="afterEffect">
                                  <p:stCondLst>
                                    <p:cond delay="0"/>
                                  </p:stCondLst>
                                  <p:childTnLst>
                                    <p:animMotion origin="layout" path="M -0.1092 0.14028 C -0.1033 0.1419 -0.09739 0.14352 -0.09184 0.14028 C -0.08628 0.13704 -0.07986 0.12662 -0.07586 0.12107 C -0.07187 0.11551 -0.06909 0.11088 -0.06805 0.10625 C -0.06701 0.10186 -0.06944 0.09375 -0.06961 0.09375 C -0.06979 0.09375 -0.06771 0.10116 -0.06961 0.10625 C -0.07152 0.11158 -0.07916 0.12223 -0.08073 0.12547 " pathEditMode="relative" rAng="0" ptsTypes="AAAAAAA">
                                      <p:cBhvr>
                                        <p:cTn id="201" dur="100" fill="hold"/>
                                        <p:tgtEl>
                                          <p:spTgt spid="37"/>
                                        </p:tgtEl>
                                        <p:attrNameLst>
                                          <p:attrName>ppt_x,ppt_y</p:attrName>
                                        </p:attrNameLst>
                                      </p:cBhvr>
                                      <p:rCtr x="2066" y="-2245"/>
                                    </p:animMotion>
                                  </p:childTnLst>
                                </p:cTn>
                              </p:par>
                              <p:par>
                                <p:cTn id="202" presetID="22" presetClass="entr" presetSubtype="4" fill="hold" nodeType="withEffect">
                                  <p:stCondLst>
                                    <p:cond delay="0"/>
                                  </p:stCondLst>
                                  <p:childTnLst>
                                    <p:set>
                                      <p:cBhvr>
                                        <p:cTn id="203" dur="1" fill="hold">
                                          <p:stCondLst>
                                            <p:cond delay="0"/>
                                          </p:stCondLst>
                                        </p:cTn>
                                        <p:tgtEl>
                                          <p:spTgt spid="19"/>
                                        </p:tgtEl>
                                        <p:attrNameLst>
                                          <p:attrName>style.visibility</p:attrName>
                                        </p:attrNameLst>
                                      </p:cBhvr>
                                      <p:to>
                                        <p:strVal val="visible"/>
                                      </p:to>
                                    </p:set>
                                    <p:animEffect transition="in" filter="wipe(down)">
                                      <p:cBhvr>
                                        <p:cTn id="204" dur="100"/>
                                        <p:tgtEl>
                                          <p:spTgt spid="19"/>
                                        </p:tgtEl>
                                      </p:cBhvr>
                                    </p:animEffect>
                                  </p:childTnLst>
                                </p:cTn>
                              </p:par>
                            </p:childTnLst>
                          </p:cTn>
                        </p:par>
                        <p:par>
                          <p:cTn id="205" fill="hold" nodeType="afterGroup">
                            <p:stCondLst>
                              <p:cond delay="4400"/>
                            </p:stCondLst>
                            <p:childTnLst>
                              <p:par>
                                <p:cTn id="206" presetID="0" presetClass="path" presetSubtype="0" accel="50000" decel="50000" fill="hold" nodeType="afterEffect">
                                  <p:stCondLst>
                                    <p:cond delay="0"/>
                                  </p:stCondLst>
                                  <p:childTnLst>
                                    <p:animMotion origin="layout" path="M -0.07187 0.09699 C -0.07725 0.11135 -0.08246 0.12593 -0.08142 0.13079 C -0.08038 0.13565 -0.0684 0.12824 -0.06545 0.12639 " pathEditMode="relative" rAng="0" ptsTypes="AAA">
                                      <p:cBhvr>
                                        <p:cTn id="207" dur="100" fill="hold"/>
                                        <p:tgtEl>
                                          <p:spTgt spid="37"/>
                                        </p:tgtEl>
                                        <p:attrNameLst>
                                          <p:attrName>ppt_x,ppt_y</p:attrName>
                                        </p:attrNameLst>
                                      </p:cBhvr>
                                      <p:rCtr x="-174" y="1759"/>
                                    </p:animMotion>
                                  </p:childTnLst>
                                </p:cTn>
                              </p:par>
                              <p:par>
                                <p:cTn id="208" presetID="22" presetClass="entr" presetSubtype="8" fill="hold" nodeType="withEffect">
                                  <p:stCondLst>
                                    <p:cond delay="0"/>
                                  </p:stCondLst>
                                  <p:childTnLst>
                                    <p:set>
                                      <p:cBhvr>
                                        <p:cTn id="209" dur="1" fill="hold">
                                          <p:stCondLst>
                                            <p:cond delay="0"/>
                                          </p:stCondLst>
                                        </p:cTn>
                                        <p:tgtEl>
                                          <p:spTgt spid="34"/>
                                        </p:tgtEl>
                                        <p:attrNameLst>
                                          <p:attrName>style.visibility</p:attrName>
                                        </p:attrNameLst>
                                      </p:cBhvr>
                                      <p:to>
                                        <p:strVal val="visible"/>
                                      </p:to>
                                    </p:set>
                                    <p:animEffect transition="in" filter="wipe(left)">
                                      <p:cBhvr>
                                        <p:cTn id="210" dur="100"/>
                                        <p:tgtEl>
                                          <p:spTgt spid="34"/>
                                        </p:tgtEl>
                                      </p:cBhvr>
                                    </p:animEffect>
                                  </p:childTnLst>
                                </p:cTn>
                              </p:par>
                            </p:childTnLst>
                          </p:cTn>
                        </p:par>
                        <p:par>
                          <p:cTn id="211" fill="hold" nodeType="afterGroup">
                            <p:stCondLst>
                              <p:cond delay="4500"/>
                            </p:stCondLst>
                            <p:childTnLst>
                              <p:par>
                                <p:cTn id="212" presetID="0" presetClass="path" presetSubtype="0" accel="50000" decel="50000" fill="hold" nodeType="afterEffect">
                                  <p:stCondLst>
                                    <p:cond delay="0"/>
                                  </p:stCondLst>
                                  <p:childTnLst>
                                    <p:animMotion origin="layout" path="M -0.06493 0.125 L -0.02257 0.09329 " pathEditMode="relative" rAng="0" ptsTypes="AA">
                                      <p:cBhvr>
                                        <p:cTn id="213" dur="100" fill="hold"/>
                                        <p:tgtEl>
                                          <p:spTgt spid="37"/>
                                        </p:tgtEl>
                                        <p:attrNameLst>
                                          <p:attrName>ppt_x,ppt_y</p:attrName>
                                        </p:attrNameLst>
                                      </p:cBhvr>
                                      <p:rCtr x="2118" y="-1597"/>
                                    </p:animMotion>
                                  </p:childTnLst>
                                </p:cTn>
                              </p:par>
                              <p:par>
                                <p:cTn id="214" presetID="22" presetClass="entr" presetSubtype="4" fill="hold" nodeType="withEffect">
                                  <p:stCondLst>
                                    <p:cond delay="0"/>
                                  </p:stCondLst>
                                  <p:childTnLst>
                                    <p:set>
                                      <p:cBhvr>
                                        <p:cTn id="215" dur="1" fill="hold">
                                          <p:stCondLst>
                                            <p:cond delay="0"/>
                                          </p:stCondLst>
                                        </p:cTn>
                                        <p:tgtEl>
                                          <p:spTgt spid="20"/>
                                        </p:tgtEl>
                                        <p:attrNameLst>
                                          <p:attrName>style.visibility</p:attrName>
                                        </p:attrNameLst>
                                      </p:cBhvr>
                                      <p:to>
                                        <p:strVal val="visible"/>
                                      </p:to>
                                    </p:set>
                                    <p:animEffect transition="in" filter="wipe(down)">
                                      <p:cBhvr>
                                        <p:cTn id="216" dur="100"/>
                                        <p:tgtEl>
                                          <p:spTgt spid="20"/>
                                        </p:tgtEl>
                                      </p:cBhvr>
                                    </p:animEffect>
                                  </p:childTnLst>
                                </p:cTn>
                              </p:par>
                            </p:childTnLst>
                          </p:cTn>
                        </p:par>
                        <p:par>
                          <p:cTn id="217" fill="hold" nodeType="afterGroup">
                            <p:stCondLst>
                              <p:cond delay="4600"/>
                            </p:stCondLst>
                            <p:childTnLst>
                              <p:par>
                                <p:cTn id="218" presetID="0" presetClass="path" presetSubtype="0" accel="50000" decel="50000" fill="hold" nodeType="afterEffect">
                                  <p:stCondLst>
                                    <p:cond delay="0"/>
                                  </p:stCondLst>
                                  <p:childTnLst>
                                    <p:animMotion origin="layout" path="M -0.02257 0.09329 C -0.03281 0.10255 -0.04288 0.11204 -0.04791 0.12061 C -0.05295 0.12917 -0.05243 0.14005 -0.0526 0.14398 " pathEditMode="relative" rAng="0" ptsTypes="AAA">
                                      <p:cBhvr>
                                        <p:cTn id="219" dur="100" fill="hold"/>
                                        <p:tgtEl>
                                          <p:spTgt spid="37"/>
                                        </p:tgtEl>
                                        <p:attrNameLst>
                                          <p:attrName>ppt_x,ppt_y</p:attrName>
                                        </p:attrNameLst>
                                      </p:cBhvr>
                                      <p:rCtr x="-1510" y="2523"/>
                                    </p:animMotion>
                                  </p:childTnLst>
                                </p:cTn>
                              </p:par>
                              <p:par>
                                <p:cTn id="220" presetID="22" presetClass="entr" presetSubtype="1" fill="hold" nodeType="withEffect">
                                  <p:stCondLst>
                                    <p:cond delay="0"/>
                                  </p:stCondLst>
                                  <p:childTnLst>
                                    <p:set>
                                      <p:cBhvr>
                                        <p:cTn id="221" dur="1" fill="hold">
                                          <p:stCondLst>
                                            <p:cond delay="0"/>
                                          </p:stCondLst>
                                        </p:cTn>
                                        <p:tgtEl>
                                          <p:spTgt spid="21"/>
                                        </p:tgtEl>
                                        <p:attrNameLst>
                                          <p:attrName>style.visibility</p:attrName>
                                        </p:attrNameLst>
                                      </p:cBhvr>
                                      <p:to>
                                        <p:strVal val="visible"/>
                                      </p:to>
                                    </p:set>
                                    <p:animEffect transition="in" filter="wipe(up)">
                                      <p:cBhvr>
                                        <p:cTn id="222" dur="100"/>
                                        <p:tgtEl>
                                          <p:spTgt spid="21"/>
                                        </p:tgtEl>
                                      </p:cBhvr>
                                    </p:animEffect>
                                  </p:childTnLst>
                                </p:cTn>
                              </p:par>
                            </p:childTnLst>
                          </p:cTn>
                        </p:par>
                        <p:par>
                          <p:cTn id="223" fill="hold" nodeType="afterGroup">
                            <p:stCondLst>
                              <p:cond delay="4700"/>
                            </p:stCondLst>
                            <p:childTnLst>
                              <p:par>
                                <p:cTn id="224" presetID="0" presetClass="path" presetSubtype="0" accel="50000" decel="50000" fill="hold" nodeType="afterEffect">
                                  <p:stCondLst>
                                    <p:cond delay="0"/>
                                  </p:stCondLst>
                                  <p:childTnLst>
                                    <p:animMotion origin="layout" path="M -0.05139 0.14236 C -0.03941 0.13287 -0.02725 0.12338 -0.01805 0.11482 C -0.00885 0.10625 -0.00243 0.09908 0.00417 0.09167 " pathEditMode="relative" rAng="0" ptsTypes="AAA">
                                      <p:cBhvr>
                                        <p:cTn id="225" dur="100" fill="hold"/>
                                        <p:tgtEl>
                                          <p:spTgt spid="37"/>
                                        </p:tgtEl>
                                        <p:attrNameLst>
                                          <p:attrName>ppt_x,ppt_y</p:attrName>
                                        </p:attrNameLst>
                                      </p:cBhvr>
                                      <p:rCtr x="2778" y="-2546"/>
                                    </p:animMotion>
                                  </p:childTnLst>
                                </p:cTn>
                              </p:par>
                              <p:par>
                                <p:cTn id="226" presetID="22" presetClass="entr" presetSubtype="8" fill="hold" nodeType="withEffect">
                                  <p:stCondLst>
                                    <p:cond delay="0"/>
                                  </p:stCondLst>
                                  <p:childTnLst>
                                    <p:set>
                                      <p:cBhvr>
                                        <p:cTn id="227" dur="1" fill="hold">
                                          <p:stCondLst>
                                            <p:cond delay="0"/>
                                          </p:stCondLst>
                                        </p:cTn>
                                        <p:tgtEl>
                                          <p:spTgt spid="22"/>
                                        </p:tgtEl>
                                        <p:attrNameLst>
                                          <p:attrName>style.visibility</p:attrName>
                                        </p:attrNameLst>
                                      </p:cBhvr>
                                      <p:to>
                                        <p:strVal val="visible"/>
                                      </p:to>
                                    </p:set>
                                    <p:animEffect transition="in" filter="wipe(left)">
                                      <p:cBhvr>
                                        <p:cTn id="228" dur="100"/>
                                        <p:tgtEl>
                                          <p:spTgt spid="22"/>
                                        </p:tgtEl>
                                      </p:cBhvr>
                                    </p:animEffect>
                                  </p:childTnLst>
                                </p:cTn>
                              </p:par>
                            </p:childTnLst>
                          </p:cTn>
                        </p:par>
                        <p:par>
                          <p:cTn id="229" fill="hold" nodeType="afterGroup">
                            <p:stCondLst>
                              <p:cond delay="4800"/>
                            </p:stCondLst>
                            <p:childTnLst>
                              <p:par>
                                <p:cTn id="230" presetID="0" presetClass="path" presetSubtype="0" accel="50000" decel="50000" fill="hold" nodeType="afterEffect">
                                  <p:stCondLst>
                                    <p:cond delay="0"/>
                                  </p:stCondLst>
                                  <p:childTnLst>
                                    <p:animMotion origin="layout" path="M 0.00434 0.09537 C 0.00191 0.1 -0.00625 0.11505 -0.01059 0.12246 C -0.01493 0.12986 -0.01944 0.13588 -0.0217 0.13936 " pathEditMode="relative" rAng="0" ptsTypes="AAA">
                                      <p:cBhvr>
                                        <p:cTn id="231" dur="100" fill="hold"/>
                                        <p:tgtEl>
                                          <p:spTgt spid="37"/>
                                        </p:tgtEl>
                                        <p:attrNameLst>
                                          <p:attrName>ppt_x,ppt_y</p:attrName>
                                        </p:attrNameLst>
                                      </p:cBhvr>
                                      <p:rCtr x="-1302" y="2199"/>
                                    </p:animMotion>
                                  </p:childTnLst>
                                </p:cTn>
                              </p:par>
                              <p:par>
                                <p:cTn id="232" presetID="22" presetClass="entr" presetSubtype="1" fill="hold" nodeType="withEffect">
                                  <p:stCondLst>
                                    <p:cond delay="0"/>
                                  </p:stCondLst>
                                  <p:childTnLst>
                                    <p:set>
                                      <p:cBhvr>
                                        <p:cTn id="233" dur="1" fill="hold">
                                          <p:stCondLst>
                                            <p:cond delay="0"/>
                                          </p:stCondLst>
                                        </p:cTn>
                                        <p:tgtEl>
                                          <p:spTgt spid="23"/>
                                        </p:tgtEl>
                                        <p:attrNameLst>
                                          <p:attrName>style.visibility</p:attrName>
                                        </p:attrNameLst>
                                      </p:cBhvr>
                                      <p:to>
                                        <p:strVal val="visible"/>
                                      </p:to>
                                    </p:set>
                                    <p:animEffect transition="in" filter="wipe(up)">
                                      <p:cBhvr>
                                        <p:cTn id="234" dur="100"/>
                                        <p:tgtEl>
                                          <p:spTgt spid="23"/>
                                        </p:tgtEl>
                                      </p:cBhvr>
                                    </p:animEffect>
                                  </p:childTnLst>
                                </p:cTn>
                              </p:par>
                            </p:childTnLst>
                          </p:cTn>
                        </p:par>
                        <p:par>
                          <p:cTn id="235" fill="hold" nodeType="afterGroup">
                            <p:stCondLst>
                              <p:cond delay="4900"/>
                            </p:stCondLst>
                            <p:childTnLst>
                              <p:par>
                                <p:cTn id="236" presetID="0" presetClass="path" presetSubtype="0" accel="50000" decel="50000" fill="hold" nodeType="afterEffect">
                                  <p:stCondLst>
                                    <p:cond delay="0"/>
                                  </p:stCondLst>
                                  <p:childTnLst>
                                    <p:animMotion origin="layout" path="M -0.021 0.1419 C -0.01389 0.14144 -0.00798 0.14213 -0.00208 0.13773 C 0.00382 0.13334 0.01129 0.12084 0.01476 0.11621 " pathEditMode="relative" rAng="0" ptsTypes="AAA">
                                      <p:cBhvr>
                                        <p:cTn id="237" dur="300" fill="hold"/>
                                        <p:tgtEl>
                                          <p:spTgt spid="37"/>
                                        </p:tgtEl>
                                        <p:attrNameLst>
                                          <p:attrName>ppt_x,ppt_y</p:attrName>
                                        </p:attrNameLst>
                                      </p:cBhvr>
                                      <p:rCtr x="1788" y="-1296"/>
                                    </p:animMotion>
                                  </p:childTnLst>
                                </p:cTn>
                              </p:par>
                              <p:par>
                                <p:cTn id="238" presetID="22" presetClass="entr" presetSubtype="4" fill="hold" nodeType="withEffect">
                                  <p:stCondLst>
                                    <p:cond delay="0"/>
                                  </p:stCondLst>
                                  <p:childTnLst>
                                    <p:set>
                                      <p:cBhvr>
                                        <p:cTn id="239" dur="1" fill="hold">
                                          <p:stCondLst>
                                            <p:cond delay="0"/>
                                          </p:stCondLst>
                                        </p:cTn>
                                        <p:tgtEl>
                                          <p:spTgt spid="24"/>
                                        </p:tgtEl>
                                        <p:attrNameLst>
                                          <p:attrName>style.visibility</p:attrName>
                                        </p:attrNameLst>
                                      </p:cBhvr>
                                      <p:to>
                                        <p:strVal val="visible"/>
                                      </p:to>
                                    </p:set>
                                    <p:animEffect transition="in" filter="wipe(down)">
                                      <p:cBhvr>
                                        <p:cTn id="240" dur="300"/>
                                        <p:tgtEl>
                                          <p:spTgt spid="24"/>
                                        </p:tgtEl>
                                      </p:cBhvr>
                                    </p:animEffect>
                                  </p:childTnLst>
                                </p:cTn>
                              </p:par>
                            </p:childTnLst>
                          </p:cTn>
                        </p:par>
                        <p:par>
                          <p:cTn id="241" fill="hold" nodeType="afterGroup">
                            <p:stCondLst>
                              <p:cond delay="5200"/>
                            </p:stCondLst>
                            <p:childTnLst>
                              <p:par>
                                <p:cTn id="242" presetID="0" presetClass="path" presetSubtype="0" accel="50000" decel="50000" fill="hold" nodeType="afterEffect">
                                  <p:stCondLst>
                                    <p:cond delay="0"/>
                                  </p:stCondLst>
                                  <p:childTnLst>
                                    <p:animMotion origin="layout" path="M 0.01789 0.11389 C 0.01632 0.16436 -0.01232 0.30486 0.00816 0.41667 C 0.02865 0.52848 0.11441 0.71181 0.14045 0.78449 C 0.1665 0.85718 0.15955 0.83889 0.16459 0.85324 " pathEditMode="relative" rAng="0" ptsTypes="AAAA">
                                      <p:cBhvr>
                                        <p:cTn id="243" dur="1000" fill="hold"/>
                                        <p:tgtEl>
                                          <p:spTgt spid="37"/>
                                        </p:tgtEl>
                                        <p:attrNameLst>
                                          <p:attrName>ppt_x,ppt_y</p:attrName>
                                        </p:attrNameLst>
                                      </p:cBhvr>
                                      <p:rCtr x="6476" y="36968"/>
                                    </p:animMotion>
                                  </p:childTnLst>
                                </p:cTn>
                              </p:par>
                            </p:childTnLst>
                          </p:cTn>
                        </p:par>
                        <p:par>
                          <p:cTn id="244" fill="hold" nodeType="afterGroup">
                            <p:stCondLst>
                              <p:cond delay="6200"/>
                            </p:stCondLst>
                            <p:childTnLst>
                              <p:par>
                                <p:cTn id="245" presetID="30" presetClass="entr" presetSubtype="0" fill="hold" grpId="0" nodeType="afterEffect">
                                  <p:stCondLst>
                                    <p:cond delay="0"/>
                                  </p:stCondLst>
                                  <p:childTnLst>
                                    <p:set>
                                      <p:cBhvr>
                                        <p:cTn id="246" dur="1" fill="hold">
                                          <p:stCondLst>
                                            <p:cond delay="0"/>
                                          </p:stCondLst>
                                        </p:cTn>
                                        <p:tgtEl>
                                          <p:spTgt spid="2"/>
                                        </p:tgtEl>
                                        <p:attrNameLst>
                                          <p:attrName>style.visibility</p:attrName>
                                        </p:attrNameLst>
                                      </p:cBhvr>
                                      <p:to>
                                        <p:strVal val="visible"/>
                                      </p:to>
                                    </p:set>
                                    <p:animEffect transition="in" filter="fade">
                                      <p:cBhvr>
                                        <p:cTn id="247" dur="400" decel="100000"/>
                                        <p:tgtEl>
                                          <p:spTgt spid="2"/>
                                        </p:tgtEl>
                                      </p:cBhvr>
                                    </p:animEffect>
                                    <p:anim calcmode="lin" valueType="num">
                                      <p:cBhvr>
                                        <p:cTn id="248" dur="400" decel="100000" fill="hold"/>
                                        <p:tgtEl>
                                          <p:spTgt spid="2"/>
                                        </p:tgtEl>
                                        <p:attrNameLst>
                                          <p:attrName>style.rotation</p:attrName>
                                        </p:attrNameLst>
                                      </p:cBhvr>
                                      <p:tavLst>
                                        <p:tav tm="0">
                                          <p:val>
                                            <p:fltVal val="-90"/>
                                          </p:val>
                                        </p:tav>
                                        <p:tav tm="100000">
                                          <p:val>
                                            <p:fltVal val="0"/>
                                          </p:val>
                                        </p:tav>
                                      </p:tavLst>
                                    </p:anim>
                                    <p:anim calcmode="lin" valueType="num">
                                      <p:cBhvr>
                                        <p:cTn id="249" dur="400" decel="100000" fill="hold"/>
                                        <p:tgtEl>
                                          <p:spTgt spid="2"/>
                                        </p:tgtEl>
                                        <p:attrNameLst>
                                          <p:attrName>ppt_x</p:attrName>
                                        </p:attrNameLst>
                                      </p:cBhvr>
                                      <p:tavLst>
                                        <p:tav tm="0">
                                          <p:val>
                                            <p:strVal val="#ppt_x+0.4"/>
                                          </p:val>
                                        </p:tav>
                                        <p:tav tm="100000">
                                          <p:val>
                                            <p:strVal val="#ppt_x-0.05"/>
                                          </p:val>
                                        </p:tav>
                                      </p:tavLst>
                                    </p:anim>
                                    <p:anim calcmode="lin" valueType="num">
                                      <p:cBhvr>
                                        <p:cTn id="250" dur="400" decel="100000" fill="hold"/>
                                        <p:tgtEl>
                                          <p:spTgt spid="2"/>
                                        </p:tgtEl>
                                        <p:attrNameLst>
                                          <p:attrName>ppt_y</p:attrName>
                                        </p:attrNameLst>
                                      </p:cBhvr>
                                      <p:tavLst>
                                        <p:tav tm="0">
                                          <p:val>
                                            <p:strVal val="#ppt_y-0.4"/>
                                          </p:val>
                                        </p:tav>
                                        <p:tav tm="100000">
                                          <p:val>
                                            <p:strVal val="#ppt_y+0.1"/>
                                          </p:val>
                                        </p:tav>
                                      </p:tavLst>
                                    </p:anim>
                                    <p:anim calcmode="lin" valueType="num">
                                      <p:cBhvr>
                                        <p:cTn id="251" dur="100" accel="100000" fill="hold">
                                          <p:stCondLst>
                                            <p:cond delay="400"/>
                                          </p:stCondLst>
                                        </p:cTn>
                                        <p:tgtEl>
                                          <p:spTgt spid="2"/>
                                        </p:tgtEl>
                                        <p:attrNameLst>
                                          <p:attrName>ppt_x</p:attrName>
                                        </p:attrNameLst>
                                      </p:cBhvr>
                                      <p:tavLst>
                                        <p:tav tm="0">
                                          <p:val>
                                            <p:strVal val="#ppt_x-0.05"/>
                                          </p:val>
                                        </p:tav>
                                        <p:tav tm="100000">
                                          <p:val>
                                            <p:strVal val="#ppt_x"/>
                                          </p:val>
                                        </p:tav>
                                      </p:tavLst>
                                    </p:anim>
                                    <p:anim calcmode="lin" valueType="num">
                                      <p:cBhvr>
                                        <p:cTn id="252" dur="100" accel="100000" fill="hold">
                                          <p:stCondLst>
                                            <p:cond delay="4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2|12"/>
</p:tagLst>
</file>

<file path=ppt/tags/tag2.xml><?xml version="1.0" encoding="utf-8"?>
<p:tagLst xmlns:a="http://schemas.openxmlformats.org/drawingml/2006/main" xmlns:r="http://schemas.openxmlformats.org/officeDocument/2006/relationships" xmlns:p="http://schemas.openxmlformats.org/presentationml/2006/main">
  <p:tag name="TIMING" val="|1.8|3|4.3|7.2"/>
</p:tagLst>
</file>

<file path=ppt/tags/tag3.xml><?xml version="1.0" encoding="utf-8"?>
<p:tagLst xmlns:a="http://schemas.openxmlformats.org/drawingml/2006/main" xmlns:r="http://schemas.openxmlformats.org/officeDocument/2006/relationships" xmlns:p="http://schemas.openxmlformats.org/presentationml/2006/main">
  <p:tag name="TIMING" val="|15|1.3|0.9|3.8|5.1|3"/>
</p:tagLst>
</file>

<file path=ppt/tags/tag4.xml><?xml version="1.0" encoding="utf-8"?>
<p:tagLst xmlns:a="http://schemas.openxmlformats.org/drawingml/2006/main" xmlns:r="http://schemas.openxmlformats.org/officeDocument/2006/relationships" xmlns:p="http://schemas.openxmlformats.org/presentationml/2006/main">
  <p:tag name="TIMING" val="|1.2"/>
</p:tagLst>
</file>

<file path=ppt/tags/tag5.xml><?xml version="1.0" encoding="utf-8"?>
<p:tagLst xmlns:a="http://schemas.openxmlformats.org/drawingml/2006/main" xmlns:r="http://schemas.openxmlformats.org/officeDocument/2006/relationships" xmlns:p="http://schemas.openxmlformats.org/presentationml/2006/main">
  <p:tag name="TIMING" val="|23.8|5.1|5.5|8.6|3.7|4|3.3|3.5"/>
</p:tagLst>
</file>

<file path=ppt/tags/tag6.xml><?xml version="1.0" encoding="utf-8"?>
<p:tagLst xmlns:a="http://schemas.openxmlformats.org/drawingml/2006/main" xmlns:r="http://schemas.openxmlformats.org/officeDocument/2006/relationships" xmlns:p="http://schemas.openxmlformats.org/presentationml/2006/main">
  <p:tag name="TIMING" val="|23.8|5.1|5.5|8.6|3.7|4|3.3|3.5"/>
</p:tagLst>
</file>

<file path=ppt/tags/tag7.xml><?xml version="1.0" encoding="utf-8"?>
<p:tagLst xmlns:a="http://schemas.openxmlformats.org/drawingml/2006/main" xmlns:r="http://schemas.openxmlformats.org/officeDocument/2006/relationships" xmlns:p="http://schemas.openxmlformats.org/presentationml/2006/main">
  <p:tag name="TIMING" val="|10.1|1.2|0.6|0.5|0.6|0.5"/>
</p:tagLst>
</file>

<file path=ppt/theme/theme1.xml><?xml version="1.0" encoding="utf-8"?>
<a:theme xmlns:a="http://schemas.openxmlformats.org/drawingml/2006/main" name="cas">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s">
      <a:majorFont>
        <a:latin typeface="Tahoma"/>
        <a:ea typeface="宋体"/>
        <a:cs typeface="宋体"/>
      </a:majorFont>
      <a:minorFont>
        <a:latin typeface="Tahoma"/>
        <a:ea typeface="宋体"/>
        <a:cs typeface="宋体"/>
      </a:minorFont>
    </a:fontScheme>
    <a:fmtScheme name="细微固体">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0" i="0" u="none" strike="noStrike" cap="none" normalizeH="0" baseline="0">
            <a:ln>
              <a:noFill/>
            </a:ln>
            <a:solidFill>
              <a:schemeClr val="tx1"/>
            </a:solidFill>
            <a:effectLst/>
            <a:latin typeface="Times New Roman" charset="0"/>
            <a:ea typeface="宋体" charset="0"/>
            <a:cs typeface="宋体"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0" i="0" u="none" strike="noStrike" cap="none" normalizeH="0" baseline="0">
            <a:ln>
              <a:noFill/>
            </a:ln>
            <a:solidFill>
              <a:schemeClr val="tx1"/>
            </a:solidFill>
            <a:effectLst/>
            <a:latin typeface="Times New Roman" charset="0"/>
            <a:ea typeface="宋体" charset="0"/>
            <a:cs typeface="宋体" charset="0"/>
          </a:defRPr>
        </a:defPPr>
      </a:lstStyle>
    </a:lnDef>
  </a:objectDefaults>
  <a:extraClrSchemeLst>
    <a:extraClrScheme>
      <a:clrScheme name="ca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ca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ca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ca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ca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ca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ca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9812</TotalTime>
  <Pages>0</Pages>
  <Words>1893</Words>
  <Characters>0</Characters>
  <Application>Microsoft Macintosh PowerPoint</Application>
  <DocSecurity>0</DocSecurity>
  <PresentationFormat>全屏显示(4:3)</PresentationFormat>
  <Lines>0</Lines>
  <Paragraphs>230</Paragraphs>
  <Slides>47</Slides>
  <Notes>7</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47</vt:i4>
      </vt:variant>
    </vt:vector>
  </HeadingPairs>
  <TitlesOfParts>
    <vt:vector size="62" baseType="lpstr">
      <vt:lpstr>-apple-system-font</vt:lpstr>
      <vt:lpstr>等线</vt:lpstr>
      <vt:lpstr>黑体</vt:lpstr>
      <vt:lpstr>黑体</vt:lpstr>
      <vt:lpstr>Abadi MT Condensed Light</vt:lpstr>
      <vt:lpstr>American Typewriter Condensed</vt:lpstr>
      <vt:lpstr>Arial</vt:lpstr>
      <vt:lpstr>Comic Sans MS</vt:lpstr>
      <vt:lpstr>Tahoma</vt:lpstr>
      <vt:lpstr>Times New Roman</vt:lpstr>
      <vt:lpstr>Verdana</vt:lpstr>
      <vt:lpstr>Wingdings</vt:lpstr>
      <vt:lpstr>cas</vt:lpstr>
      <vt:lpstr>Equation</vt:lpstr>
      <vt:lpstr>公式</vt:lpstr>
      <vt:lpstr>PowerPoint 演示文稿</vt:lpstr>
      <vt:lpstr>PowerPoint 演示文稿</vt:lpstr>
      <vt:lpstr>PowerPoint 演示文稿</vt:lpstr>
      <vt:lpstr>PowerPoint 演示文稿</vt:lpstr>
      <vt:lpstr>PowerPoint 演示文稿</vt:lpstr>
      <vt:lpstr>霍金辐射：黑洞温度的微观诠释</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Hawking radiation as tunneling</vt:lpstr>
      <vt:lpstr>Parikh-Wilczek 的猜想</vt:lpstr>
      <vt:lpstr>PowerPoint 演示文稿</vt:lpstr>
      <vt:lpstr>PowerPoint 演示文稿</vt:lpstr>
      <vt:lpstr>PowerPoint 演示文稿</vt:lpstr>
      <vt:lpstr>PowerPoint 演示文稿</vt:lpstr>
      <vt:lpstr>信息守恒和黑洞的几何无关！(2009年)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Necessary and sufficient condition for unitality</vt:lpstr>
      <vt:lpstr>Number of microstates for a Schwarzschild black hole</vt:lpstr>
      <vt:lpstr>Number of microstates for a R-N black hole</vt:lpstr>
      <vt:lpstr>Entropy of extremal R-N (M=Q) </vt:lpstr>
      <vt:lpstr>暗信息与量子（？）纠缠</vt:lpstr>
      <vt:lpstr>PowerPoint 演示文稿</vt:lpstr>
      <vt:lpstr>PowerPoint 演示文稿</vt:lpstr>
      <vt:lpstr>PowerPoint 演示文稿</vt:lpstr>
      <vt:lpstr>PowerPoint 演示文稿</vt:lpstr>
      <vt:lpstr>PowerPoint 演示文稿</vt:lpstr>
      <vt:lpstr>Dark information added by  black energy</vt:lpstr>
      <vt:lpstr>Life time &amp; temperature of black hole</vt:lpstr>
      <vt:lpstr>PowerPoint 演示文稿</vt:lpstr>
      <vt:lpstr>PowerPoint 演示文稿</vt:lpstr>
    </vt:vector>
  </TitlesOfParts>
  <Manager/>
  <Company>ITP CAS</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量子测量问题</dc:title>
  <dc:subject/>
  <dc:creator>Sun,CP</dc:creator>
  <cp:keywords/>
  <dc:description/>
  <cp:lastModifiedBy>Sun Chang-Pu</cp:lastModifiedBy>
  <cp:revision>2163</cp:revision>
  <cp:lastPrinted>2013-09-23T07:05:38Z</cp:lastPrinted>
  <dcterms:created xsi:type="dcterms:W3CDTF">2000-07-14T11:52:03Z</dcterms:created>
  <dcterms:modified xsi:type="dcterms:W3CDTF">2019-04-17T14:46:31Z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2052-8.1.0.3479</vt:lpwstr>
  </property>
</Properties>
</file>