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4" r:id="rId4"/>
    <p:sldId id="310" r:id="rId5"/>
    <p:sldId id="312" r:id="rId6"/>
    <p:sldId id="313" r:id="rId7"/>
    <p:sldId id="348" r:id="rId8"/>
    <p:sldId id="315" r:id="rId9"/>
    <p:sldId id="359" r:id="rId10"/>
    <p:sldId id="360" r:id="rId11"/>
    <p:sldId id="316" r:id="rId12"/>
    <p:sldId id="349" r:id="rId13"/>
    <p:sldId id="361" r:id="rId14"/>
    <p:sldId id="362" r:id="rId15"/>
    <p:sldId id="363" r:id="rId16"/>
    <p:sldId id="364" r:id="rId17"/>
    <p:sldId id="365" r:id="rId18"/>
    <p:sldId id="366" r:id="rId19"/>
    <p:sldId id="358" r:id="rId20"/>
    <p:sldId id="331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41" r:id="rId2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0BAEA44-14CA-4FB3-8F19-C1A0432F068A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4D150DD-6F67-46F1-B130-501F76D7A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150DD-6F67-46F1-B130-501F76D7AD9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AD654-729D-44B8-9FFA-765264520CE3}" type="datetimeFigureOut">
              <a:rPr lang="en-US" smtClean="0"/>
              <a:pPr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721E5-0DB9-4525-A00C-C0C061E54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8991600" cy="230505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Constraining Dark Matter</a:t>
            </a:r>
            <a:endParaRPr lang="en-US" sz="6000" b="1" dirty="0"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3716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Hai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-Bo Yu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University of Michigan, Ann Arbor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2672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USTC, 06/17/2011 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motivation</a:t>
            </a:r>
          </a:p>
          <a:p>
            <a:pPr marL="914400" lvl="1" indent="-514350"/>
            <a:r>
              <a:rPr lang="en-US" sz="2400" dirty="0" smtClean="0"/>
              <a:t>Evidences for dark matter </a:t>
            </a:r>
          </a:p>
          <a:p>
            <a:pPr marL="914400" lvl="1" indent="-514350"/>
            <a:r>
              <a:rPr lang="en-US" sz="2400" dirty="0" smtClean="0"/>
              <a:t>Theory: </a:t>
            </a:r>
            <a:r>
              <a:rPr lang="en-US" sz="2400" dirty="0" smtClean="0"/>
              <a:t>Weakly-interacting dark matter particle (WIMP) and Asymmetric dark matter (ADM)</a:t>
            </a:r>
          </a:p>
          <a:p>
            <a:pPr marL="914400" lvl="1" indent="-514350"/>
            <a:r>
              <a:rPr lang="en-US" sz="2400" dirty="0" smtClean="0"/>
              <a:t>Experiments </a:t>
            </a:r>
          </a:p>
          <a:p>
            <a:r>
              <a:rPr lang="en-US" dirty="0" smtClean="0"/>
              <a:t>Constraining dark matter</a:t>
            </a:r>
          </a:p>
          <a:p>
            <a:pPr lvl="1"/>
            <a:r>
              <a:rPr lang="en-US" sz="2400" dirty="0" err="1" smtClean="0"/>
              <a:t>Tevatron</a:t>
            </a:r>
            <a:r>
              <a:rPr lang="en-US" sz="2400" dirty="0" smtClean="0"/>
              <a:t>/LHC </a:t>
            </a:r>
          </a:p>
          <a:p>
            <a:pPr lvl="1"/>
            <a:r>
              <a:rPr lang="en-US" sz="2400" dirty="0" smtClean="0"/>
              <a:t>Neutron Stars </a:t>
            </a:r>
          </a:p>
          <a:p>
            <a:r>
              <a:rPr lang="en-US" dirty="0" smtClean="0"/>
              <a:t>Conclusions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EVIDENCES FOR DARK MATTER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Rotation curves of galaxies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05000"/>
            <a:ext cx="338732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C:\Users\Haibo\Desktop\800px-GalacticRotation2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676400"/>
            <a:ext cx="3985018" cy="28194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38200" y="51054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Expect </a:t>
            </a:r>
            <a:r>
              <a:rPr lang="en-US" dirty="0" err="1" smtClean="0"/>
              <a:t>v~R</a:t>
            </a:r>
            <a:r>
              <a:rPr lang="en-US" dirty="0" smtClean="0"/>
              <a:t>^(-1/2) beyond luminous region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Find </a:t>
            </a:r>
            <a:r>
              <a:rPr lang="en-US" dirty="0" err="1" smtClean="0"/>
              <a:t>v~constant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discrepancy is resolved by dark matter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105400" y="6336268"/>
            <a:ext cx="17422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Fritz </a:t>
            </a:r>
            <a:r>
              <a:rPr lang="en-US" sz="1600" dirty="0" err="1" smtClean="0"/>
              <a:t>Zwicky</a:t>
            </a:r>
            <a:r>
              <a:rPr lang="en-US" sz="1600" dirty="0" smtClean="0"/>
              <a:t> (1933)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523184"/>
            <a:ext cx="1371600" cy="172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399" y="4495800"/>
            <a:ext cx="137160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162800" y="63246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Vera Rubin (1970)</a:t>
            </a:r>
          </a:p>
          <a:p>
            <a:r>
              <a:rPr lang="en-US" sz="1600" dirty="0" smtClean="0"/>
              <a:t>with Kent Ford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WE NEED DARK MATTER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5257800"/>
          </a:xfrm>
        </p:spPr>
        <p:txBody>
          <a:bodyPr/>
          <a:lstStyle/>
          <a:p>
            <a:r>
              <a:rPr lang="en-US" dirty="0" smtClean="0"/>
              <a:t>Large structure formation </a:t>
            </a:r>
          </a:p>
          <a:p>
            <a:r>
              <a:rPr lang="en-US" dirty="0" smtClean="0"/>
              <a:t>Galaxy formation</a:t>
            </a:r>
          </a:p>
          <a:p>
            <a:r>
              <a:rPr lang="en-US" dirty="0" smtClean="0"/>
              <a:t>Anisotropy of the </a:t>
            </a:r>
            <a:r>
              <a:rPr lang="en-US" dirty="0" smtClean="0"/>
              <a:t>CMBR</a:t>
            </a:r>
          </a:p>
          <a:p>
            <a:r>
              <a:rPr lang="en-US" dirty="0" smtClean="0"/>
              <a:t>Gravitational </a:t>
            </a:r>
            <a:r>
              <a:rPr lang="en-US" dirty="0" err="1" smtClean="0"/>
              <a:t>lensing</a:t>
            </a:r>
            <a:r>
              <a:rPr lang="en-US" dirty="0" smtClean="0"/>
              <a:t>…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4495800"/>
            <a:ext cx="441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143000"/>
            <a:ext cx="3429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0"/>
            <a:ext cx="3276600" cy="2934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66800" y="4114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Dark Matter Halo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4800600"/>
            <a:ext cx="1401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Galactic Disk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5029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1028700" y="5524500"/>
            <a:ext cx="914400" cy="228600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47800" y="59436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We are here!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DO WE KNOW ABOUT DM?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4800600" cy="2667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Known properties:</a:t>
            </a:r>
          </a:p>
          <a:p>
            <a:r>
              <a:rPr lang="en-US" sz="2400" b="1" dirty="0" smtClean="0"/>
              <a:t>Cold (Warm)</a:t>
            </a:r>
            <a:endParaRPr lang="en-US" sz="2400" dirty="0" smtClean="0"/>
          </a:p>
          <a:p>
            <a:r>
              <a:rPr lang="en-US" sz="2400" b="1" dirty="0" smtClean="0"/>
              <a:t>Stable</a:t>
            </a:r>
            <a:endParaRPr lang="en-US" sz="2400" dirty="0" smtClean="0"/>
          </a:p>
          <a:p>
            <a:r>
              <a:rPr lang="en-US" sz="2400" b="1" dirty="0" smtClean="0"/>
              <a:t>Non-baryonic</a:t>
            </a:r>
          </a:p>
          <a:p>
            <a:r>
              <a:rPr lang="en-US" sz="2400" b="1" dirty="0" smtClean="0"/>
              <a:t>Dark</a:t>
            </a:r>
          </a:p>
          <a:p>
            <a:r>
              <a:rPr lang="en-US" sz="2400" b="1" dirty="0" smtClean="0"/>
              <a:t>Relic density </a:t>
            </a:r>
          </a:p>
          <a:p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026461" y="993339"/>
            <a:ext cx="3510678" cy="3352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715000" y="1654076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XX XX</a:t>
            </a:r>
          </a:p>
          <a:p>
            <a:r>
              <a:rPr lang="en-US" sz="7200" b="1" dirty="0" smtClean="0">
                <a:solidFill>
                  <a:srgbClr val="FF0000"/>
                </a:solidFill>
              </a:rPr>
              <a:t>X XXX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657600"/>
            <a:ext cx="39628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48200" y="4648200"/>
            <a:ext cx="419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We do not </a:t>
            </a:r>
            <a:r>
              <a:rPr lang="en-US" sz="2800" dirty="0" smtClean="0">
                <a:solidFill>
                  <a:srgbClr val="002060"/>
                </a:solidFill>
              </a:rPr>
              <a:t>know</a:t>
            </a:r>
            <a:endParaRPr lang="en-US" sz="28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  Mass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  Spin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  Quantum number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62484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need </a:t>
            </a:r>
            <a:r>
              <a:rPr lang="en-US" sz="2400" dirty="0" smtClean="0">
                <a:solidFill>
                  <a:srgbClr val="FF0000"/>
                </a:solidFill>
              </a:rPr>
              <a:t>new</a:t>
            </a:r>
            <a:r>
              <a:rPr lang="en-US" sz="2400" dirty="0" smtClean="0"/>
              <a:t> physics beyond the Standard Model!</a:t>
            </a:r>
            <a:endParaRPr lang="en-US" sz="2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648200"/>
            <a:ext cx="121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THERMAL WIMP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4729" b="17178"/>
          <a:stretch>
            <a:fillRect/>
          </a:stretch>
        </p:blipFill>
        <p:spPr bwMode="auto">
          <a:xfrm>
            <a:off x="4876800" y="2362200"/>
            <a:ext cx="3886200" cy="441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5"/>
          <p:cNvGrpSpPr/>
          <p:nvPr/>
        </p:nvGrpSpPr>
        <p:grpSpPr>
          <a:xfrm>
            <a:off x="1295400" y="914400"/>
            <a:ext cx="2819400" cy="1664732"/>
            <a:chOff x="1447800" y="1219200"/>
            <a:chExt cx="2819400" cy="1664732"/>
          </a:xfrm>
        </p:grpSpPr>
        <p:sp>
          <p:nvSpPr>
            <p:cNvPr id="32" name="Oval 31"/>
            <p:cNvSpPr/>
            <p:nvPr/>
          </p:nvSpPr>
          <p:spPr>
            <a:xfrm>
              <a:off x="2590800" y="190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endCxn id="32" idx="1"/>
            </p:cNvCxnSpPr>
            <p:nvPr/>
          </p:nvCxnSpPr>
          <p:spPr>
            <a:xfrm>
              <a:off x="1828800" y="1447800"/>
              <a:ext cx="806637" cy="50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2" idx="5"/>
            </p:cNvCxnSpPr>
            <p:nvPr/>
          </p:nvCxnSpPr>
          <p:spPr>
            <a:xfrm rot="16200000" flipH="1">
              <a:off x="3003363" y="2012762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2" idx="7"/>
            </p:cNvCxnSpPr>
            <p:nvPr/>
          </p:nvCxnSpPr>
          <p:spPr>
            <a:xfrm rot="5400000" flipH="1" flipV="1">
              <a:off x="3003363" y="1295401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32" idx="3"/>
            </p:cNvCxnSpPr>
            <p:nvPr/>
          </p:nvCxnSpPr>
          <p:spPr>
            <a:xfrm rot="5400000">
              <a:off x="2019301" y="2050863"/>
              <a:ext cx="501837" cy="7304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447800" y="12192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524000" y="2514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7338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33800" y="24384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2514600"/>
            <a:ext cx="495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Assume a new heavy particle X in thermal equilibrium in the early Universe.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2060"/>
                </a:solidFill>
              </a:rPr>
              <a:t>Three stages</a:t>
            </a:r>
            <a:r>
              <a:rPr lang="en-US" sz="2400" dirty="0" smtClean="0">
                <a:solidFill>
                  <a:srgbClr val="002060"/>
                </a:solidFill>
              </a:rPr>
              <a:t>: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/>
              <a:t>X+X</a:t>
            </a:r>
            <a:r>
              <a:rPr lang="en-US" sz="2400" dirty="0" smtClean="0">
                <a:sym typeface="Wingdings" pitchFamily="2" charset="2"/>
              </a:rPr>
              <a:t>SM+SM; SM+SMX+X</a:t>
            </a:r>
          </a:p>
          <a:p>
            <a:pPr marL="457200" indent="-457200">
              <a:buAutoNum type="arabicPeriod"/>
            </a:pPr>
            <a:endParaRPr lang="en-US" sz="2400" dirty="0" smtClean="0"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ym typeface="Wingdings" pitchFamily="2" charset="2"/>
              </a:rPr>
              <a:t>X+XSM+SM; SM+SMX+X</a:t>
            </a:r>
          </a:p>
          <a:p>
            <a:pPr marL="457200" indent="-457200">
              <a:buAutoNum type="arabicPeriod"/>
            </a:pPr>
            <a:endParaRPr lang="en-US" sz="2400" dirty="0" smtClean="0">
              <a:sym typeface="Wingdings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ym typeface="Wingdings" pitchFamily="2" charset="2"/>
              </a:rPr>
              <a:t>X+XSM+SM; SM+SMX+X</a:t>
            </a:r>
          </a:p>
          <a:p>
            <a:pPr marL="457200" indent="-457200"/>
            <a:r>
              <a:rPr lang="en-US" sz="2400" dirty="0" smtClean="0">
                <a:sym typeface="Wingdings" pitchFamily="2" charset="2"/>
              </a:rPr>
              <a:t>(Universe is expanding.)</a:t>
            </a:r>
          </a:p>
          <a:p>
            <a:pPr marL="457200" indent="-457200">
              <a:buAutoNum type="arabicPeriod"/>
            </a:pPr>
            <a:endParaRPr lang="en-US" sz="2400" dirty="0"/>
          </a:p>
        </p:txBody>
      </p:sp>
      <p:sp>
        <p:nvSpPr>
          <p:cNvPr id="33" name="Multiply 32"/>
          <p:cNvSpPr/>
          <p:nvPr/>
        </p:nvSpPr>
        <p:spPr>
          <a:xfrm>
            <a:off x="3276600" y="4953000"/>
            <a:ext cx="381000" cy="762000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5" name="Multiply 34"/>
          <p:cNvSpPr/>
          <p:nvPr/>
        </p:nvSpPr>
        <p:spPr>
          <a:xfrm>
            <a:off x="990600" y="5638800"/>
            <a:ext cx="381000" cy="762000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7" name="Multiply 36"/>
          <p:cNvSpPr/>
          <p:nvPr/>
        </p:nvSpPr>
        <p:spPr>
          <a:xfrm>
            <a:off x="3276600" y="5638800"/>
            <a:ext cx="381000" cy="762000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10200" y="2743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(1)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77000" y="3135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(2)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15200" y="3745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(3)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48200" y="11430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WIMP: Weakly-Interacting Massive Particle</a:t>
            </a:r>
            <a:endParaRPr lang="en-US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WIMP &amp; THE WIMP MIRACLE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4729" b="17178"/>
          <a:stretch>
            <a:fillRect/>
          </a:stretch>
        </p:blipFill>
        <p:spPr bwMode="auto">
          <a:xfrm>
            <a:off x="5410200" y="1143000"/>
            <a:ext cx="3352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5"/>
          <p:cNvGrpSpPr/>
          <p:nvPr/>
        </p:nvGrpSpPr>
        <p:grpSpPr>
          <a:xfrm>
            <a:off x="1295400" y="914400"/>
            <a:ext cx="2819400" cy="1664732"/>
            <a:chOff x="1447800" y="1219200"/>
            <a:chExt cx="2819400" cy="1664732"/>
          </a:xfrm>
        </p:grpSpPr>
        <p:sp>
          <p:nvSpPr>
            <p:cNvPr id="32" name="Oval 31"/>
            <p:cNvSpPr/>
            <p:nvPr/>
          </p:nvSpPr>
          <p:spPr>
            <a:xfrm>
              <a:off x="2590800" y="190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endCxn id="32" idx="1"/>
            </p:cNvCxnSpPr>
            <p:nvPr/>
          </p:nvCxnSpPr>
          <p:spPr>
            <a:xfrm>
              <a:off x="1828800" y="1447800"/>
              <a:ext cx="806637" cy="50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2" idx="5"/>
            </p:cNvCxnSpPr>
            <p:nvPr/>
          </p:nvCxnSpPr>
          <p:spPr>
            <a:xfrm rot="16200000" flipH="1">
              <a:off x="3003363" y="2012762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2" idx="7"/>
            </p:cNvCxnSpPr>
            <p:nvPr/>
          </p:nvCxnSpPr>
          <p:spPr>
            <a:xfrm rot="5400000" flipH="1" flipV="1">
              <a:off x="3003363" y="1295401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32" idx="3"/>
            </p:cNvCxnSpPr>
            <p:nvPr/>
          </p:nvCxnSpPr>
          <p:spPr>
            <a:xfrm rot="5400000">
              <a:off x="2019301" y="2050863"/>
              <a:ext cx="501837" cy="7304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447800" y="12192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524000" y="2514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7338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33800" y="24384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657600"/>
            <a:ext cx="3733800" cy="88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724400"/>
            <a:ext cx="2057400" cy="74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28600" y="56388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</a:rPr>
              <a:t>m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X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 ≈100 </a:t>
            </a:r>
            <a:r>
              <a:rPr lang="en-US" sz="2400" b="1" dirty="0" err="1" smtClean="0">
                <a:solidFill>
                  <a:srgbClr val="002060"/>
                </a:solidFill>
              </a:rPr>
              <a:t>GeV</a:t>
            </a:r>
            <a:r>
              <a:rPr lang="en-US" sz="2400" b="1" dirty="0" smtClean="0">
                <a:solidFill>
                  <a:srgbClr val="002060"/>
                </a:solidFill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</a:rPr>
              <a:t>g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X</a:t>
            </a:r>
            <a:r>
              <a:rPr lang="en-US" sz="2400" b="1" dirty="0" smtClean="0">
                <a:solidFill>
                  <a:srgbClr val="002060"/>
                </a:solidFill>
              </a:rPr>
              <a:t> ≈0.23 → </a:t>
            </a:r>
            <a:r>
              <a:rPr lang="el-GR" sz="2400" b="1" dirty="0" smtClean="0">
                <a:solidFill>
                  <a:srgbClr val="002060"/>
                </a:solidFill>
              </a:rPr>
              <a:t>Ω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X</a:t>
            </a:r>
            <a:r>
              <a:rPr lang="en-US" sz="2400" b="1" dirty="0" smtClean="0">
                <a:solidFill>
                  <a:srgbClr val="002060"/>
                </a:solidFill>
              </a:rPr>
              <a:t>≈0.2</a:t>
            </a:r>
            <a:endParaRPr lang="en-US" sz="2400" b="1" baseline="-25000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0600" y="51816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 remarkable coincidence: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Dark matter and weak scale new </a:t>
            </a:r>
            <a:r>
              <a:rPr lang="en-US" sz="2400" b="1" dirty="0" smtClean="0">
                <a:solidFill>
                  <a:srgbClr val="FF0000"/>
                </a:solidFill>
              </a:rPr>
              <a:t>physics.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281493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thermal relic density </a:t>
            </a:r>
            <a:endParaRPr lang="en-US" sz="24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4343400" y="2667000"/>
            <a:ext cx="3048000" cy="1447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0" y="6324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Weak </a:t>
            </a:r>
            <a:r>
              <a:rPr lang="en-US" sz="2400" b="1" dirty="0" smtClean="0"/>
              <a:t>scale new physics</a:t>
            </a:r>
            <a:r>
              <a:rPr lang="en-US" sz="2400" b="1" dirty="0" smtClean="0">
                <a:sym typeface="Wingdings" pitchFamily="2" charset="2"/>
              </a:rPr>
              <a:t> connect to the gauge hierarchy problem? </a:t>
            </a:r>
            <a:endParaRPr lang="en-US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ASYMMETRIC DARK MATTER (ADM)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47800"/>
            <a:ext cx="4648200" cy="259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114800"/>
            <a:ext cx="14859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5181600"/>
            <a:ext cx="792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Dark matter particles are Dirac fermions or complex scalar fields. 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Dark </a:t>
            </a:r>
            <a:r>
              <a:rPr lang="en-US" b="1" dirty="0" smtClean="0">
                <a:solidFill>
                  <a:srgbClr val="002060"/>
                </a:solidFill>
              </a:rPr>
              <a:t>matter particles are more than anti dark matter particles. 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b="1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This model prefers dark matter mass ~ 1-10 </a:t>
            </a:r>
            <a:r>
              <a:rPr lang="en-US" b="1" dirty="0" err="1" smtClean="0">
                <a:solidFill>
                  <a:srgbClr val="002060"/>
                </a:solidFill>
              </a:rPr>
              <a:t>GeV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en-US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DARK MATTER SEARCH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3200"/>
            <a:ext cx="3733800" cy="88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" name="Straight Arrow Connector 38"/>
          <p:cNvCxnSpPr/>
          <p:nvPr/>
        </p:nvCxnSpPr>
        <p:spPr>
          <a:xfrm>
            <a:off x="1600993" y="6248400"/>
            <a:ext cx="1981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115093" y="5295900"/>
            <a:ext cx="1905001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>
            <a:off x="1447800" y="4267200"/>
            <a:ext cx="2209800" cy="15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5"/>
          <p:cNvGrpSpPr/>
          <p:nvPr/>
        </p:nvGrpSpPr>
        <p:grpSpPr>
          <a:xfrm>
            <a:off x="1219200" y="4419600"/>
            <a:ext cx="2819400" cy="1664732"/>
            <a:chOff x="1447800" y="1219200"/>
            <a:chExt cx="2819400" cy="1664732"/>
          </a:xfrm>
        </p:grpSpPr>
        <p:sp>
          <p:nvSpPr>
            <p:cNvPr id="48" name="Oval 47"/>
            <p:cNvSpPr/>
            <p:nvPr/>
          </p:nvSpPr>
          <p:spPr>
            <a:xfrm>
              <a:off x="2590800" y="190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>
              <a:endCxn id="48" idx="1"/>
            </p:cNvCxnSpPr>
            <p:nvPr/>
          </p:nvCxnSpPr>
          <p:spPr>
            <a:xfrm>
              <a:off x="1828800" y="1447800"/>
              <a:ext cx="806637" cy="50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48" idx="5"/>
            </p:cNvCxnSpPr>
            <p:nvPr/>
          </p:nvCxnSpPr>
          <p:spPr>
            <a:xfrm rot="16200000" flipH="1">
              <a:off x="3003363" y="2012762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8" idx="7"/>
            </p:cNvCxnSpPr>
            <p:nvPr/>
          </p:nvCxnSpPr>
          <p:spPr>
            <a:xfrm rot="5400000" flipH="1" flipV="1">
              <a:off x="3003363" y="1295401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8" idx="3"/>
            </p:cNvCxnSpPr>
            <p:nvPr/>
          </p:nvCxnSpPr>
          <p:spPr>
            <a:xfrm rot="5400000">
              <a:off x="2019301" y="2050863"/>
              <a:ext cx="501837" cy="7304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1447800" y="12192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524000" y="2514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7338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33800" y="24384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</p:grpSp>
      <p:pic>
        <p:nvPicPr>
          <p:cNvPr id="59" name="Content Placeholder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8200"/>
            <a:ext cx="42361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867025"/>
            <a:ext cx="14859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Content Placeholder 3"/>
          <p:cNvGrpSpPr>
            <a:grpSpLocks noGrp="1"/>
          </p:cNvGrpSpPr>
          <p:nvPr>
            <p:ph idx="1"/>
          </p:nvPr>
        </p:nvGrpSpPr>
        <p:grpSpPr>
          <a:xfrm>
            <a:off x="5029200" y="4191000"/>
            <a:ext cx="3581399" cy="1817801"/>
            <a:chOff x="1506538" y="1219200"/>
            <a:chExt cx="2760662" cy="1588532"/>
          </a:xfrm>
        </p:grpSpPr>
        <p:sp>
          <p:nvSpPr>
            <p:cNvPr id="62" name="Oval 61"/>
            <p:cNvSpPr/>
            <p:nvPr/>
          </p:nvSpPr>
          <p:spPr>
            <a:xfrm>
              <a:off x="2590800" y="190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>
              <a:endCxn id="62" idx="1"/>
            </p:cNvCxnSpPr>
            <p:nvPr/>
          </p:nvCxnSpPr>
          <p:spPr>
            <a:xfrm>
              <a:off x="1828800" y="1447800"/>
              <a:ext cx="806637" cy="50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62" idx="5"/>
            </p:cNvCxnSpPr>
            <p:nvPr/>
          </p:nvCxnSpPr>
          <p:spPr>
            <a:xfrm rot="16200000" flipH="1">
              <a:off x="3003363" y="2012762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62" idx="7"/>
            </p:cNvCxnSpPr>
            <p:nvPr/>
          </p:nvCxnSpPr>
          <p:spPr>
            <a:xfrm rot="5400000" flipH="1" flipV="1">
              <a:off x="3003363" y="1295401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62" idx="3"/>
            </p:cNvCxnSpPr>
            <p:nvPr/>
          </p:nvCxnSpPr>
          <p:spPr>
            <a:xfrm rot="5400000">
              <a:off x="2019301" y="2050863"/>
              <a:ext cx="501837" cy="7304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1565275" y="1285789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506538" y="2484397"/>
              <a:ext cx="574676" cy="322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</a:t>
              </a:r>
              <a:r>
                <a:rPr lang="en-US" dirty="0" smtClean="0"/>
                <a:t>(X)</a:t>
              </a:r>
              <a:endParaRPr lang="en-US" sz="3600" b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338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733800" y="24384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</p:grpSp>
      <p:cxnSp>
        <p:nvCxnSpPr>
          <p:cNvPr id="71" name="Straight Arrow Connector 70"/>
          <p:cNvCxnSpPr/>
          <p:nvPr/>
        </p:nvCxnSpPr>
        <p:spPr>
          <a:xfrm rot="10800000">
            <a:off x="5410201" y="4265609"/>
            <a:ext cx="2209800" cy="15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5400000" flipH="1" flipV="1">
            <a:off x="4075905" y="5142707"/>
            <a:ext cx="1905001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715000" y="6019800"/>
            <a:ext cx="19812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Multiply 73"/>
          <p:cNvSpPr/>
          <p:nvPr/>
        </p:nvSpPr>
        <p:spPr>
          <a:xfrm>
            <a:off x="5943600" y="5181600"/>
            <a:ext cx="1295400" cy="2133600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57800" y="5410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_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914400"/>
            <a:ext cx="3162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TextBox 76"/>
          <p:cNvSpPr txBox="1"/>
          <p:nvPr/>
        </p:nvSpPr>
        <p:spPr>
          <a:xfrm>
            <a:off x="1905000" y="38862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Collider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1371600" y="6324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Relic density, Indirect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228600" y="4953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Direct</a:t>
            </a:r>
            <a:endParaRPr lang="en-US" dirty="0"/>
          </a:p>
        </p:txBody>
      </p:sp>
      <p:sp>
        <p:nvSpPr>
          <p:cNvPr id="83" name="Up Arrow 82"/>
          <p:cNvSpPr/>
          <p:nvPr/>
        </p:nvSpPr>
        <p:spPr>
          <a:xfrm>
            <a:off x="5257800" y="6019800"/>
            <a:ext cx="228600" cy="38100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958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Negligible now!</a:t>
            </a:r>
            <a:endParaRPr lang="en-US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7162800" y="6172200"/>
            <a:ext cx="1981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Look for DM accumulation!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67200" y="50292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Direct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096000" y="38862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Collider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28600" y="3886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WIMP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800600" y="37338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ADM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5029200"/>
          </a:xfrm>
        </p:spPr>
        <p:txBody>
          <a:bodyPr/>
          <a:lstStyle/>
          <a:p>
            <a:r>
              <a:rPr lang="en-US" sz="2400" dirty="0" smtClean="0"/>
              <a:t>Basic </a:t>
            </a:r>
            <a:r>
              <a:rPr lang="en-US" sz="2400" dirty="0" smtClean="0"/>
              <a:t>parameters of WIMP</a:t>
            </a:r>
            <a:endParaRPr lang="en-US" sz="2400" dirty="0" smtClean="0"/>
          </a:p>
          <a:p>
            <a:pPr marL="514350" indent="-514350">
              <a:buFont typeface="Calibri" pitchFamily="34" charset="0"/>
              <a:buChar char="–"/>
            </a:pPr>
            <a:r>
              <a:rPr lang="en-US" sz="2400" dirty="0" smtClean="0"/>
              <a:t>mass  ~100 </a:t>
            </a:r>
            <a:r>
              <a:rPr lang="en-US" sz="2400" dirty="0" err="1" smtClean="0"/>
              <a:t>GeV</a:t>
            </a:r>
            <a:r>
              <a:rPr lang="en-US" sz="2400" dirty="0" smtClean="0"/>
              <a:t>; </a:t>
            </a:r>
          </a:p>
          <a:p>
            <a:pPr marL="514350" indent="-514350">
              <a:buFont typeface="Calibri" pitchFamily="34" charset="0"/>
              <a:buChar char="–"/>
            </a:pPr>
            <a:r>
              <a:rPr lang="en-US" sz="2400" dirty="0" smtClean="0"/>
              <a:t>local density ~3×10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/m</a:t>
            </a:r>
            <a:r>
              <a:rPr lang="en-US" sz="2400" baseline="30000" dirty="0" smtClean="0"/>
              <a:t>3</a:t>
            </a:r>
          </a:p>
          <a:p>
            <a:pPr marL="514350" indent="-514350">
              <a:buFont typeface="Calibri" pitchFamily="34" charset="0"/>
              <a:buChar char="–"/>
            </a:pPr>
            <a:r>
              <a:rPr lang="en-US" sz="2400" dirty="0" smtClean="0"/>
              <a:t>velocity~ 10</a:t>
            </a:r>
            <a:r>
              <a:rPr lang="en-US" sz="2400" baseline="30000" dirty="0" smtClean="0"/>
              <a:t>-3</a:t>
            </a:r>
            <a:r>
              <a:rPr lang="en-US" sz="2400" dirty="0" smtClean="0"/>
              <a:t> speed of light</a:t>
            </a:r>
          </a:p>
          <a:p>
            <a:pPr marL="514350" indent="-514350">
              <a:buFont typeface="Calibri" pitchFamily="34" charset="0"/>
              <a:buChar char="–"/>
            </a:pPr>
            <a:r>
              <a:rPr lang="en-US" sz="2400" dirty="0" smtClean="0"/>
              <a:t>~1 event/kg/year</a:t>
            </a:r>
          </a:p>
          <a:p>
            <a:pPr marL="514350" indent="-514350">
              <a:buNone/>
            </a:pPr>
            <a:endParaRPr lang="en-US" baseline="30000" dirty="0" smtClean="0"/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4572000" y="1652587"/>
            <a:ext cx="3808413" cy="4595813"/>
            <a:chOff x="5002213" y="1670005"/>
            <a:chExt cx="3492500" cy="421009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002213" y="1670005"/>
              <a:ext cx="3487738" cy="876300"/>
            </a:xfrm>
            <a:prstGeom prst="rect">
              <a:avLst/>
            </a:prstGeom>
            <a:gradFill rotWithShape="1">
              <a:gsLst>
                <a:gs pos="0">
                  <a:schemeClr val="tx2"/>
                </a:gs>
                <a:gs pos="100000">
                  <a:srgbClr val="99CCF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002213" y="2497137"/>
              <a:ext cx="3487737" cy="3382963"/>
            </a:xfrm>
            <a:prstGeom prst="rect">
              <a:avLst/>
            </a:prstGeom>
            <a:solidFill>
              <a:schemeClr val="folHlink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-5400000">
              <a:off x="5842000" y="3702050"/>
              <a:ext cx="2160587" cy="2154238"/>
            </a:xfrm>
            <a:prstGeom prst="flowChartDelay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5006975" y="2476500"/>
              <a:ext cx="3487738" cy="0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5006975" y="2497137"/>
              <a:ext cx="3487738" cy="0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7207250" y="2681287"/>
              <a:ext cx="325438" cy="1487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7028707" y="1691819"/>
              <a:ext cx="0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351609" y="1691819"/>
              <a:ext cx="309563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5394325" y="2314575"/>
              <a:ext cx="187325" cy="2428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5829300" y="5859462"/>
              <a:ext cx="2170113" cy="0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15" name="Picture 17"/>
            <p:cNvPicPr>
              <a:picLocks noChangeAspect="1" noChangeArrowheads="1"/>
            </p:cNvPicPr>
            <p:nvPr/>
          </p:nvPicPr>
          <p:blipFill>
            <a:blip r:embed="rId2" cstate="print"/>
            <a:srcRect l="24963" t="22221" r="24269" b="23332"/>
            <a:stretch>
              <a:fillRect/>
            </a:stretch>
          </p:blipFill>
          <p:spPr bwMode="auto">
            <a:xfrm>
              <a:off x="6503419" y="4741411"/>
              <a:ext cx="944563" cy="99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6122988" y="5248275"/>
              <a:ext cx="496887" cy="163512"/>
            </a:xfrm>
            <a:prstGeom prst="line">
              <a:avLst/>
            </a:prstGeom>
            <a:noFill/>
            <a:ln w="38100">
              <a:pattFill prst="dkDnDiag">
                <a:fgClr>
                  <a:schemeClr val="tx1"/>
                </a:fgClr>
                <a:bgClr>
                  <a:srgbClr val="FFFFFF"/>
                </a:bgClr>
              </a:patt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 flipV="1">
              <a:off x="7316788" y="4738687"/>
              <a:ext cx="481012" cy="265113"/>
            </a:xfrm>
            <a:prstGeom prst="line">
              <a:avLst/>
            </a:prstGeom>
            <a:noFill/>
            <a:ln w="38100">
              <a:pattFill prst="dkDnDiag">
                <a:fgClr>
                  <a:schemeClr val="tx1"/>
                </a:fgClr>
                <a:bgClr>
                  <a:srgbClr val="FFFFFF"/>
                </a:bgClr>
              </a:patt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6283325" y="1700194"/>
              <a:ext cx="46038" cy="19716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7315200" y="1908175"/>
              <a:ext cx="0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" name="Line 23"/>
            <p:cNvSpPr>
              <a:spLocks noChangeShapeType="1"/>
            </p:cNvSpPr>
            <p:nvPr/>
          </p:nvSpPr>
          <p:spPr bwMode="auto">
            <a:xfrm>
              <a:off x="5673725" y="2617787"/>
              <a:ext cx="309563" cy="108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>
              <a:off x="5519738" y="3230562"/>
              <a:ext cx="309562" cy="108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Line 25"/>
            <p:cNvSpPr>
              <a:spLocks noChangeShapeType="1"/>
            </p:cNvSpPr>
            <p:nvPr/>
          </p:nvSpPr>
          <p:spPr bwMode="auto">
            <a:xfrm>
              <a:off x="5748338" y="2062162"/>
              <a:ext cx="309562" cy="108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3" name="Line 26"/>
            <p:cNvSpPr>
              <a:spLocks noChangeShapeType="1"/>
            </p:cNvSpPr>
            <p:nvPr/>
          </p:nvSpPr>
          <p:spPr bwMode="auto">
            <a:xfrm>
              <a:off x="7377113" y="2755900"/>
              <a:ext cx="309562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6697663" y="2149475"/>
              <a:ext cx="309562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>
              <a:off x="6519863" y="2016125"/>
              <a:ext cx="309562" cy="108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 flipH="1">
              <a:off x="7408863" y="2343150"/>
              <a:ext cx="325437" cy="1487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Line 30"/>
            <p:cNvSpPr>
              <a:spLocks noChangeShapeType="1"/>
            </p:cNvSpPr>
            <p:nvPr/>
          </p:nvSpPr>
          <p:spPr bwMode="auto">
            <a:xfrm flipH="1">
              <a:off x="7686675" y="1908175"/>
              <a:ext cx="325438" cy="1487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Line 31"/>
            <p:cNvSpPr>
              <a:spLocks noChangeShapeType="1"/>
            </p:cNvSpPr>
            <p:nvPr/>
          </p:nvSpPr>
          <p:spPr bwMode="auto">
            <a:xfrm flipH="1">
              <a:off x="7874000" y="2601912"/>
              <a:ext cx="325438" cy="1487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TextBox 32"/>
            <p:cNvSpPr txBox="1">
              <a:spLocks noChangeArrowheads="1"/>
            </p:cNvSpPr>
            <p:nvPr/>
          </p:nvSpPr>
          <p:spPr bwMode="auto">
            <a:xfrm>
              <a:off x="5864109" y="4857750"/>
              <a:ext cx="54374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DM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953000" y="63246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credit: Jonathan L </a:t>
            </a:r>
            <a:r>
              <a:rPr lang="en-US" dirty="0" err="1" smtClean="0"/>
              <a:t>Feng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648200"/>
            <a:ext cx="3928091" cy="197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XENON Collaboration,</a:t>
            </a:r>
            <a:r>
              <a:rPr lang="en-US" b="1" dirty="0" smtClean="0"/>
              <a:t> </a:t>
            </a:r>
            <a:r>
              <a:rPr lang="en-US" dirty="0" smtClean="0"/>
              <a:t>1104.2549  [astro-ph.CO]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371600"/>
            <a:ext cx="3505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DAMA and </a:t>
            </a:r>
            <a:r>
              <a:rPr lang="en-US" sz="2000" dirty="0" err="1" smtClean="0"/>
              <a:t>CoGeNT</a:t>
            </a:r>
            <a:r>
              <a:rPr lang="en-US" sz="2000" dirty="0" smtClean="0"/>
              <a:t> claim dark matter events.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They are not confirmed by other direct detection experiments.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530730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 flipV="1">
            <a:off x="2362200" y="3810000"/>
            <a:ext cx="2590800" cy="3810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381000" y="2438400"/>
            <a:ext cx="1600200" cy="533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95600" y="4800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High mass, low scattering cross section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4800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Low mass, high scattering cross section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Haibo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720549"/>
            <a:ext cx="3200400" cy="3061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</a:t>
            </a:r>
            <a:r>
              <a:rPr lang="en-US" dirty="0" smtClean="0"/>
              <a:t>DETECTION OF WIMP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WIMP: X+X</a:t>
            </a:r>
            <a:r>
              <a:rPr lang="en-US" dirty="0" smtClean="0">
                <a:sym typeface="Wingdings" pitchFamily="2" charset="2"/>
              </a:rPr>
              <a:t>SM+SM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362200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0"/>
            <a:ext cx="3186112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19200" y="6248400"/>
            <a:ext cx="266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PAMELA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62600" y="6324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Fermi</a:t>
            </a:r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715000"/>
            <a:ext cx="119126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447800" y="5029200"/>
            <a:ext cx="22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67200" y="61076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PAMELA AND FERMI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5562600"/>
            <a:ext cx="7696200" cy="56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PAMELA                                                                                      Fermi</a:t>
            </a: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3779838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/>
          <p:cNvPicPr>
            <a:picLocks noChangeAspect="1"/>
          </p:cNvPicPr>
          <p:nvPr/>
        </p:nvPicPr>
        <p:blipFill>
          <a:blip r:embed="rId3" cstate="print">
            <a:lum bright="-26000" contrast="48000"/>
          </a:blip>
          <a:srcRect/>
          <a:stretch>
            <a:fillRect/>
          </a:stretch>
        </p:blipFill>
        <p:spPr bwMode="auto">
          <a:xfrm>
            <a:off x="4495800" y="1676400"/>
            <a:ext cx="440848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MATTER</a:t>
            </a:r>
            <a:r>
              <a:rPr lang="en-US" dirty="0" smtClean="0"/>
              <a:t> </a:t>
            </a:r>
            <a:r>
              <a:rPr lang="en-US" dirty="0" smtClean="0"/>
              <a:t>ANNIHILATION?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Challenges: Observed flux is ~100-1000 bigger than what we expected from the WIMP annihilation. One requires boosted WIMP.  </a:t>
            </a:r>
            <a:r>
              <a:rPr lang="en-US" sz="1800" dirty="0" err="1" smtClean="0"/>
              <a:t>Cirelli</a:t>
            </a:r>
            <a:r>
              <a:rPr lang="en-US" sz="1800" dirty="0" smtClean="0"/>
              <a:t>, </a:t>
            </a:r>
            <a:r>
              <a:rPr lang="en-US" sz="1800" dirty="0" err="1" smtClean="0"/>
              <a:t>Kadastik</a:t>
            </a:r>
            <a:r>
              <a:rPr lang="en-US" sz="1800" dirty="0" smtClean="0"/>
              <a:t>, </a:t>
            </a:r>
            <a:r>
              <a:rPr lang="en-US" sz="1800" dirty="0" err="1" smtClean="0"/>
              <a:t>Raidal</a:t>
            </a:r>
            <a:r>
              <a:rPr lang="en-US" sz="1800" dirty="0" smtClean="0"/>
              <a:t>, </a:t>
            </a:r>
            <a:r>
              <a:rPr lang="en-US" sz="1800" dirty="0" err="1" smtClean="0"/>
              <a:t>Strumia</a:t>
            </a:r>
            <a:r>
              <a:rPr lang="en-US" sz="1800" dirty="0" smtClean="0"/>
              <a:t> (2008); </a:t>
            </a:r>
            <a:r>
              <a:rPr lang="en-US" sz="1800" dirty="0" err="1" smtClean="0"/>
              <a:t>Arkani-Hamed</a:t>
            </a:r>
            <a:r>
              <a:rPr lang="en-US" sz="1800" dirty="0" smtClean="0"/>
              <a:t>, </a:t>
            </a:r>
            <a:r>
              <a:rPr lang="en-US" sz="1800" dirty="0" err="1" smtClean="0"/>
              <a:t>Finkbeiner</a:t>
            </a:r>
            <a:r>
              <a:rPr lang="en-US" sz="1800" dirty="0" smtClean="0"/>
              <a:t>, </a:t>
            </a:r>
            <a:r>
              <a:rPr lang="en-US" sz="1800" dirty="0" err="1" smtClean="0"/>
              <a:t>Slatyer</a:t>
            </a:r>
            <a:r>
              <a:rPr lang="en-US" sz="1800" dirty="0" smtClean="0"/>
              <a:t>, Weiner (2008).</a:t>
            </a:r>
          </a:p>
          <a:p>
            <a:r>
              <a:rPr lang="en-US" sz="2400" dirty="0" smtClean="0"/>
              <a:t>These models have strong tensions between a large boost factor and correct thermal relic density. </a:t>
            </a:r>
            <a:r>
              <a:rPr lang="en-US" sz="1800" dirty="0" err="1" smtClean="0"/>
              <a:t>Feng</a:t>
            </a:r>
            <a:r>
              <a:rPr lang="en-US" sz="1800" dirty="0" smtClean="0"/>
              <a:t>, </a:t>
            </a:r>
            <a:r>
              <a:rPr lang="en-US" sz="1800" dirty="0" err="1" smtClean="0"/>
              <a:t>Kaplinghat</a:t>
            </a:r>
            <a:r>
              <a:rPr lang="en-US" sz="1800" dirty="0" smtClean="0"/>
              <a:t>, HBY (2009); </a:t>
            </a:r>
            <a:r>
              <a:rPr lang="en-US" sz="1800" dirty="0" err="1" smtClean="0"/>
              <a:t>Feng</a:t>
            </a:r>
            <a:r>
              <a:rPr lang="en-US" sz="1800" dirty="0" smtClean="0"/>
              <a:t>, </a:t>
            </a:r>
            <a:r>
              <a:rPr lang="en-US" sz="1800" dirty="0" err="1" smtClean="0"/>
              <a:t>Kaplinghat</a:t>
            </a:r>
            <a:r>
              <a:rPr lang="en-US" sz="1800" dirty="0" smtClean="0"/>
              <a:t>, HBY (2010)</a:t>
            </a:r>
            <a:endParaRPr lang="en-US" sz="1800" baseline="-25000" dirty="0" smtClean="0"/>
          </a:p>
          <a:p>
            <a:r>
              <a:rPr lang="en-US" sz="2400" dirty="0" smtClean="0"/>
              <a:t>Conventional physics can </a:t>
            </a:r>
          </a:p>
          <a:p>
            <a:pPr lvl="1">
              <a:buNone/>
            </a:pPr>
            <a:r>
              <a:rPr lang="en-US" sz="2400" dirty="0" smtClean="0"/>
              <a:t>explain it. Pulsars</a:t>
            </a:r>
          </a:p>
          <a:p>
            <a:pPr lvl="1">
              <a:buNone/>
            </a:pPr>
            <a:r>
              <a:rPr lang="en-US" sz="1800" dirty="0" smtClean="0"/>
              <a:t>Hooper, </a:t>
            </a:r>
            <a:r>
              <a:rPr lang="en-US" sz="1800" dirty="0" err="1" smtClean="0"/>
              <a:t>Blasi</a:t>
            </a:r>
            <a:r>
              <a:rPr lang="en-US" sz="1800" dirty="0" smtClean="0"/>
              <a:t>, </a:t>
            </a:r>
            <a:r>
              <a:rPr lang="en-US" sz="1800" dirty="0" err="1" smtClean="0"/>
              <a:t>Serpico</a:t>
            </a:r>
            <a:r>
              <a:rPr lang="en-US" sz="1800" dirty="0" smtClean="0"/>
              <a:t> (2008)</a:t>
            </a:r>
          </a:p>
          <a:p>
            <a:pPr lvl="1">
              <a:buNone/>
            </a:pPr>
            <a:r>
              <a:rPr lang="en-US" sz="1800" dirty="0" err="1" smtClean="0"/>
              <a:t>Profumo</a:t>
            </a:r>
            <a:r>
              <a:rPr lang="en-US" sz="1800" dirty="0" smtClean="0"/>
              <a:t> (2008)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724400" y="3962400"/>
            <a:ext cx="3962400" cy="2743200"/>
            <a:chOff x="5192713" y="1862138"/>
            <a:chExt cx="3132137" cy="2192337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2" cstate="print">
              <a:lum bright="-30000" contrast="60000"/>
            </a:blip>
            <a:srcRect/>
            <a:stretch>
              <a:fillRect/>
            </a:stretch>
          </p:blipFill>
          <p:spPr bwMode="auto">
            <a:xfrm>
              <a:off x="5192713" y="1862138"/>
              <a:ext cx="3132137" cy="2192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22"/>
            <p:cNvSpPr txBox="1">
              <a:spLocks noChangeArrowheads="1"/>
            </p:cNvSpPr>
            <p:nvPr/>
          </p:nvSpPr>
          <p:spPr bwMode="auto">
            <a:xfrm>
              <a:off x="6156391" y="3459163"/>
              <a:ext cx="2029289" cy="247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Fermi-LAT Collaboration (2009)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 </a:t>
            </a:r>
            <a:r>
              <a:rPr lang="en-US" dirty="0" smtClean="0"/>
              <a:t>COLLIDERS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3810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1524000"/>
            <a:ext cx="41148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5562600"/>
            <a:ext cx="320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Tevatron</a:t>
            </a:r>
            <a:r>
              <a:rPr lang="en-US" sz="2000" dirty="0" smtClean="0"/>
              <a:t>: 2 </a:t>
            </a:r>
            <a:r>
              <a:rPr lang="en-US" sz="2000" dirty="0" err="1" smtClean="0"/>
              <a:t>TeV</a:t>
            </a:r>
            <a:endParaRPr lang="en-US" sz="2000" dirty="0" smtClean="0"/>
          </a:p>
          <a:p>
            <a:r>
              <a:rPr lang="en-US" sz="2000" kern="0" dirty="0" smtClean="0"/>
              <a:t>10</a:t>
            </a:r>
            <a:r>
              <a:rPr lang="en-US" sz="2000" kern="0" baseline="30000" dirty="0" smtClean="0"/>
              <a:t>2</a:t>
            </a:r>
            <a:r>
              <a:rPr lang="en-US" sz="2000" kern="0" dirty="0" smtClean="0"/>
              <a:t>-10</a:t>
            </a:r>
            <a:r>
              <a:rPr lang="en-US" sz="2000" kern="0" baseline="30000" dirty="0" smtClean="0"/>
              <a:t>4</a:t>
            </a:r>
            <a:r>
              <a:rPr lang="en-US" sz="2000" kern="0" dirty="0" smtClean="0"/>
              <a:t> top quarks/year</a:t>
            </a:r>
            <a:endParaRPr lang="en-US" sz="2000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67400" y="56388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LHC: 7-14 </a:t>
            </a:r>
            <a:r>
              <a:rPr lang="en-US" sz="2000" dirty="0" err="1" smtClean="0"/>
              <a:t>TeV</a:t>
            </a:r>
            <a:endParaRPr lang="en-US" sz="2000" dirty="0" smtClean="0"/>
          </a:p>
          <a:p>
            <a:r>
              <a:rPr lang="en-US" sz="2000" kern="0" dirty="0" smtClean="0"/>
              <a:t>10</a:t>
            </a:r>
            <a:r>
              <a:rPr lang="en-US" sz="2000" kern="0" baseline="30000" dirty="0" smtClean="0"/>
              <a:t>5</a:t>
            </a:r>
            <a:r>
              <a:rPr lang="en-US" sz="2000" kern="0" dirty="0" smtClean="0"/>
              <a:t>-10</a:t>
            </a:r>
            <a:r>
              <a:rPr lang="en-US" sz="2000" kern="0" baseline="30000" dirty="0" smtClean="0"/>
              <a:t>8</a:t>
            </a:r>
            <a:r>
              <a:rPr lang="en-US" sz="2000" kern="0" dirty="0" smtClean="0"/>
              <a:t> top quarks/year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EFFECTIVE THEORY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714999"/>
            <a:ext cx="8382000" cy="11430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900" dirty="0" smtClean="0"/>
              <a:t>Goodman, </a:t>
            </a:r>
            <a:r>
              <a:rPr lang="en-US" sz="1900" dirty="0" err="1" smtClean="0"/>
              <a:t>Ibe</a:t>
            </a:r>
            <a:r>
              <a:rPr lang="en-US" sz="1900" dirty="0" smtClean="0"/>
              <a:t>, </a:t>
            </a:r>
            <a:r>
              <a:rPr lang="en-US" sz="1900" dirty="0" err="1" smtClean="0"/>
              <a:t>Rajaraman</a:t>
            </a:r>
            <a:r>
              <a:rPr lang="en-US" sz="1900" dirty="0" smtClean="0"/>
              <a:t>, Shepherd, </a:t>
            </a:r>
            <a:r>
              <a:rPr lang="en-US" sz="1900" dirty="0" err="1" smtClean="0"/>
              <a:t>Tait</a:t>
            </a:r>
            <a:r>
              <a:rPr lang="en-US" sz="1900" dirty="0" smtClean="0"/>
              <a:t>, BHY (2010) PLB</a:t>
            </a:r>
          </a:p>
          <a:p>
            <a:pPr>
              <a:buNone/>
            </a:pPr>
            <a:r>
              <a:rPr lang="en-US" sz="1900" dirty="0" smtClean="0"/>
              <a:t>Goodman, </a:t>
            </a:r>
            <a:r>
              <a:rPr lang="en-US" sz="1900" dirty="0" err="1" smtClean="0"/>
              <a:t>Ibe</a:t>
            </a:r>
            <a:r>
              <a:rPr lang="en-US" sz="1900" dirty="0" smtClean="0"/>
              <a:t>, </a:t>
            </a:r>
            <a:r>
              <a:rPr lang="en-US" sz="1900" dirty="0" err="1" smtClean="0"/>
              <a:t>Rajaraman</a:t>
            </a:r>
            <a:r>
              <a:rPr lang="en-US" sz="1900" dirty="0" smtClean="0"/>
              <a:t>, Shepherd, </a:t>
            </a:r>
            <a:r>
              <a:rPr lang="en-US" sz="1900" dirty="0" err="1" smtClean="0"/>
              <a:t>Tait</a:t>
            </a:r>
            <a:r>
              <a:rPr lang="en-US" sz="1900" dirty="0" smtClean="0"/>
              <a:t>, BHY (2010) PRD</a:t>
            </a:r>
          </a:p>
          <a:p>
            <a:pPr>
              <a:buNone/>
            </a:pPr>
            <a:r>
              <a:rPr lang="en-US" sz="1900" dirty="0" smtClean="0"/>
              <a:t>Goodman, </a:t>
            </a:r>
            <a:r>
              <a:rPr lang="en-US" sz="1900" dirty="0" err="1" smtClean="0"/>
              <a:t>Ibe</a:t>
            </a:r>
            <a:r>
              <a:rPr lang="en-US" sz="1900" dirty="0" smtClean="0"/>
              <a:t>, </a:t>
            </a:r>
            <a:r>
              <a:rPr lang="en-US" sz="1900" dirty="0" err="1" smtClean="0"/>
              <a:t>Rajaraman</a:t>
            </a:r>
            <a:r>
              <a:rPr lang="en-US" sz="1900" dirty="0" smtClean="0"/>
              <a:t>, Shepherd, </a:t>
            </a:r>
            <a:r>
              <a:rPr lang="en-US" sz="1900" dirty="0" err="1" smtClean="0"/>
              <a:t>Tait</a:t>
            </a:r>
            <a:r>
              <a:rPr lang="en-US" sz="1900" dirty="0" smtClean="0"/>
              <a:t>, BHY (2010) NPB</a:t>
            </a:r>
          </a:p>
          <a:p>
            <a:pPr>
              <a:buNone/>
            </a:pPr>
            <a:endParaRPr lang="en-US" sz="19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:\Users\Haibo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4572000" cy="4191000"/>
          </a:xfrm>
          <a:prstGeom prst="rect">
            <a:avLst/>
          </a:prstGeom>
          <a:noFill/>
        </p:spPr>
      </p:pic>
      <p:pic>
        <p:nvPicPr>
          <p:cNvPr id="5" name="Picture 2" descr="C:\Users\Haibo\Desktop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962400"/>
            <a:ext cx="3872023" cy="1752600"/>
          </a:xfrm>
          <a:prstGeom prst="rect">
            <a:avLst/>
          </a:prstGeom>
          <a:noFill/>
        </p:spPr>
      </p:pic>
      <p:grpSp>
        <p:nvGrpSpPr>
          <p:cNvPr id="6" name="Group 45"/>
          <p:cNvGrpSpPr/>
          <p:nvPr/>
        </p:nvGrpSpPr>
        <p:grpSpPr>
          <a:xfrm>
            <a:off x="5257800" y="1916668"/>
            <a:ext cx="2895600" cy="1664732"/>
            <a:chOff x="1371600" y="1219200"/>
            <a:chExt cx="2895600" cy="1664732"/>
          </a:xfrm>
        </p:grpSpPr>
        <p:sp>
          <p:nvSpPr>
            <p:cNvPr id="7" name="Oval 6"/>
            <p:cNvSpPr/>
            <p:nvPr/>
          </p:nvSpPr>
          <p:spPr>
            <a:xfrm>
              <a:off x="2590800" y="19050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endCxn id="7" idx="1"/>
            </p:cNvCxnSpPr>
            <p:nvPr/>
          </p:nvCxnSpPr>
          <p:spPr>
            <a:xfrm>
              <a:off x="1828800" y="1447800"/>
              <a:ext cx="806637" cy="5018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5"/>
            </p:cNvCxnSpPr>
            <p:nvPr/>
          </p:nvCxnSpPr>
          <p:spPr>
            <a:xfrm rot="16200000" flipH="1">
              <a:off x="3003363" y="2012762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7" idx="7"/>
            </p:cNvCxnSpPr>
            <p:nvPr/>
          </p:nvCxnSpPr>
          <p:spPr>
            <a:xfrm rot="5400000" flipH="1" flipV="1">
              <a:off x="3003363" y="1295401"/>
              <a:ext cx="501837" cy="8066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3"/>
            </p:cNvCxnSpPr>
            <p:nvPr/>
          </p:nvCxnSpPr>
          <p:spPr>
            <a:xfrm rot="5400000">
              <a:off x="2019301" y="2050863"/>
              <a:ext cx="501837" cy="73043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3716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71600" y="25146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SM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33800" y="1219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3800" y="24384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</p:grpSp>
      <p:sp>
        <p:nvSpPr>
          <p:cNvPr id="18" name="Down Arrow 17"/>
          <p:cNvSpPr/>
          <p:nvPr/>
        </p:nvSpPr>
        <p:spPr>
          <a:xfrm>
            <a:off x="6629400" y="1752600"/>
            <a:ext cx="45719" cy="7620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62600" y="1295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Use effective field theory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COLLIDER CONSTRAINTS ON SI OPERATORS</a:t>
            </a:r>
            <a:endParaRPr lang="en-US" sz="3600" dirty="0"/>
          </a:p>
        </p:txBody>
      </p:sp>
      <p:pic>
        <p:nvPicPr>
          <p:cNvPr id="5124" name="Picture 4" descr="C:\Users\Haibo\Desktop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447800"/>
            <a:ext cx="6226294" cy="4419600"/>
          </a:xfrm>
          <a:prstGeom prst="rect">
            <a:avLst/>
          </a:prstGeom>
          <a:noFill/>
        </p:spPr>
      </p:pic>
      <p:pic>
        <p:nvPicPr>
          <p:cNvPr id="5125" name="Picture 5" descr="C:\Users\Haibo\Desktop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01750"/>
            <a:ext cx="2446057" cy="4718050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>
          <a:xfrm>
            <a:off x="152400" y="1752600"/>
            <a:ext cx="228600" cy="762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52400" y="2971800"/>
            <a:ext cx="228600" cy="762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152400" y="4800600"/>
            <a:ext cx="228600" cy="762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COLLIDER CONSTRAINTS ON SD OPERATORS</a:t>
            </a:r>
            <a:endParaRPr lang="en-US" sz="3600" dirty="0"/>
          </a:p>
        </p:txBody>
      </p:sp>
      <p:pic>
        <p:nvPicPr>
          <p:cNvPr id="4" name="Picture 5" descr="C:\Users\Haibo\Desktop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2346470" cy="4525963"/>
          </a:xfrm>
          <a:prstGeom prst="rect">
            <a:avLst/>
          </a:prstGeom>
          <a:noFill/>
        </p:spPr>
      </p:pic>
      <p:pic>
        <p:nvPicPr>
          <p:cNvPr id="6147" name="Picture 3" descr="C:\Users\Haibo\Desktop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447800"/>
            <a:ext cx="6023941" cy="4425950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457200" y="3886200"/>
            <a:ext cx="228600" cy="762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57200" y="4191000"/>
            <a:ext cx="228600" cy="762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200" y="6324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Particle colliders provide complementary constraints on DM-SM interaction.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STARS AS DARK MATTER PROBES</a:t>
            </a:r>
            <a:endParaRPr lang="en-US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08" y="1752599"/>
            <a:ext cx="2100092" cy="198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2971800" y="1600200"/>
            <a:ext cx="5859438" cy="4484132"/>
            <a:chOff x="76200" y="1600200"/>
            <a:chExt cx="5859438" cy="4484132"/>
          </a:xfrm>
        </p:grpSpPr>
        <p:sp>
          <p:nvSpPr>
            <p:cNvPr id="19" name="Oval 18"/>
            <p:cNvSpPr/>
            <p:nvPr/>
          </p:nvSpPr>
          <p:spPr>
            <a:xfrm>
              <a:off x="76200" y="2438400"/>
              <a:ext cx="2895600" cy="2667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524000" y="2057400"/>
              <a:ext cx="4411638" cy="457200"/>
            </a:xfrm>
            <a:custGeom>
              <a:avLst/>
              <a:gdLst>
                <a:gd name="connsiteX0" fmla="*/ 2201838 w 2201838"/>
                <a:gd name="connsiteY0" fmla="*/ 11373 h 1887939"/>
                <a:gd name="connsiteX1" fmla="*/ 727880 w 2201838"/>
                <a:gd name="connsiteY1" fmla="*/ 270680 h 1887939"/>
                <a:gd name="connsiteX2" fmla="*/ 113731 w 2201838"/>
                <a:gd name="connsiteY2" fmla="*/ 1635456 h 1887939"/>
                <a:gd name="connsiteX3" fmla="*/ 45492 w 2201838"/>
                <a:gd name="connsiteY3" fmla="*/ 1785582 h 18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1838" h="1887939">
                  <a:moveTo>
                    <a:pt x="2201838" y="11373"/>
                  </a:moveTo>
                  <a:cubicBezTo>
                    <a:pt x="1638868" y="5686"/>
                    <a:pt x="1075898" y="0"/>
                    <a:pt x="727880" y="270680"/>
                  </a:cubicBezTo>
                  <a:cubicBezTo>
                    <a:pt x="379862" y="541361"/>
                    <a:pt x="227462" y="1382973"/>
                    <a:pt x="113731" y="1635456"/>
                  </a:cubicBezTo>
                  <a:cubicBezTo>
                    <a:pt x="0" y="1887939"/>
                    <a:pt x="22746" y="1836760"/>
                    <a:pt x="45492" y="1785582"/>
                  </a:cubicBezTo>
                </a:path>
              </a:pathLst>
            </a:cu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066800" y="2438400"/>
              <a:ext cx="838200" cy="1371600"/>
            </a:xfrm>
            <a:custGeom>
              <a:avLst/>
              <a:gdLst>
                <a:gd name="connsiteX0" fmla="*/ 1132765 w 1797708"/>
                <a:gd name="connsiteY0" fmla="*/ 0 h 2053599"/>
                <a:gd name="connsiteX1" fmla="*/ 1187356 w 1797708"/>
                <a:gd name="connsiteY1" fmla="*/ 81887 h 2053599"/>
                <a:gd name="connsiteX2" fmla="*/ 1392072 w 1797708"/>
                <a:gd name="connsiteY2" fmla="*/ 259308 h 2053599"/>
                <a:gd name="connsiteX3" fmla="*/ 1433015 w 1797708"/>
                <a:gd name="connsiteY3" fmla="*/ 286603 h 2053599"/>
                <a:gd name="connsiteX4" fmla="*/ 1460311 w 1797708"/>
                <a:gd name="connsiteY4" fmla="*/ 327547 h 2053599"/>
                <a:gd name="connsiteX5" fmla="*/ 1378424 w 1797708"/>
                <a:gd name="connsiteY5" fmla="*/ 354842 h 2053599"/>
                <a:gd name="connsiteX6" fmla="*/ 1282890 w 1797708"/>
                <a:gd name="connsiteY6" fmla="*/ 341194 h 2053599"/>
                <a:gd name="connsiteX7" fmla="*/ 1173708 w 1797708"/>
                <a:gd name="connsiteY7" fmla="*/ 327547 h 2053599"/>
                <a:gd name="connsiteX8" fmla="*/ 1201003 w 1797708"/>
                <a:gd name="connsiteY8" fmla="*/ 327547 h 2053599"/>
                <a:gd name="connsiteX9" fmla="*/ 1419368 w 1797708"/>
                <a:gd name="connsiteY9" fmla="*/ 491320 h 2053599"/>
                <a:gd name="connsiteX10" fmla="*/ 1446663 w 1797708"/>
                <a:gd name="connsiteY10" fmla="*/ 532263 h 2053599"/>
                <a:gd name="connsiteX11" fmla="*/ 1555845 w 1797708"/>
                <a:gd name="connsiteY11" fmla="*/ 614150 h 2053599"/>
                <a:gd name="connsiteX12" fmla="*/ 1610436 w 1797708"/>
                <a:gd name="connsiteY12" fmla="*/ 682388 h 2053599"/>
                <a:gd name="connsiteX13" fmla="*/ 1705971 w 1797708"/>
                <a:gd name="connsiteY13" fmla="*/ 750627 h 2053599"/>
                <a:gd name="connsiteX14" fmla="*/ 1746914 w 1797708"/>
                <a:gd name="connsiteY14" fmla="*/ 791571 h 2053599"/>
                <a:gd name="connsiteX15" fmla="*/ 1678675 w 1797708"/>
                <a:gd name="connsiteY15" fmla="*/ 805218 h 2053599"/>
                <a:gd name="connsiteX16" fmla="*/ 1637732 w 1797708"/>
                <a:gd name="connsiteY16" fmla="*/ 818866 h 2053599"/>
                <a:gd name="connsiteX17" fmla="*/ 1555845 w 1797708"/>
                <a:gd name="connsiteY17" fmla="*/ 832514 h 2053599"/>
                <a:gd name="connsiteX18" fmla="*/ 1433015 w 1797708"/>
                <a:gd name="connsiteY18" fmla="*/ 818866 h 2053599"/>
                <a:gd name="connsiteX19" fmla="*/ 1378424 w 1797708"/>
                <a:gd name="connsiteY19" fmla="*/ 791571 h 2053599"/>
                <a:gd name="connsiteX20" fmla="*/ 1351129 w 1797708"/>
                <a:gd name="connsiteY20" fmla="*/ 832514 h 2053599"/>
                <a:gd name="connsiteX21" fmla="*/ 1514902 w 1797708"/>
                <a:gd name="connsiteY21" fmla="*/ 968991 h 2053599"/>
                <a:gd name="connsiteX22" fmla="*/ 1569493 w 1797708"/>
                <a:gd name="connsiteY22" fmla="*/ 1009935 h 2053599"/>
                <a:gd name="connsiteX23" fmla="*/ 1733266 w 1797708"/>
                <a:gd name="connsiteY23" fmla="*/ 1173708 h 2053599"/>
                <a:gd name="connsiteX24" fmla="*/ 1637732 w 1797708"/>
                <a:gd name="connsiteY24" fmla="*/ 1214651 h 2053599"/>
                <a:gd name="connsiteX25" fmla="*/ 1487606 w 1797708"/>
                <a:gd name="connsiteY25" fmla="*/ 1282890 h 2053599"/>
                <a:gd name="connsiteX26" fmla="*/ 1446663 w 1797708"/>
                <a:gd name="connsiteY26" fmla="*/ 1296538 h 2053599"/>
                <a:gd name="connsiteX27" fmla="*/ 1296538 w 1797708"/>
                <a:gd name="connsiteY27" fmla="*/ 1337481 h 2053599"/>
                <a:gd name="connsiteX28" fmla="*/ 968992 w 1797708"/>
                <a:gd name="connsiteY28" fmla="*/ 1296538 h 2053599"/>
                <a:gd name="connsiteX29" fmla="*/ 955344 w 1797708"/>
                <a:gd name="connsiteY29" fmla="*/ 1255594 h 2053599"/>
                <a:gd name="connsiteX30" fmla="*/ 914400 w 1797708"/>
                <a:gd name="connsiteY30" fmla="*/ 1201003 h 2053599"/>
                <a:gd name="connsiteX31" fmla="*/ 900753 w 1797708"/>
                <a:gd name="connsiteY31" fmla="*/ 1160060 h 2053599"/>
                <a:gd name="connsiteX32" fmla="*/ 873457 w 1797708"/>
                <a:gd name="connsiteY32" fmla="*/ 1023583 h 2053599"/>
                <a:gd name="connsiteX33" fmla="*/ 846162 w 1797708"/>
                <a:gd name="connsiteY33" fmla="*/ 982639 h 2053599"/>
                <a:gd name="connsiteX34" fmla="*/ 818866 w 1797708"/>
                <a:gd name="connsiteY34" fmla="*/ 928048 h 2053599"/>
                <a:gd name="connsiteX35" fmla="*/ 696036 w 1797708"/>
                <a:gd name="connsiteY35" fmla="*/ 887105 h 2053599"/>
                <a:gd name="connsiteX36" fmla="*/ 286603 w 1797708"/>
                <a:gd name="connsiteY36" fmla="*/ 914400 h 2053599"/>
                <a:gd name="connsiteX37" fmla="*/ 0 w 1797708"/>
                <a:gd name="connsiteY37" fmla="*/ 968991 h 2053599"/>
                <a:gd name="connsiteX38" fmla="*/ 13648 w 1797708"/>
                <a:gd name="connsiteY38" fmla="*/ 1023583 h 2053599"/>
                <a:gd name="connsiteX39" fmla="*/ 122830 w 1797708"/>
                <a:gd name="connsiteY39" fmla="*/ 1119117 h 2053599"/>
                <a:gd name="connsiteX40" fmla="*/ 354842 w 1797708"/>
                <a:gd name="connsiteY40" fmla="*/ 1255594 h 2053599"/>
                <a:gd name="connsiteX41" fmla="*/ 436729 w 1797708"/>
                <a:gd name="connsiteY41" fmla="*/ 1310186 h 2053599"/>
                <a:gd name="connsiteX42" fmla="*/ 586854 w 1797708"/>
                <a:gd name="connsiteY42" fmla="*/ 1351129 h 2053599"/>
                <a:gd name="connsiteX43" fmla="*/ 696036 w 1797708"/>
                <a:gd name="connsiteY43" fmla="*/ 1378424 h 2053599"/>
                <a:gd name="connsiteX44" fmla="*/ 655093 w 1797708"/>
                <a:gd name="connsiteY44" fmla="*/ 1446663 h 2053599"/>
                <a:gd name="connsiteX45" fmla="*/ 627797 w 1797708"/>
                <a:gd name="connsiteY45" fmla="*/ 1501254 h 2053599"/>
                <a:gd name="connsiteX46" fmla="*/ 545911 w 1797708"/>
                <a:gd name="connsiteY46" fmla="*/ 1569493 h 2053599"/>
                <a:gd name="connsiteX47" fmla="*/ 341195 w 1797708"/>
                <a:gd name="connsiteY47" fmla="*/ 1760562 h 2053599"/>
                <a:gd name="connsiteX48" fmla="*/ 191069 w 1797708"/>
                <a:gd name="connsiteY48" fmla="*/ 1869744 h 2053599"/>
                <a:gd name="connsiteX49" fmla="*/ 354842 w 1797708"/>
                <a:gd name="connsiteY49" fmla="*/ 1842448 h 2053599"/>
                <a:gd name="connsiteX50" fmla="*/ 655093 w 1797708"/>
                <a:gd name="connsiteY50" fmla="*/ 1856096 h 2053599"/>
                <a:gd name="connsiteX51" fmla="*/ 750627 w 1797708"/>
                <a:gd name="connsiteY51" fmla="*/ 1897039 h 2053599"/>
                <a:gd name="connsiteX52" fmla="*/ 818866 w 1797708"/>
                <a:gd name="connsiteY52" fmla="*/ 1910687 h 2053599"/>
                <a:gd name="connsiteX53" fmla="*/ 928048 w 1797708"/>
                <a:gd name="connsiteY53" fmla="*/ 2006221 h 2053599"/>
                <a:gd name="connsiteX54" fmla="*/ 887105 w 1797708"/>
                <a:gd name="connsiteY54" fmla="*/ 2033517 h 2053599"/>
                <a:gd name="connsiteX55" fmla="*/ 928048 w 1797708"/>
                <a:gd name="connsiteY55" fmla="*/ 2047165 h 2053599"/>
                <a:gd name="connsiteX56" fmla="*/ 955344 w 1797708"/>
                <a:gd name="connsiteY56" fmla="*/ 2019869 h 205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797708" h="2053599">
                  <a:moveTo>
                    <a:pt x="1132765" y="0"/>
                  </a:moveTo>
                  <a:cubicBezTo>
                    <a:pt x="1150962" y="27296"/>
                    <a:pt x="1164159" y="58690"/>
                    <a:pt x="1187356" y="81887"/>
                  </a:cubicBezTo>
                  <a:cubicBezTo>
                    <a:pt x="1254292" y="148823"/>
                    <a:pt x="1302776" y="199778"/>
                    <a:pt x="1392072" y="259308"/>
                  </a:cubicBezTo>
                  <a:lnTo>
                    <a:pt x="1433015" y="286603"/>
                  </a:lnTo>
                  <a:cubicBezTo>
                    <a:pt x="1442114" y="300251"/>
                    <a:pt x="1470558" y="314739"/>
                    <a:pt x="1460311" y="327547"/>
                  </a:cubicBezTo>
                  <a:cubicBezTo>
                    <a:pt x="1442337" y="350014"/>
                    <a:pt x="1407111" y="352635"/>
                    <a:pt x="1378424" y="354842"/>
                  </a:cubicBezTo>
                  <a:cubicBezTo>
                    <a:pt x="1346351" y="357309"/>
                    <a:pt x="1314776" y="345445"/>
                    <a:pt x="1282890" y="341194"/>
                  </a:cubicBezTo>
                  <a:lnTo>
                    <a:pt x="1173708" y="327547"/>
                  </a:lnTo>
                  <a:cubicBezTo>
                    <a:pt x="978927" y="301577"/>
                    <a:pt x="1121076" y="318666"/>
                    <a:pt x="1201003" y="327547"/>
                  </a:cubicBezTo>
                  <a:cubicBezTo>
                    <a:pt x="1291910" y="388151"/>
                    <a:pt x="1343427" y="415379"/>
                    <a:pt x="1419368" y="491320"/>
                  </a:cubicBezTo>
                  <a:cubicBezTo>
                    <a:pt x="1430966" y="502918"/>
                    <a:pt x="1435862" y="519919"/>
                    <a:pt x="1446663" y="532263"/>
                  </a:cubicBezTo>
                  <a:cubicBezTo>
                    <a:pt x="1511237" y="606062"/>
                    <a:pt x="1490573" y="592392"/>
                    <a:pt x="1555845" y="614150"/>
                  </a:cubicBezTo>
                  <a:cubicBezTo>
                    <a:pt x="1574042" y="636896"/>
                    <a:pt x="1588882" y="662794"/>
                    <a:pt x="1610436" y="682388"/>
                  </a:cubicBezTo>
                  <a:cubicBezTo>
                    <a:pt x="1639393" y="708713"/>
                    <a:pt x="1675412" y="726180"/>
                    <a:pt x="1705971" y="750627"/>
                  </a:cubicBezTo>
                  <a:cubicBezTo>
                    <a:pt x="1721042" y="762684"/>
                    <a:pt x="1733266" y="777923"/>
                    <a:pt x="1746914" y="791571"/>
                  </a:cubicBezTo>
                  <a:cubicBezTo>
                    <a:pt x="1724168" y="796120"/>
                    <a:pt x="1701179" y="799592"/>
                    <a:pt x="1678675" y="805218"/>
                  </a:cubicBezTo>
                  <a:cubicBezTo>
                    <a:pt x="1664719" y="808707"/>
                    <a:pt x="1651775" y="815745"/>
                    <a:pt x="1637732" y="818866"/>
                  </a:cubicBezTo>
                  <a:cubicBezTo>
                    <a:pt x="1610719" y="824869"/>
                    <a:pt x="1583141" y="827965"/>
                    <a:pt x="1555845" y="832514"/>
                  </a:cubicBezTo>
                  <a:cubicBezTo>
                    <a:pt x="1514902" y="827965"/>
                    <a:pt x="1473155" y="828129"/>
                    <a:pt x="1433015" y="818866"/>
                  </a:cubicBezTo>
                  <a:cubicBezTo>
                    <a:pt x="1413191" y="814291"/>
                    <a:pt x="1398492" y="788226"/>
                    <a:pt x="1378424" y="791571"/>
                  </a:cubicBezTo>
                  <a:cubicBezTo>
                    <a:pt x="1362245" y="794268"/>
                    <a:pt x="1360227" y="818866"/>
                    <a:pt x="1351129" y="832514"/>
                  </a:cubicBezTo>
                  <a:cubicBezTo>
                    <a:pt x="1405720" y="878006"/>
                    <a:pt x="1458053" y="926354"/>
                    <a:pt x="1514902" y="968991"/>
                  </a:cubicBezTo>
                  <a:cubicBezTo>
                    <a:pt x="1533099" y="982639"/>
                    <a:pt x="1553409" y="993851"/>
                    <a:pt x="1569493" y="1009935"/>
                  </a:cubicBezTo>
                  <a:cubicBezTo>
                    <a:pt x="1797708" y="1238150"/>
                    <a:pt x="1453609" y="933999"/>
                    <a:pt x="1733266" y="1173708"/>
                  </a:cubicBezTo>
                  <a:cubicBezTo>
                    <a:pt x="1552202" y="1264238"/>
                    <a:pt x="1778307" y="1154404"/>
                    <a:pt x="1637732" y="1214651"/>
                  </a:cubicBezTo>
                  <a:cubicBezTo>
                    <a:pt x="1587207" y="1236304"/>
                    <a:pt x="1538131" y="1261237"/>
                    <a:pt x="1487606" y="1282890"/>
                  </a:cubicBezTo>
                  <a:cubicBezTo>
                    <a:pt x="1474383" y="1288557"/>
                    <a:pt x="1460442" y="1292404"/>
                    <a:pt x="1446663" y="1296538"/>
                  </a:cubicBezTo>
                  <a:cubicBezTo>
                    <a:pt x="1365554" y="1320871"/>
                    <a:pt x="1364875" y="1320396"/>
                    <a:pt x="1296538" y="1337481"/>
                  </a:cubicBezTo>
                  <a:cubicBezTo>
                    <a:pt x="1285399" y="1336862"/>
                    <a:pt x="1036330" y="1344637"/>
                    <a:pt x="968992" y="1296538"/>
                  </a:cubicBezTo>
                  <a:cubicBezTo>
                    <a:pt x="957285" y="1288176"/>
                    <a:pt x="962482" y="1268085"/>
                    <a:pt x="955344" y="1255594"/>
                  </a:cubicBezTo>
                  <a:cubicBezTo>
                    <a:pt x="944059" y="1235845"/>
                    <a:pt x="928048" y="1219200"/>
                    <a:pt x="914400" y="1201003"/>
                  </a:cubicBezTo>
                  <a:cubicBezTo>
                    <a:pt x="909851" y="1187355"/>
                    <a:pt x="903874" y="1174103"/>
                    <a:pt x="900753" y="1160060"/>
                  </a:cubicBezTo>
                  <a:cubicBezTo>
                    <a:pt x="895542" y="1136612"/>
                    <a:pt x="886007" y="1052867"/>
                    <a:pt x="873457" y="1023583"/>
                  </a:cubicBezTo>
                  <a:cubicBezTo>
                    <a:pt x="866996" y="1008507"/>
                    <a:pt x="854300" y="996881"/>
                    <a:pt x="846162" y="982639"/>
                  </a:cubicBezTo>
                  <a:cubicBezTo>
                    <a:pt x="836068" y="964975"/>
                    <a:pt x="836030" y="938971"/>
                    <a:pt x="818866" y="928048"/>
                  </a:cubicBezTo>
                  <a:cubicBezTo>
                    <a:pt x="782455" y="904878"/>
                    <a:pt x="736979" y="900753"/>
                    <a:pt x="696036" y="887105"/>
                  </a:cubicBezTo>
                  <a:cubicBezTo>
                    <a:pt x="559558" y="896203"/>
                    <a:pt x="422647" y="900229"/>
                    <a:pt x="286603" y="914400"/>
                  </a:cubicBezTo>
                  <a:cubicBezTo>
                    <a:pt x="97633" y="934084"/>
                    <a:pt x="107417" y="933188"/>
                    <a:pt x="0" y="968991"/>
                  </a:cubicBezTo>
                  <a:cubicBezTo>
                    <a:pt x="4549" y="987188"/>
                    <a:pt x="3707" y="1007677"/>
                    <a:pt x="13648" y="1023583"/>
                  </a:cubicBezTo>
                  <a:cubicBezTo>
                    <a:pt x="33017" y="1054573"/>
                    <a:pt x="93000" y="1097810"/>
                    <a:pt x="122830" y="1119117"/>
                  </a:cubicBezTo>
                  <a:cubicBezTo>
                    <a:pt x="421141" y="1332195"/>
                    <a:pt x="125007" y="1131836"/>
                    <a:pt x="354842" y="1255594"/>
                  </a:cubicBezTo>
                  <a:cubicBezTo>
                    <a:pt x="383726" y="1271147"/>
                    <a:pt x="405607" y="1299812"/>
                    <a:pt x="436729" y="1310186"/>
                  </a:cubicBezTo>
                  <a:cubicBezTo>
                    <a:pt x="504405" y="1332744"/>
                    <a:pt x="486809" y="1328041"/>
                    <a:pt x="586854" y="1351129"/>
                  </a:cubicBezTo>
                  <a:cubicBezTo>
                    <a:pt x="693909" y="1375834"/>
                    <a:pt x="617763" y="1352334"/>
                    <a:pt x="696036" y="1378424"/>
                  </a:cubicBezTo>
                  <a:cubicBezTo>
                    <a:pt x="682388" y="1401170"/>
                    <a:pt x="667975" y="1423475"/>
                    <a:pt x="655093" y="1446663"/>
                  </a:cubicBezTo>
                  <a:cubicBezTo>
                    <a:pt x="645213" y="1464448"/>
                    <a:pt x="641313" y="1486048"/>
                    <a:pt x="627797" y="1501254"/>
                  </a:cubicBezTo>
                  <a:cubicBezTo>
                    <a:pt x="604192" y="1527810"/>
                    <a:pt x="571948" y="1545316"/>
                    <a:pt x="545911" y="1569493"/>
                  </a:cubicBezTo>
                  <a:cubicBezTo>
                    <a:pt x="428257" y="1678743"/>
                    <a:pt x="458543" y="1669292"/>
                    <a:pt x="341195" y="1760562"/>
                  </a:cubicBezTo>
                  <a:cubicBezTo>
                    <a:pt x="292353" y="1798551"/>
                    <a:pt x="132368" y="1889312"/>
                    <a:pt x="191069" y="1869744"/>
                  </a:cubicBezTo>
                  <a:cubicBezTo>
                    <a:pt x="271093" y="1843069"/>
                    <a:pt x="217714" y="1857685"/>
                    <a:pt x="354842" y="1842448"/>
                  </a:cubicBezTo>
                  <a:cubicBezTo>
                    <a:pt x="454926" y="1846997"/>
                    <a:pt x="555201" y="1848412"/>
                    <a:pt x="655093" y="1856096"/>
                  </a:cubicBezTo>
                  <a:cubicBezTo>
                    <a:pt x="747935" y="1863238"/>
                    <a:pt x="674543" y="1868508"/>
                    <a:pt x="750627" y="1897039"/>
                  </a:cubicBezTo>
                  <a:cubicBezTo>
                    <a:pt x="772347" y="1905184"/>
                    <a:pt x="796120" y="1906138"/>
                    <a:pt x="818866" y="1910687"/>
                  </a:cubicBezTo>
                  <a:cubicBezTo>
                    <a:pt x="914401" y="1974376"/>
                    <a:pt x="882556" y="1937982"/>
                    <a:pt x="928048" y="2006221"/>
                  </a:cubicBezTo>
                  <a:cubicBezTo>
                    <a:pt x="914400" y="2015320"/>
                    <a:pt x="887105" y="2017114"/>
                    <a:pt x="887105" y="2033517"/>
                  </a:cubicBezTo>
                  <a:cubicBezTo>
                    <a:pt x="887105" y="2047903"/>
                    <a:pt x="915181" y="2053599"/>
                    <a:pt x="928048" y="2047165"/>
                  </a:cubicBezTo>
                  <a:cubicBezTo>
                    <a:pt x="969868" y="2026255"/>
                    <a:pt x="919834" y="1984359"/>
                    <a:pt x="955344" y="2019869"/>
                  </a:cubicBezTo>
                </a:path>
              </a:pathLst>
            </a:cu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95600" y="160020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Capture</a:t>
              </a:r>
              <a:endParaRPr lang="en-US" b="1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0800000">
              <a:off x="1905000" y="3352800"/>
              <a:ext cx="1219200" cy="3226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6200000" flipV="1">
              <a:off x="838200" y="4648200"/>
              <a:ext cx="1600200" cy="228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90600" y="5715000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Sink to the center</a:t>
              </a:r>
              <a:endParaRPr lang="en-US" b="1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096000" y="3200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Thermalize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495800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WIMP: WIMP annihilation can produce energetic neutrons which can be detected by </a:t>
            </a:r>
            <a:r>
              <a:rPr lang="en-US" sz="2000" dirty="0" err="1" smtClean="0"/>
              <a:t>IceCube</a:t>
            </a:r>
            <a:r>
              <a:rPr lang="en-US" sz="2000" dirty="0" smtClean="0"/>
              <a:t> in South pole and </a:t>
            </a:r>
            <a:r>
              <a:rPr lang="en-US" sz="2000" dirty="0" err="1" smtClean="0"/>
              <a:t>SuperK</a:t>
            </a:r>
            <a:r>
              <a:rPr lang="en-US" sz="2000" dirty="0" smtClean="0"/>
              <a:t> in Japan.  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5943600" y="4419600"/>
            <a:ext cx="2971800" cy="1981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ADM: No anti dark matter, no annihilation. Accumulated dark matter particles may form </a:t>
            </a:r>
            <a:r>
              <a:rPr lang="en-US" sz="2000" b="1" dirty="0" smtClean="0"/>
              <a:t>black holes</a:t>
            </a:r>
            <a:r>
              <a:rPr lang="en-US" sz="2000" dirty="0" smtClean="0"/>
              <a:t> at the center of stars and destroy the host stars!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4343400" y="6324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McDermott, HBY, </a:t>
            </a:r>
            <a:r>
              <a:rPr lang="en-US" dirty="0" err="1" smtClean="0"/>
              <a:t>Zurek</a:t>
            </a:r>
            <a:r>
              <a:rPr lang="en-US" dirty="0" smtClean="0"/>
              <a:t> (2011)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WHY NEUTRON STARS?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438400"/>
            <a:ext cx="5029200" cy="3810000"/>
          </a:xfrm>
        </p:spPr>
        <p:txBody>
          <a:bodyPr/>
          <a:lstStyle/>
          <a:p>
            <a:r>
              <a:rPr lang="en-US" dirty="0" smtClean="0"/>
              <a:t>Mass: Msun~10</a:t>
            </a:r>
            <a:r>
              <a:rPr lang="en-US" baseline="30000" dirty="0" smtClean="0"/>
              <a:t>57</a:t>
            </a:r>
            <a:r>
              <a:rPr lang="en-US" dirty="0" smtClean="0"/>
              <a:t> p</a:t>
            </a:r>
          </a:p>
          <a:p>
            <a:r>
              <a:rPr lang="en-US" dirty="0" smtClean="0"/>
              <a:t>Density: 1408 kg/m</a:t>
            </a:r>
            <a:r>
              <a:rPr lang="en-US" baseline="30000" dirty="0" smtClean="0"/>
              <a:t>3</a:t>
            </a:r>
            <a:endParaRPr lang="en-US" dirty="0" smtClean="0"/>
          </a:p>
          <a:p>
            <a:r>
              <a:rPr lang="en-US" dirty="0" err="1" smtClean="0"/>
              <a:t>Ve</a:t>
            </a:r>
            <a:r>
              <a:rPr lang="en-US" dirty="0" smtClean="0"/>
              <a:t>: 0.002c</a:t>
            </a:r>
          </a:p>
          <a:p>
            <a:r>
              <a:rPr lang="en-US" dirty="0" smtClean="0"/>
              <a:t>T: 1.57×10</a:t>
            </a:r>
            <a:r>
              <a:rPr lang="en-US" baseline="30000" dirty="0" smtClean="0"/>
              <a:t>7</a:t>
            </a:r>
            <a:r>
              <a:rPr lang="en-US" dirty="0" smtClean="0"/>
              <a:t> K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438400"/>
            <a:ext cx="42672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Mass</a:t>
            </a:r>
            <a:r>
              <a:rPr lang="en-US" sz="3200" dirty="0" smtClean="0"/>
              <a:t>:  </a:t>
            </a:r>
            <a:r>
              <a:rPr lang="en-US" sz="3200" dirty="0" smtClean="0">
                <a:solidFill>
                  <a:srgbClr val="FF0000"/>
                </a:solidFill>
              </a:rPr>
              <a:t>~1.44 </a:t>
            </a:r>
            <a:r>
              <a:rPr lang="en-US" sz="3200" dirty="0" err="1" smtClean="0">
                <a:solidFill>
                  <a:srgbClr val="FF0000"/>
                </a:solidFill>
              </a:rPr>
              <a:t>Msun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Density: </a:t>
            </a:r>
            <a:r>
              <a:rPr lang="en-US" sz="3200" noProof="0" dirty="0" smtClean="0">
                <a:solidFill>
                  <a:srgbClr val="FF0000"/>
                </a:solidFill>
              </a:rPr>
              <a:t>1</a:t>
            </a:r>
            <a:r>
              <a:rPr lang="en-US" sz="3200" dirty="0" smtClean="0">
                <a:solidFill>
                  <a:srgbClr val="FF0000"/>
                </a:solidFill>
              </a:rPr>
              <a:t>×10</a:t>
            </a:r>
            <a:r>
              <a:rPr lang="en-US" sz="3200" baseline="30000" dirty="0" smtClean="0">
                <a:solidFill>
                  <a:srgbClr val="FF0000"/>
                </a:solidFill>
              </a:rPr>
              <a:t>18 </a:t>
            </a:r>
            <a:r>
              <a:rPr lang="en-US" sz="3200" dirty="0" smtClean="0">
                <a:solidFill>
                  <a:srgbClr val="FF0000"/>
                </a:solidFill>
              </a:rPr>
              <a:t>kg/m</a:t>
            </a:r>
            <a:r>
              <a:rPr lang="en-US" sz="3200" baseline="30000" dirty="0" smtClean="0">
                <a:solidFill>
                  <a:srgbClr val="FF0000"/>
                </a:solidFill>
              </a:rPr>
              <a:t>3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lang="en-US" sz="3200" dirty="0" smtClean="0">
                <a:solidFill>
                  <a:srgbClr val="FF0000"/>
                </a:solidFill>
              </a:rPr>
              <a:t>0.6-0.7c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T: </a:t>
            </a:r>
            <a:r>
              <a:rPr lang="en-US" sz="3200" dirty="0" smtClean="0">
                <a:solidFill>
                  <a:srgbClr val="FF0000"/>
                </a:solidFill>
              </a:rPr>
              <a:t>10</a:t>
            </a:r>
            <a:r>
              <a:rPr lang="en-US" sz="3200" baseline="30000" dirty="0" smtClean="0">
                <a:solidFill>
                  <a:srgbClr val="FF0000"/>
                </a:solidFill>
              </a:rPr>
              <a:t>5</a:t>
            </a:r>
            <a:r>
              <a:rPr lang="en-US" sz="3200" dirty="0" smtClean="0">
                <a:solidFill>
                  <a:srgbClr val="FF0000"/>
                </a:solidFill>
              </a:rPr>
              <a:t>-10</a:t>
            </a:r>
            <a:r>
              <a:rPr lang="en-US" sz="3200" baseline="30000" dirty="0" smtClean="0">
                <a:solidFill>
                  <a:srgbClr val="FF0000"/>
                </a:solidFill>
              </a:rPr>
              <a:t>6</a:t>
            </a:r>
            <a:r>
              <a:rPr lang="en-US" sz="3200" dirty="0" smtClean="0">
                <a:solidFill>
                  <a:srgbClr val="FF0000"/>
                </a:solidFill>
              </a:rPr>
              <a:t> 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143000"/>
            <a:ext cx="1905000" cy="12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914400"/>
            <a:ext cx="16383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09600" y="51054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Higher </a:t>
            </a:r>
            <a:r>
              <a:rPr lang="en-US" sz="2400" dirty="0" err="1" smtClean="0">
                <a:solidFill>
                  <a:srgbClr val="002060"/>
                </a:solidFill>
              </a:rPr>
              <a:t>Ve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sym typeface="Wingdings" pitchFamily="2" charset="2"/>
              </a:rPr>
              <a:t></a:t>
            </a:r>
            <a:r>
              <a:rPr lang="en-US" sz="2400" dirty="0" smtClean="0">
                <a:solidFill>
                  <a:srgbClr val="002060"/>
                </a:solidFill>
              </a:rPr>
              <a:t> higher capture rate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Higher density</a:t>
            </a:r>
            <a:r>
              <a:rPr lang="en-US" sz="2400" dirty="0" smtClean="0">
                <a:solidFill>
                  <a:srgbClr val="002060"/>
                </a:solidFill>
                <a:sym typeface="Wingdings" pitchFamily="2" charset="2"/>
              </a:rPr>
              <a:t> </a:t>
            </a:r>
            <a:r>
              <a:rPr lang="en-US" sz="2400" dirty="0" smtClean="0">
                <a:solidFill>
                  <a:srgbClr val="002060"/>
                </a:solidFill>
              </a:rPr>
              <a:t>deeper </a:t>
            </a:r>
            <a:r>
              <a:rPr lang="en-US" sz="2400" dirty="0" smtClean="0">
                <a:solidFill>
                  <a:srgbClr val="002060"/>
                </a:solidFill>
              </a:rPr>
              <a:t>gravitational </a:t>
            </a:r>
            <a:r>
              <a:rPr lang="en-US" sz="2400" dirty="0" smtClean="0">
                <a:solidFill>
                  <a:srgbClr val="002060"/>
                </a:solidFill>
              </a:rPr>
              <a:t>potential</a:t>
            </a:r>
            <a:endParaRPr lang="en-US" sz="2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Higher density</a:t>
            </a:r>
            <a:r>
              <a:rPr lang="en-US" sz="2400" dirty="0" smtClean="0">
                <a:solidFill>
                  <a:srgbClr val="002060"/>
                </a:solidFill>
                <a:sym typeface="Wingdings" pitchFamily="2" charset="2"/>
              </a:rPr>
              <a:t> quicker </a:t>
            </a:r>
            <a:r>
              <a:rPr lang="en-US" sz="2400" dirty="0" err="1" smtClean="0">
                <a:solidFill>
                  <a:srgbClr val="002060"/>
                </a:solidFill>
                <a:sym typeface="Wingdings" pitchFamily="2" charset="2"/>
              </a:rPr>
              <a:t>thermalization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 focus on scalar asymmetric dark matter particles.</a:t>
            </a:r>
            <a:endParaRPr lang="en-US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5093" y="4800600"/>
            <a:ext cx="168030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5334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AND THERMALIZATION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0" y="2438400"/>
            <a:ext cx="2895600" cy="2667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524000" y="2057400"/>
            <a:ext cx="4411638" cy="457200"/>
          </a:xfrm>
          <a:custGeom>
            <a:avLst/>
            <a:gdLst>
              <a:gd name="connsiteX0" fmla="*/ 2201838 w 2201838"/>
              <a:gd name="connsiteY0" fmla="*/ 11373 h 1887939"/>
              <a:gd name="connsiteX1" fmla="*/ 727880 w 2201838"/>
              <a:gd name="connsiteY1" fmla="*/ 270680 h 1887939"/>
              <a:gd name="connsiteX2" fmla="*/ 113731 w 2201838"/>
              <a:gd name="connsiteY2" fmla="*/ 1635456 h 1887939"/>
              <a:gd name="connsiteX3" fmla="*/ 45492 w 2201838"/>
              <a:gd name="connsiteY3" fmla="*/ 1785582 h 188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38" h="1887939">
                <a:moveTo>
                  <a:pt x="2201838" y="11373"/>
                </a:moveTo>
                <a:cubicBezTo>
                  <a:pt x="1638868" y="5686"/>
                  <a:pt x="1075898" y="0"/>
                  <a:pt x="727880" y="270680"/>
                </a:cubicBezTo>
                <a:cubicBezTo>
                  <a:pt x="379862" y="541361"/>
                  <a:pt x="227462" y="1382973"/>
                  <a:pt x="113731" y="1635456"/>
                </a:cubicBezTo>
                <a:cubicBezTo>
                  <a:pt x="0" y="1887939"/>
                  <a:pt x="22746" y="1836760"/>
                  <a:pt x="45492" y="1785582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1066800" y="2438400"/>
            <a:ext cx="838200" cy="1371600"/>
          </a:xfrm>
          <a:custGeom>
            <a:avLst/>
            <a:gdLst>
              <a:gd name="connsiteX0" fmla="*/ 1132765 w 1797708"/>
              <a:gd name="connsiteY0" fmla="*/ 0 h 2053599"/>
              <a:gd name="connsiteX1" fmla="*/ 1187356 w 1797708"/>
              <a:gd name="connsiteY1" fmla="*/ 81887 h 2053599"/>
              <a:gd name="connsiteX2" fmla="*/ 1392072 w 1797708"/>
              <a:gd name="connsiteY2" fmla="*/ 259308 h 2053599"/>
              <a:gd name="connsiteX3" fmla="*/ 1433015 w 1797708"/>
              <a:gd name="connsiteY3" fmla="*/ 286603 h 2053599"/>
              <a:gd name="connsiteX4" fmla="*/ 1460311 w 1797708"/>
              <a:gd name="connsiteY4" fmla="*/ 327547 h 2053599"/>
              <a:gd name="connsiteX5" fmla="*/ 1378424 w 1797708"/>
              <a:gd name="connsiteY5" fmla="*/ 354842 h 2053599"/>
              <a:gd name="connsiteX6" fmla="*/ 1282890 w 1797708"/>
              <a:gd name="connsiteY6" fmla="*/ 341194 h 2053599"/>
              <a:gd name="connsiteX7" fmla="*/ 1173708 w 1797708"/>
              <a:gd name="connsiteY7" fmla="*/ 327547 h 2053599"/>
              <a:gd name="connsiteX8" fmla="*/ 1201003 w 1797708"/>
              <a:gd name="connsiteY8" fmla="*/ 327547 h 2053599"/>
              <a:gd name="connsiteX9" fmla="*/ 1419368 w 1797708"/>
              <a:gd name="connsiteY9" fmla="*/ 491320 h 2053599"/>
              <a:gd name="connsiteX10" fmla="*/ 1446663 w 1797708"/>
              <a:gd name="connsiteY10" fmla="*/ 532263 h 2053599"/>
              <a:gd name="connsiteX11" fmla="*/ 1555845 w 1797708"/>
              <a:gd name="connsiteY11" fmla="*/ 614150 h 2053599"/>
              <a:gd name="connsiteX12" fmla="*/ 1610436 w 1797708"/>
              <a:gd name="connsiteY12" fmla="*/ 682388 h 2053599"/>
              <a:gd name="connsiteX13" fmla="*/ 1705971 w 1797708"/>
              <a:gd name="connsiteY13" fmla="*/ 750627 h 2053599"/>
              <a:gd name="connsiteX14" fmla="*/ 1746914 w 1797708"/>
              <a:gd name="connsiteY14" fmla="*/ 791571 h 2053599"/>
              <a:gd name="connsiteX15" fmla="*/ 1678675 w 1797708"/>
              <a:gd name="connsiteY15" fmla="*/ 805218 h 2053599"/>
              <a:gd name="connsiteX16" fmla="*/ 1637732 w 1797708"/>
              <a:gd name="connsiteY16" fmla="*/ 818866 h 2053599"/>
              <a:gd name="connsiteX17" fmla="*/ 1555845 w 1797708"/>
              <a:gd name="connsiteY17" fmla="*/ 832514 h 2053599"/>
              <a:gd name="connsiteX18" fmla="*/ 1433015 w 1797708"/>
              <a:gd name="connsiteY18" fmla="*/ 818866 h 2053599"/>
              <a:gd name="connsiteX19" fmla="*/ 1378424 w 1797708"/>
              <a:gd name="connsiteY19" fmla="*/ 791571 h 2053599"/>
              <a:gd name="connsiteX20" fmla="*/ 1351129 w 1797708"/>
              <a:gd name="connsiteY20" fmla="*/ 832514 h 2053599"/>
              <a:gd name="connsiteX21" fmla="*/ 1514902 w 1797708"/>
              <a:gd name="connsiteY21" fmla="*/ 968991 h 2053599"/>
              <a:gd name="connsiteX22" fmla="*/ 1569493 w 1797708"/>
              <a:gd name="connsiteY22" fmla="*/ 1009935 h 2053599"/>
              <a:gd name="connsiteX23" fmla="*/ 1733266 w 1797708"/>
              <a:gd name="connsiteY23" fmla="*/ 1173708 h 2053599"/>
              <a:gd name="connsiteX24" fmla="*/ 1637732 w 1797708"/>
              <a:gd name="connsiteY24" fmla="*/ 1214651 h 2053599"/>
              <a:gd name="connsiteX25" fmla="*/ 1487606 w 1797708"/>
              <a:gd name="connsiteY25" fmla="*/ 1282890 h 2053599"/>
              <a:gd name="connsiteX26" fmla="*/ 1446663 w 1797708"/>
              <a:gd name="connsiteY26" fmla="*/ 1296538 h 2053599"/>
              <a:gd name="connsiteX27" fmla="*/ 1296538 w 1797708"/>
              <a:gd name="connsiteY27" fmla="*/ 1337481 h 2053599"/>
              <a:gd name="connsiteX28" fmla="*/ 968992 w 1797708"/>
              <a:gd name="connsiteY28" fmla="*/ 1296538 h 2053599"/>
              <a:gd name="connsiteX29" fmla="*/ 955344 w 1797708"/>
              <a:gd name="connsiteY29" fmla="*/ 1255594 h 2053599"/>
              <a:gd name="connsiteX30" fmla="*/ 914400 w 1797708"/>
              <a:gd name="connsiteY30" fmla="*/ 1201003 h 2053599"/>
              <a:gd name="connsiteX31" fmla="*/ 900753 w 1797708"/>
              <a:gd name="connsiteY31" fmla="*/ 1160060 h 2053599"/>
              <a:gd name="connsiteX32" fmla="*/ 873457 w 1797708"/>
              <a:gd name="connsiteY32" fmla="*/ 1023583 h 2053599"/>
              <a:gd name="connsiteX33" fmla="*/ 846162 w 1797708"/>
              <a:gd name="connsiteY33" fmla="*/ 982639 h 2053599"/>
              <a:gd name="connsiteX34" fmla="*/ 818866 w 1797708"/>
              <a:gd name="connsiteY34" fmla="*/ 928048 h 2053599"/>
              <a:gd name="connsiteX35" fmla="*/ 696036 w 1797708"/>
              <a:gd name="connsiteY35" fmla="*/ 887105 h 2053599"/>
              <a:gd name="connsiteX36" fmla="*/ 286603 w 1797708"/>
              <a:gd name="connsiteY36" fmla="*/ 914400 h 2053599"/>
              <a:gd name="connsiteX37" fmla="*/ 0 w 1797708"/>
              <a:gd name="connsiteY37" fmla="*/ 968991 h 2053599"/>
              <a:gd name="connsiteX38" fmla="*/ 13648 w 1797708"/>
              <a:gd name="connsiteY38" fmla="*/ 1023583 h 2053599"/>
              <a:gd name="connsiteX39" fmla="*/ 122830 w 1797708"/>
              <a:gd name="connsiteY39" fmla="*/ 1119117 h 2053599"/>
              <a:gd name="connsiteX40" fmla="*/ 354842 w 1797708"/>
              <a:gd name="connsiteY40" fmla="*/ 1255594 h 2053599"/>
              <a:gd name="connsiteX41" fmla="*/ 436729 w 1797708"/>
              <a:gd name="connsiteY41" fmla="*/ 1310186 h 2053599"/>
              <a:gd name="connsiteX42" fmla="*/ 586854 w 1797708"/>
              <a:gd name="connsiteY42" fmla="*/ 1351129 h 2053599"/>
              <a:gd name="connsiteX43" fmla="*/ 696036 w 1797708"/>
              <a:gd name="connsiteY43" fmla="*/ 1378424 h 2053599"/>
              <a:gd name="connsiteX44" fmla="*/ 655093 w 1797708"/>
              <a:gd name="connsiteY44" fmla="*/ 1446663 h 2053599"/>
              <a:gd name="connsiteX45" fmla="*/ 627797 w 1797708"/>
              <a:gd name="connsiteY45" fmla="*/ 1501254 h 2053599"/>
              <a:gd name="connsiteX46" fmla="*/ 545911 w 1797708"/>
              <a:gd name="connsiteY46" fmla="*/ 1569493 h 2053599"/>
              <a:gd name="connsiteX47" fmla="*/ 341195 w 1797708"/>
              <a:gd name="connsiteY47" fmla="*/ 1760562 h 2053599"/>
              <a:gd name="connsiteX48" fmla="*/ 191069 w 1797708"/>
              <a:gd name="connsiteY48" fmla="*/ 1869744 h 2053599"/>
              <a:gd name="connsiteX49" fmla="*/ 354842 w 1797708"/>
              <a:gd name="connsiteY49" fmla="*/ 1842448 h 2053599"/>
              <a:gd name="connsiteX50" fmla="*/ 655093 w 1797708"/>
              <a:gd name="connsiteY50" fmla="*/ 1856096 h 2053599"/>
              <a:gd name="connsiteX51" fmla="*/ 750627 w 1797708"/>
              <a:gd name="connsiteY51" fmla="*/ 1897039 h 2053599"/>
              <a:gd name="connsiteX52" fmla="*/ 818866 w 1797708"/>
              <a:gd name="connsiteY52" fmla="*/ 1910687 h 2053599"/>
              <a:gd name="connsiteX53" fmla="*/ 928048 w 1797708"/>
              <a:gd name="connsiteY53" fmla="*/ 2006221 h 2053599"/>
              <a:gd name="connsiteX54" fmla="*/ 887105 w 1797708"/>
              <a:gd name="connsiteY54" fmla="*/ 2033517 h 2053599"/>
              <a:gd name="connsiteX55" fmla="*/ 928048 w 1797708"/>
              <a:gd name="connsiteY55" fmla="*/ 2047165 h 2053599"/>
              <a:gd name="connsiteX56" fmla="*/ 955344 w 1797708"/>
              <a:gd name="connsiteY56" fmla="*/ 2019869 h 205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797708" h="2053599">
                <a:moveTo>
                  <a:pt x="1132765" y="0"/>
                </a:moveTo>
                <a:cubicBezTo>
                  <a:pt x="1150962" y="27296"/>
                  <a:pt x="1164159" y="58690"/>
                  <a:pt x="1187356" y="81887"/>
                </a:cubicBezTo>
                <a:cubicBezTo>
                  <a:pt x="1254292" y="148823"/>
                  <a:pt x="1302776" y="199778"/>
                  <a:pt x="1392072" y="259308"/>
                </a:cubicBezTo>
                <a:lnTo>
                  <a:pt x="1433015" y="286603"/>
                </a:lnTo>
                <a:cubicBezTo>
                  <a:pt x="1442114" y="300251"/>
                  <a:pt x="1470558" y="314739"/>
                  <a:pt x="1460311" y="327547"/>
                </a:cubicBezTo>
                <a:cubicBezTo>
                  <a:pt x="1442337" y="350014"/>
                  <a:pt x="1407111" y="352635"/>
                  <a:pt x="1378424" y="354842"/>
                </a:cubicBezTo>
                <a:cubicBezTo>
                  <a:pt x="1346351" y="357309"/>
                  <a:pt x="1314776" y="345445"/>
                  <a:pt x="1282890" y="341194"/>
                </a:cubicBezTo>
                <a:lnTo>
                  <a:pt x="1173708" y="327547"/>
                </a:lnTo>
                <a:cubicBezTo>
                  <a:pt x="978927" y="301577"/>
                  <a:pt x="1121076" y="318666"/>
                  <a:pt x="1201003" y="327547"/>
                </a:cubicBezTo>
                <a:cubicBezTo>
                  <a:pt x="1291910" y="388151"/>
                  <a:pt x="1343427" y="415379"/>
                  <a:pt x="1419368" y="491320"/>
                </a:cubicBezTo>
                <a:cubicBezTo>
                  <a:pt x="1430966" y="502918"/>
                  <a:pt x="1435862" y="519919"/>
                  <a:pt x="1446663" y="532263"/>
                </a:cubicBezTo>
                <a:cubicBezTo>
                  <a:pt x="1511237" y="606062"/>
                  <a:pt x="1490573" y="592392"/>
                  <a:pt x="1555845" y="614150"/>
                </a:cubicBezTo>
                <a:cubicBezTo>
                  <a:pt x="1574042" y="636896"/>
                  <a:pt x="1588882" y="662794"/>
                  <a:pt x="1610436" y="682388"/>
                </a:cubicBezTo>
                <a:cubicBezTo>
                  <a:pt x="1639393" y="708713"/>
                  <a:pt x="1675412" y="726180"/>
                  <a:pt x="1705971" y="750627"/>
                </a:cubicBezTo>
                <a:cubicBezTo>
                  <a:pt x="1721042" y="762684"/>
                  <a:pt x="1733266" y="777923"/>
                  <a:pt x="1746914" y="791571"/>
                </a:cubicBezTo>
                <a:cubicBezTo>
                  <a:pt x="1724168" y="796120"/>
                  <a:pt x="1701179" y="799592"/>
                  <a:pt x="1678675" y="805218"/>
                </a:cubicBezTo>
                <a:cubicBezTo>
                  <a:pt x="1664719" y="808707"/>
                  <a:pt x="1651775" y="815745"/>
                  <a:pt x="1637732" y="818866"/>
                </a:cubicBezTo>
                <a:cubicBezTo>
                  <a:pt x="1610719" y="824869"/>
                  <a:pt x="1583141" y="827965"/>
                  <a:pt x="1555845" y="832514"/>
                </a:cubicBezTo>
                <a:cubicBezTo>
                  <a:pt x="1514902" y="827965"/>
                  <a:pt x="1473155" y="828129"/>
                  <a:pt x="1433015" y="818866"/>
                </a:cubicBezTo>
                <a:cubicBezTo>
                  <a:pt x="1413191" y="814291"/>
                  <a:pt x="1398492" y="788226"/>
                  <a:pt x="1378424" y="791571"/>
                </a:cubicBezTo>
                <a:cubicBezTo>
                  <a:pt x="1362245" y="794268"/>
                  <a:pt x="1360227" y="818866"/>
                  <a:pt x="1351129" y="832514"/>
                </a:cubicBezTo>
                <a:cubicBezTo>
                  <a:pt x="1405720" y="878006"/>
                  <a:pt x="1458053" y="926354"/>
                  <a:pt x="1514902" y="968991"/>
                </a:cubicBezTo>
                <a:cubicBezTo>
                  <a:pt x="1533099" y="982639"/>
                  <a:pt x="1553409" y="993851"/>
                  <a:pt x="1569493" y="1009935"/>
                </a:cubicBezTo>
                <a:cubicBezTo>
                  <a:pt x="1797708" y="1238150"/>
                  <a:pt x="1453609" y="933999"/>
                  <a:pt x="1733266" y="1173708"/>
                </a:cubicBezTo>
                <a:cubicBezTo>
                  <a:pt x="1552202" y="1264238"/>
                  <a:pt x="1778307" y="1154404"/>
                  <a:pt x="1637732" y="1214651"/>
                </a:cubicBezTo>
                <a:cubicBezTo>
                  <a:pt x="1587207" y="1236304"/>
                  <a:pt x="1538131" y="1261237"/>
                  <a:pt x="1487606" y="1282890"/>
                </a:cubicBezTo>
                <a:cubicBezTo>
                  <a:pt x="1474383" y="1288557"/>
                  <a:pt x="1460442" y="1292404"/>
                  <a:pt x="1446663" y="1296538"/>
                </a:cubicBezTo>
                <a:cubicBezTo>
                  <a:pt x="1365554" y="1320871"/>
                  <a:pt x="1364875" y="1320396"/>
                  <a:pt x="1296538" y="1337481"/>
                </a:cubicBezTo>
                <a:cubicBezTo>
                  <a:pt x="1285399" y="1336862"/>
                  <a:pt x="1036330" y="1344637"/>
                  <a:pt x="968992" y="1296538"/>
                </a:cubicBezTo>
                <a:cubicBezTo>
                  <a:pt x="957285" y="1288176"/>
                  <a:pt x="962482" y="1268085"/>
                  <a:pt x="955344" y="1255594"/>
                </a:cubicBezTo>
                <a:cubicBezTo>
                  <a:pt x="944059" y="1235845"/>
                  <a:pt x="928048" y="1219200"/>
                  <a:pt x="914400" y="1201003"/>
                </a:cubicBezTo>
                <a:cubicBezTo>
                  <a:pt x="909851" y="1187355"/>
                  <a:pt x="903874" y="1174103"/>
                  <a:pt x="900753" y="1160060"/>
                </a:cubicBezTo>
                <a:cubicBezTo>
                  <a:pt x="895542" y="1136612"/>
                  <a:pt x="886007" y="1052867"/>
                  <a:pt x="873457" y="1023583"/>
                </a:cubicBezTo>
                <a:cubicBezTo>
                  <a:pt x="866996" y="1008507"/>
                  <a:pt x="854300" y="996881"/>
                  <a:pt x="846162" y="982639"/>
                </a:cubicBezTo>
                <a:cubicBezTo>
                  <a:pt x="836068" y="964975"/>
                  <a:pt x="836030" y="938971"/>
                  <a:pt x="818866" y="928048"/>
                </a:cubicBezTo>
                <a:cubicBezTo>
                  <a:pt x="782455" y="904878"/>
                  <a:pt x="736979" y="900753"/>
                  <a:pt x="696036" y="887105"/>
                </a:cubicBezTo>
                <a:cubicBezTo>
                  <a:pt x="559558" y="896203"/>
                  <a:pt x="422647" y="900229"/>
                  <a:pt x="286603" y="914400"/>
                </a:cubicBezTo>
                <a:cubicBezTo>
                  <a:pt x="97633" y="934084"/>
                  <a:pt x="107417" y="933188"/>
                  <a:pt x="0" y="968991"/>
                </a:cubicBezTo>
                <a:cubicBezTo>
                  <a:pt x="4549" y="987188"/>
                  <a:pt x="3707" y="1007677"/>
                  <a:pt x="13648" y="1023583"/>
                </a:cubicBezTo>
                <a:cubicBezTo>
                  <a:pt x="33017" y="1054573"/>
                  <a:pt x="93000" y="1097810"/>
                  <a:pt x="122830" y="1119117"/>
                </a:cubicBezTo>
                <a:cubicBezTo>
                  <a:pt x="421141" y="1332195"/>
                  <a:pt x="125007" y="1131836"/>
                  <a:pt x="354842" y="1255594"/>
                </a:cubicBezTo>
                <a:cubicBezTo>
                  <a:pt x="383726" y="1271147"/>
                  <a:pt x="405607" y="1299812"/>
                  <a:pt x="436729" y="1310186"/>
                </a:cubicBezTo>
                <a:cubicBezTo>
                  <a:pt x="504405" y="1332744"/>
                  <a:pt x="486809" y="1328041"/>
                  <a:pt x="586854" y="1351129"/>
                </a:cubicBezTo>
                <a:cubicBezTo>
                  <a:pt x="693909" y="1375834"/>
                  <a:pt x="617763" y="1352334"/>
                  <a:pt x="696036" y="1378424"/>
                </a:cubicBezTo>
                <a:cubicBezTo>
                  <a:pt x="682388" y="1401170"/>
                  <a:pt x="667975" y="1423475"/>
                  <a:pt x="655093" y="1446663"/>
                </a:cubicBezTo>
                <a:cubicBezTo>
                  <a:pt x="645213" y="1464448"/>
                  <a:pt x="641313" y="1486048"/>
                  <a:pt x="627797" y="1501254"/>
                </a:cubicBezTo>
                <a:cubicBezTo>
                  <a:pt x="604192" y="1527810"/>
                  <a:pt x="571948" y="1545316"/>
                  <a:pt x="545911" y="1569493"/>
                </a:cubicBezTo>
                <a:cubicBezTo>
                  <a:pt x="428257" y="1678743"/>
                  <a:pt x="458543" y="1669292"/>
                  <a:pt x="341195" y="1760562"/>
                </a:cubicBezTo>
                <a:cubicBezTo>
                  <a:pt x="292353" y="1798551"/>
                  <a:pt x="132368" y="1889312"/>
                  <a:pt x="191069" y="1869744"/>
                </a:cubicBezTo>
                <a:cubicBezTo>
                  <a:pt x="271093" y="1843069"/>
                  <a:pt x="217714" y="1857685"/>
                  <a:pt x="354842" y="1842448"/>
                </a:cubicBezTo>
                <a:cubicBezTo>
                  <a:pt x="454926" y="1846997"/>
                  <a:pt x="555201" y="1848412"/>
                  <a:pt x="655093" y="1856096"/>
                </a:cubicBezTo>
                <a:cubicBezTo>
                  <a:pt x="747935" y="1863238"/>
                  <a:pt x="674543" y="1868508"/>
                  <a:pt x="750627" y="1897039"/>
                </a:cubicBezTo>
                <a:cubicBezTo>
                  <a:pt x="772347" y="1905184"/>
                  <a:pt x="796120" y="1906138"/>
                  <a:pt x="818866" y="1910687"/>
                </a:cubicBezTo>
                <a:cubicBezTo>
                  <a:pt x="914401" y="1974376"/>
                  <a:pt x="882556" y="1937982"/>
                  <a:pt x="928048" y="2006221"/>
                </a:cubicBezTo>
                <a:cubicBezTo>
                  <a:pt x="914400" y="2015320"/>
                  <a:pt x="887105" y="2017114"/>
                  <a:pt x="887105" y="2033517"/>
                </a:cubicBezTo>
                <a:cubicBezTo>
                  <a:pt x="887105" y="2047903"/>
                  <a:pt x="915181" y="2053599"/>
                  <a:pt x="928048" y="2047165"/>
                </a:cubicBezTo>
                <a:cubicBezTo>
                  <a:pt x="969868" y="2026255"/>
                  <a:pt x="919834" y="1984359"/>
                  <a:pt x="955344" y="2019869"/>
                </a:cubicBez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>
            <a:stCxn id="27" idx="3"/>
            <a:endCxn id="27" idx="3"/>
          </p:cNvCxnSpPr>
          <p:nvPr/>
        </p:nvCxnSpPr>
        <p:spPr>
          <a:xfrm>
            <a:off x="1615148" y="2489812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95600" y="1600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Capture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0400" y="3200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Thermalize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2860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733800"/>
            <a:ext cx="593706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Straight Arrow Connector 41"/>
          <p:cNvCxnSpPr>
            <a:stCxn id="34" idx="1"/>
          </p:cNvCxnSpPr>
          <p:nvPr/>
        </p:nvCxnSpPr>
        <p:spPr>
          <a:xfrm rot="10800000">
            <a:off x="1981200" y="3352800"/>
            <a:ext cx="1219200" cy="322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838200" y="4648200"/>
            <a:ext cx="16002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0600" y="5715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Drift to the center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0" y="1600200"/>
            <a:ext cx="1297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STEP 1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4572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It is a cooling process. 1 </a:t>
            </a:r>
            <a:r>
              <a:rPr lang="en-US" b="1" dirty="0" err="1" smtClean="0"/>
              <a:t>GeV</a:t>
            </a:r>
            <a:r>
              <a:rPr lang="en-US" b="1" dirty="0" smtClean="0"/>
              <a:t>=1.2*10^{13} K</a:t>
            </a:r>
            <a:endParaRPr lang="en-US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5105400"/>
            <a:ext cx="1514475" cy="16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6662" y="5515462"/>
            <a:ext cx="732938" cy="73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BOSE-EINSTEIN CONDENSATION</a:t>
            </a:r>
            <a:endParaRPr lang="en-US" dirty="0"/>
          </a:p>
        </p:txBody>
      </p:sp>
      <p:grpSp>
        <p:nvGrpSpPr>
          <p:cNvPr id="3" name="Group 16"/>
          <p:cNvGrpSpPr/>
          <p:nvPr/>
        </p:nvGrpSpPr>
        <p:grpSpPr>
          <a:xfrm>
            <a:off x="1143000" y="1066800"/>
            <a:ext cx="3352800" cy="2667000"/>
            <a:chOff x="2667000" y="3276600"/>
            <a:chExt cx="3352800" cy="2667000"/>
          </a:xfrm>
        </p:grpSpPr>
        <p:sp>
          <p:nvSpPr>
            <p:cNvPr id="9" name="Oval 8"/>
            <p:cNvSpPr/>
            <p:nvPr/>
          </p:nvSpPr>
          <p:spPr>
            <a:xfrm>
              <a:off x="2667000" y="3276600"/>
              <a:ext cx="2895600" cy="2667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429000" y="3962400"/>
              <a:ext cx="1371600" cy="1371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810000" y="4343400"/>
              <a:ext cx="609600" cy="609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4495800" y="4038600"/>
              <a:ext cx="152400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038600" y="4648200"/>
              <a:ext cx="1828800" cy="78036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4495800" y="1600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DM in the thermal state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200400"/>
            <a:ext cx="2752725" cy="6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57400"/>
            <a:ext cx="2790824" cy="70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572000" y="2819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DM in the BEC ground state</a:t>
            </a:r>
            <a:endParaRPr lang="en-US" b="1" dirty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066800"/>
            <a:ext cx="1714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Straight Arrow Connector 26"/>
          <p:cNvCxnSpPr>
            <a:endCxn id="19" idx="1"/>
          </p:cNvCxnSpPr>
          <p:nvPr/>
        </p:nvCxnSpPr>
        <p:spPr>
          <a:xfrm flipV="1">
            <a:off x="3352800" y="1257300"/>
            <a:ext cx="12192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5029200"/>
            <a:ext cx="4352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5943600"/>
            <a:ext cx="2133600" cy="72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76200" y="40386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STEP 2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4191000"/>
            <a:ext cx="2047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800600" y="518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Without a BEC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0400" y="609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With a BEC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876800" y="57912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DM particles collapse. But we need to check another condition.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09800" y="42672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 Self-gravitation 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CHANDRASEKHAR LIMIT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572000"/>
            <a:ext cx="25622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410200"/>
            <a:ext cx="69723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905000"/>
            <a:ext cx="21907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2971800"/>
            <a:ext cx="51149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2400" y="4248090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Fermions: gravity VS. Fermi pressure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1219200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Bosons: gravity VS. zero point energy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43000" y="1981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295400" y="2133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066800" y="22098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219200" y="2286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 flipV="1">
            <a:off x="1371600" y="2362200"/>
            <a:ext cx="45719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143000" y="2362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447800" y="22098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47800" y="2362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95400" y="2362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371600" y="1981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600200" y="2362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447800" y="20574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600200" y="2133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371600" y="2514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600200" y="2514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143000" y="25146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90600" y="1905000"/>
            <a:ext cx="8382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334000" y="4191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Fermi pressure</a:t>
            </a:r>
            <a:endParaRPr lang="en-US" sz="2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6019800" y="13716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Above this limit, the system collapses to a black hole.</a:t>
            </a:r>
            <a:endParaRPr lang="en-US" sz="2400" b="1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953000" y="4572000"/>
            <a:ext cx="6096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14400" y="6324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Bosons are more ready to collapse.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GRAVITATIONAL COLLAPSE AND BLACK HOLE FORMAION</a:t>
            </a:r>
            <a:endParaRPr lang="en-US" dirty="0"/>
          </a:p>
        </p:txBody>
      </p:sp>
      <p:grpSp>
        <p:nvGrpSpPr>
          <p:cNvPr id="3" name="Group 5"/>
          <p:cNvGrpSpPr/>
          <p:nvPr/>
        </p:nvGrpSpPr>
        <p:grpSpPr>
          <a:xfrm>
            <a:off x="457200" y="2362200"/>
            <a:ext cx="3429000" cy="3200400"/>
            <a:chOff x="76200" y="2438400"/>
            <a:chExt cx="2895600" cy="2667000"/>
          </a:xfrm>
        </p:grpSpPr>
        <p:sp>
          <p:nvSpPr>
            <p:cNvPr id="4" name="Oval 3"/>
            <p:cNvSpPr/>
            <p:nvPr/>
          </p:nvSpPr>
          <p:spPr>
            <a:xfrm>
              <a:off x="76200" y="2438400"/>
              <a:ext cx="2895600" cy="2667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219200" y="3429000"/>
              <a:ext cx="685800" cy="6858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5334000" y="2286000"/>
            <a:ext cx="3276600" cy="3200400"/>
            <a:chOff x="3581400" y="1600200"/>
            <a:chExt cx="2819400" cy="2667000"/>
          </a:xfrm>
        </p:grpSpPr>
        <p:sp>
          <p:nvSpPr>
            <p:cNvPr id="8" name="Oval 7"/>
            <p:cNvSpPr/>
            <p:nvPr/>
          </p:nvSpPr>
          <p:spPr>
            <a:xfrm>
              <a:off x="3581400" y="1600200"/>
              <a:ext cx="2819400" cy="2667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953000" y="2895600"/>
              <a:ext cx="76200" cy="76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" name="Straight Arrow Connector 12"/>
          <p:cNvCxnSpPr>
            <a:stCxn id="5" idx="0"/>
          </p:cNvCxnSpPr>
          <p:nvPr/>
        </p:nvCxnSpPr>
        <p:spPr>
          <a:xfrm rot="16200000" flipH="1" flipV="1">
            <a:off x="2045670" y="3715050"/>
            <a:ext cx="335280" cy="7019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6"/>
          </p:cNvCxnSpPr>
          <p:nvPr/>
        </p:nvCxnSpPr>
        <p:spPr>
          <a:xfrm flipH="1">
            <a:off x="2209800" y="3962400"/>
            <a:ext cx="413085" cy="1588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4"/>
          </p:cNvCxnSpPr>
          <p:nvPr/>
        </p:nvCxnSpPr>
        <p:spPr>
          <a:xfrm rot="5400000" flipH="1">
            <a:off x="2045670" y="4202731"/>
            <a:ext cx="335280" cy="7019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</p:cNvCxnSpPr>
          <p:nvPr/>
        </p:nvCxnSpPr>
        <p:spPr>
          <a:xfrm rot="10800000" flipH="1">
            <a:off x="1810752" y="3962400"/>
            <a:ext cx="322847" cy="1588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Arrow 21"/>
          <p:cNvSpPr/>
          <p:nvPr/>
        </p:nvSpPr>
        <p:spPr>
          <a:xfrm>
            <a:off x="4038600" y="4038600"/>
            <a:ext cx="1066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5715000"/>
            <a:ext cx="46672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28600" y="1371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STEP 3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800600"/>
            <a:ext cx="46958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BARYON ACCRETION AND HAWKING RADIATION</a:t>
            </a:r>
            <a:endParaRPr lang="en-US" dirty="0"/>
          </a:p>
        </p:txBody>
      </p:sp>
      <p:grpSp>
        <p:nvGrpSpPr>
          <p:cNvPr id="3" name="Content Placeholder 3"/>
          <p:cNvGrpSpPr>
            <a:grpSpLocks noGrp="1"/>
          </p:cNvGrpSpPr>
          <p:nvPr>
            <p:ph idx="1"/>
          </p:nvPr>
        </p:nvGrpSpPr>
        <p:grpSpPr>
          <a:xfrm>
            <a:off x="457200" y="1600200"/>
            <a:ext cx="3352800" cy="3048000"/>
            <a:chOff x="3581400" y="1600200"/>
            <a:chExt cx="2819400" cy="2667000"/>
          </a:xfrm>
        </p:grpSpPr>
        <p:sp>
          <p:nvSpPr>
            <p:cNvPr id="5" name="Oval 4"/>
            <p:cNvSpPr/>
            <p:nvPr/>
          </p:nvSpPr>
          <p:spPr>
            <a:xfrm>
              <a:off x="3581400" y="1600200"/>
              <a:ext cx="2819400" cy="2667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953000" y="2895600"/>
              <a:ext cx="76200" cy="76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81150"/>
            <a:ext cx="367539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7148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 flipV="1">
            <a:off x="2286000" y="1600200"/>
            <a:ext cx="2362200" cy="1524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286000" y="3200400"/>
            <a:ext cx="2362200" cy="14478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438400" y="2971800"/>
            <a:ext cx="2819400" cy="1828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4267200" y="3886200"/>
            <a:ext cx="914400" cy="914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p Arrow 12"/>
          <p:cNvSpPr/>
          <p:nvPr/>
        </p:nvSpPr>
        <p:spPr>
          <a:xfrm>
            <a:off x="1524000" y="5486400"/>
            <a:ext cx="762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4343400" y="5486400"/>
            <a:ext cx="762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9600" y="58028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Baryon accretion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352800" y="5867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Hawking radiation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6211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Hawking wins if the BH</a:t>
            </a:r>
          </a:p>
          <a:p>
            <a:r>
              <a:rPr lang="en-US" b="1" dirty="0" smtClean="0"/>
              <a:t> initial mass is less than </a:t>
            </a:r>
            <a:endParaRPr lang="en-US" b="1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6324600"/>
            <a:ext cx="2438400" cy="39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DESTRUCTION OF THE HOST STAR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formation of the mini black hole can destroy the host neutron star with the following time scale.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Observations of old neutron stars put constraints on the DM-neutron scattering cross section.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733800"/>
            <a:ext cx="50673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343400"/>
            <a:ext cx="31718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2895600"/>
            <a:ext cx="1676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086600" y="38100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Without a BEC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4419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With a BEC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048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STEP 4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316480"/>
            <a:ext cx="4343400" cy="347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CONSTRAINTS FROM PULSARS IN M4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3467100" y="4381500"/>
            <a:ext cx="2895600" cy="8382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124200" y="9144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initial black hole mass is too small and it evaporates due to Hawking radiation.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2743198" y="4800598"/>
            <a:ext cx="2667000" cy="22860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144000" y="51054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295400"/>
            <a:ext cx="2438400" cy="39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514600" y="61722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Hawking radiation is not important.</a:t>
            </a:r>
          </a:p>
          <a:p>
            <a:r>
              <a:rPr lang="en-US" b="1" dirty="0" smtClean="0"/>
              <a:t>Excluded by observations of  the neutron star.</a:t>
            </a:r>
            <a:endParaRPr lang="en-US" b="1" dirty="0"/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5068094" y="2020094"/>
            <a:ext cx="1447800" cy="15081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16002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Valid only if Hawking radiation does not heat DM and destroy the BEC.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3695700" y="2247900"/>
            <a:ext cx="1143000" cy="7620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5867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McDermott, HBY, </a:t>
            </a:r>
            <a:r>
              <a:rPr lang="en-US" dirty="0" err="1" smtClean="0"/>
              <a:t>Zurek</a:t>
            </a:r>
            <a:r>
              <a:rPr lang="en-US" dirty="0" smtClean="0"/>
              <a:t> (2011)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Particle Dark </a:t>
            </a:r>
            <a:r>
              <a:rPr lang="en-US" sz="2400" dirty="0" smtClean="0"/>
              <a:t>Matter</a:t>
            </a:r>
            <a:endParaRPr lang="en-US" sz="2400" dirty="0" smtClean="0"/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Compelling evidences from astrophysical observations 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No confirmed direct/indirect detection signal yet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Theory: WIMP, ADM</a:t>
            </a:r>
          </a:p>
          <a:p>
            <a:r>
              <a:rPr lang="en-US" sz="2400" dirty="0" smtClean="0"/>
              <a:t>Constraints 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err="1" smtClean="0"/>
              <a:t>Tevatron</a:t>
            </a:r>
            <a:r>
              <a:rPr lang="en-US" sz="2400" dirty="0" smtClean="0"/>
              <a:t>/LHC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Neutron stars </a:t>
            </a:r>
          </a:p>
          <a:p>
            <a:r>
              <a:rPr lang="en-US" sz="2400" dirty="0" smtClean="0"/>
              <a:t> LHC, direct/indirect detection and astrophysical probes are running. </a:t>
            </a:r>
            <a:r>
              <a:rPr lang="en-US" sz="2400" dirty="0" smtClean="0"/>
              <a:t> This field will evolve soon!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8860</TotalTime>
  <Words>1025</Words>
  <Application>Microsoft Office PowerPoint</Application>
  <PresentationFormat>On-screen Show (4:3)</PresentationFormat>
  <Paragraphs>222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Constraining Dark Matter</vt:lpstr>
      <vt:lpstr>Outline</vt:lpstr>
      <vt:lpstr>EVIDENCES FOR DARK MATTER</vt:lpstr>
      <vt:lpstr>WE NEED DARK MATTER</vt:lpstr>
      <vt:lpstr>WHAT DO WE KNOW ABOUT DM?</vt:lpstr>
      <vt:lpstr>THERMAL WIMP</vt:lpstr>
      <vt:lpstr>WIMP &amp; THE WIMP MIRACLE</vt:lpstr>
      <vt:lpstr>ASYMMETRIC DARK MATTER (ADM)</vt:lpstr>
      <vt:lpstr>DARK MATTER SEARCH </vt:lpstr>
      <vt:lpstr>DIRECT DETECTION</vt:lpstr>
      <vt:lpstr>CURRENT STATUS</vt:lpstr>
      <vt:lpstr>INDIRECT DETECTION OF WIMP</vt:lpstr>
      <vt:lpstr>PAMELA AND FERMI RESULTS</vt:lpstr>
      <vt:lpstr>DARK MATTER ANNIHILATION?</vt:lpstr>
      <vt:lpstr>PARTICLE COLLIDERS</vt:lpstr>
      <vt:lpstr>AN EFFECTIVE THEORY APPROACH</vt:lpstr>
      <vt:lpstr>COLLIDER CONSTRAINTS ON SI OPERATORS</vt:lpstr>
      <vt:lpstr>COLLIDER CONSTRAINTS ON SD OPERATORS</vt:lpstr>
      <vt:lpstr>STARS AS DARK MATTER PROBES</vt:lpstr>
      <vt:lpstr>WHY NEUTRON STARS?</vt:lpstr>
      <vt:lpstr>CAPTURE AND THERMALIZATION</vt:lpstr>
      <vt:lpstr>BOSE-EINSTEIN CONDENSATION</vt:lpstr>
      <vt:lpstr>CHANDRASEKHAR LIMIT</vt:lpstr>
      <vt:lpstr>GRAVITATIONAL COLLAPSE AND BLACK HOLE FORMAION</vt:lpstr>
      <vt:lpstr>BARYON ACCRETION AND HAWKING RADIATION</vt:lpstr>
      <vt:lpstr>DESTRUCTION OF THE HOST STAR</vt:lpstr>
      <vt:lpstr>CONSTRAINTS FROM PULSARS IN M4</vt:lpstr>
      <vt:lpstr>CONCLUSIONS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Halo Shape and Relic Density Excusion of Sommerfeld-enhanced Dark Matter Explannations of Cosmic Ray Exceeses</dc:title>
  <dc:creator>Haibo</dc:creator>
  <cp:lastModifiedBy>Haibo</cp:lastModifiedBy>
  <cp:revision>245</cp:revision>
  <dcterms:created xsi:type="dcterms:W3CDTF">2009-11-30T23:31:06Z</dcterms:created>
  <dcterms:modified xsi:type="dcterms:W3CDTF">2011-06-17T06:47:43Z</dcterms:modified>
</cp:coreProperties>
</file>