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5"/>
  </p:notesMasterIdLst>
  <p:sldIdLst>
    <p:sldId id="256" r:id="rId2"/>
    <p:sldId id="292" r:id="rId3"/>
    <p:sldId id="295" r:id="rId4"/>
    <p:sldId id="296" r:id="rId5"/>
    <p:sldId id="297" r:id="rId6"/>
    <p:sldId id="298" r:id="rId7"/>
    <p:sldId id="257" r:id="rId8"/>
    <p:sldId id="299" r:id="rId9"/>
    <p:sldId id="300" r:id="rId10"/>
    <p:sldId id="301" r:id="rId11"/>
    <p:sldId id="258" r:id="rId12"/>
    <p:sldId id="259" r:id="rId13"/>
    <p:sldId id="260" r:id="rId14"/>
    <p:sldId id="261" r:id="rId15"/>
    <p:sldId id="262" r:id="rId16"/>
    <p:sldId id="263" r:id="rId17"/>
    <p:sldId id="316" r:id="rId18"/>
    <p:sldId id="302" r:id="rId19"/>
    <p:sldId id="264" r:id="rId20"/>
    <p:sldId id="265" r:id="rId21"/>
    <p:sldId id="312" r:id="rId22"/>
    <p:sldId id="272" r:id="rId23"/>
    <p:sldId id="273" r:id="rId24"/>
    <p:sldId id="274" r:id="rId25"/>
    <p:sldId id="282" r:id="rId26"/>
    <p:sldId id="275" r:id="rId27"/>
    <p:sldId id="276" r:id="rId28"/>
    <p:sldId id="278" r:id="rId29"/>
    <p:sldId id="279" r:id="rId30"/>
    <p:sldId id="280" r:id="rId31"/>
    <p:sldId id="304" r:id="rId32"/>
    <p:sldId id="303" r:id="rId33"/>
    <p:sldId id="305" r:id="rId34"/>
    <p:sldId id="306" r:id="rId35"/>
    <p:sldId id="307" r:id="rId36"/>
    <p:sldId id="308" r:id="rId37"/>
    <p:sldId id="309" r:id="rId38"/>
    <p:sldId id="310" r:id="rId39"/>
    <p:sldId id="314" r:id="rId40"/>
    <p:sldId id="311" r:id="rId41"/>
    <p:sldId id="315" r:id="rId42"/>
    <p:sldId id="313" r:id="rId43"/>
    <p:sldId id="287" r:id="rId44"/>
  </p:sldIdLst>
  <p:sldSz cx="9144000" cy="6858000" type="screen4x3"/>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030A0"/>
    <a:srgbClr val="800000"/>
    <a:srgbClr val="CC99FF"/>
    <a:srgbClr val="92D050"/>
    <a:srgbClr val="990000"/>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88" d="100"/>
          <a:sy n="88" d="100"/>
        </p:scale>
        <p:origin x="1325" y="8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65.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5B5A6CF-9041-4B0B-BE51-E0069F3233A2}" type="datetimeFigureOut">
              <a:rPr lang="zh-CN" altLang="en-US" smtClean="0"/>
              <a:t>2015/10/9</a:t>
            </a:fld>
            <a:endParaRPr lang="zh-CN" alt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9E6A22C-AE8A-4B92-B704-FF6EC849870A}" type="slidenum">
              <a:rPr lang="zh-CN" altLang="en-US" smtClean="0"/>
              <a:t>‹#›</a:t>
            </a:fld>
            <a:endParaRPr lang="zh-CN" altLang="en-US"/>
          </a:p>
        </p:txBody>
      </p:sp>
    </p:spTree>
    <p:extLst>
      <p:ext uri="{BB962C8B-B14F-4D97-AF65-F5344CB8AC3E}">
        <p14:creationId xmlns:p14="http://schemas.microsoft.com/office/powerpoint/2010/main" val="17409557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zh-CN" altLang="en-US"/>
          </a:p>
        </p:txBody>
      </p:sp>
      <p:sp>
        <p:nvSpPr>
          <p:cNvPr id="4" name="Slide Number Placeholder 3"/>
          <p:cNvSpPr>
            <a:spLocks noGrp="1"/>
          </p:cNvSpPr>
          <p:nvPr>
            <p:ph type="sldNum" sz="quarter" idx="10"/>
          </p:nvPr>
        </p:nvSpPr>
        <p:spPr/>
        <p:txBody>
          <a:bodyPr/>
          <a:lstStyle/>
          <a:p>
            <a:fld id="{69E6A22C-AE8A-4B92-B704-FF6EC849870A}" type="slidenum">
              <a:rPr lang="zh-CN" altLang="en-US" smtClean="0"/>
              <a:t>1</a:t>
            </a:fld>
            <a:endParaRPr lang="zh-CN" altLang="en-US"/>
          </a:p>
        </p:txBody>
      </p:sp>
    </p:spTree>
    <p:extLst>
      <p:ext uri="{BB962C8B-B14F-4D97-AF65-F5344CB8AC3E}">
        <p14:creationId xmlns:p14="http://schemas.microsoft.com/office/powerpoint/2010/main" val="1089659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ltLang="zh-CN"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ltLang="zh-CN" smtClean="0"/>
              <a:t>Click to edit Master subtitle style</a:t>
            </a:r>
            <a:endParaRPr lang="en-US" dirty="0"/>
          </a:p>
        </p:txBody>
      </p:sp>
      <p:sp>
        <p:nvSpPr>
          <p:cNvPr id="4" name="Date Placeholder 3"/>
          <p:cNvSpPr>
            <a:spLocks noGrp="1"/>
          </p:cNvSpPr>
          <p:nvPr>
            <p:ph type="dt" sz="half" idx="10"/>
          </p:nvPr>
        </p:nvSpPr>
        <p:spPr/>
        <p:txBody>
          <a:bodyPr/>
          <a:lstStyle/>
          <a:p>
            <a:fld id="{90EC56FC-D286-4721-94D1-47CF84C23E6C}" type="datetime1">
              <a:rPr lang="zh-CN" altLang="en-US" smtClean="0"/>
              <a:t>2015/10/9</a:t>
            </a:fld>
            <a:endParaRPr lang="zh-CN" altLang="en-US"/>
          </a:p>
        </p:txBody>
      </p:sp>
      <p:sp>
        <p:nvSpPr>
          <p:cNvPr id="5" name="Footer Placeholder 4"/>
          <p:cNvSpPr>
            <a:spLocks noGrp="1"/>
          </p:cNvSpPr>
          <p:nvPr>
            <p:ph type="ftr" sz="quarter" idx="11"/>
          </p:nvPr>
        </p:nvSpPr>
        <p:spPr/>
        <p:txBody>
          <a:bodyPr/>
          <a:lstStyle/>
          <a:p>
            <a:r>
              <a:rPr lang="en-US" altLang="zh-CN" smtClean="0"/>
              <a:t>USTC ICTS Colloquium</a:t>
            </a:r>
            <a:endParaRPr lang="zh-CN" altLang="en-US"/>
          </a:p>
        </p:txBody>
      </p:sp>
      <p:sp>
        <p:nvSpPr>
          <p:cNvPr id="6" name="Slide Number Placeholder 5"/>
          <p:cNvSpPr>
            <a:spLocks noGrp="1"/>
          </p:cNvSpPr>
          <p:nvPr>
            <p:ph type="sldNum" sz="quarter" idx="12"/>
          </p:nvPr>
        </p:nvSpPr>
        <p:spPr/>
        <p:txBody>
          <a:bodyPr/>
          <a:lstStyle/>
          <a:p>
            <a:fld id="{5F370CD8-12A3-4211-A1CA-1FABD332D5C8}" type="slidenum">
              <a:rPr lang="zh-CN" altLang="en-US" smtClean="0"/>
              <a:t>‹#›</a:t>
            </a:fld>
            <a:endParaRPr lang="zh-CN" altLang="en-US"/>
          </a:p>
        </p:txBody>
      </p:sp>
    </p:spTree>
    <p:extLst>
      <p:ext uri="{BB962C8B-B14F-4D97-AF65-F5344CB8AC3E}">
        <p14:creationId xmlns:p14="http://schemas.microsoft.com/office/powerpoint/2010/main" val="2986301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0" y="1698096"/>
            <a:ext cx="9144000" cy="1470025"/>
          </a:xfrm>
          <a:solidFill>
            <a:srgbClr val="800000"/>
          </a:solidFill>
          <a:ln>
            <a:solidFill>
              <a:srgbClr val="800000"/>
            </a:solidFill>
          </a:ln>
        </p:spPr>
        <p:txBody>
          <a:bodyPr/>
          <a:lstStyle>
            <a:lvl1pPr>
              <a:defRPr b="1" baseline="0">
                <a:solidFill>
                  <a:schemeClr val="bg2"/>
                </a:solidFill>
                <a:latin typeface="微软雅黑" panose="020B0503020204020204" pitchFamily="34" charset="-122"/>
                <a:ea typeface="微软雅黑" panose="020B0503020204020204" pitchFamily="34" charset="-122"/>
              </a:defRPr>
            </a:lvl1pPr>
          </a:lstStyle>
          <a:p>
            <a:r>
              <a:rPr lang="zh-CN" altLang="en-US" dirty="0" smtClean="0"/>
              <a:t>单击此处编辑母版标题样式</a:t>
            </a:r>
            <a:endParaRPr lang="zh-CN" altLang="en-US" dirty="0"/>
          </a:p>
        </p:txBody>
      </p:sp>
      <p:sp>
        <p:nvSpPr>
          <p:cNvPr id="3" name="副标题 2"/>
          <p:cNvSpPr>
            <a:spLocks noGrp="1"/>
          </p:cNvSpPr>
          <p:nvPr>
            <p:ph type="subTitle" idx="1"/>
          </p:nvPr>
        </p:nvSpPr>
        <p:spPr>
          <a:xfrm>
            <a:off x="2048935" y="4048654"/>
            <a:ext cx="4683560" cy="1752600"/>
          </a:xfrm>
        </p:spPr>
        <p:txBody>
          <a:bodyPr/>
          <a:lstStyle>
            <a:lvl1pPr marL="0" indent="0" algn="l">
              <a:buNone/>
              <a:defRPr sz="2400" b="1">
                <a:solidFill>
                  <a:schemeClr val="tx1"/>
                </a:solidFill>
                <a:latin typeface="+mj-ea"/>
                <a:ea typeface="+mj-ea"/>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dirty="0" smtClean="0"/>
              <a:t>单击此处编辑母版副标题样式</a:t>
            </a:r>
            <a:endParaRPr lang="zh-CN" altLang="en-US" dirty="0"/>
          </a:p>
        </p:txBody>
      </p:sp>
      <p:sp>
        <p:nvSpPr>
          <p:cNvPr id="4" name="日期占位符 3"/>
          <p:cNvSpPr>
            <a:spLocks noGrp="1"/>
          </p:cNvSpPr>
          <p:nvPr>
            <p:ph type="dt" sz="half" idx="10"/>
          </p:nvPr>
        </p:nvSpPr>
        <p:spPr/>
        <p:txBody>
          <a:bodyPr/>
          <a:lstStyle>
            <a:lvl1pPr>
              <a:defRPr/>
            </a:lvl1pPr>
          </a:lstStyle>
          <a:p>
            <a:pPr>
              <a:defRPr/>
            </a:pPr>
            <a:fld id="{2803457C-F0CF-436F-A5E3-9BB2835A8D07}" type="datetime1">
              <a:rPr lang="zh-CN" altLang="en-US" smtClean="0"/>
              <a:t>2015/10/9</a:t>
            </a:fld>
            <a:endParaRPr lang="en-US" altLang="zh-CN"/>
          </a:p>
        </p:txBody>
      </p:sp>
      <p:sp>
        <p:nvSpPr>
          <p:cNvPr id="5" name="页脚占位符 4"/>
          <p:cNvSpPr>
            <a:spLocks noGrp="1"/>
          </p:cNvSpPr>
          <p:nvPr>
            <p:ph type="ftr" sz="quarter" idx="11"/>
          </p:nvPr>
        </p:nvSpPr>
        <p:spPr/>
        <p:txBody>
          <a:bodyPr/>
          <a:lstStyle>
            <a:lvl1pPr>
              <a:defRPr/>
            </a:lvl1pPr>
          </a:lstStyle>
          <a:p>
            <a:pPr>
              <a:defRPr/>
            </a:pPr>
            <a:r>
              <a:rPr lang="en-US" altLang="zh-CN" smtClean="0"/>
              <a:t>USTC ICTS Colloquium</a:t>
            </a:r>
            <a:endParaRPr lang="en-US" altLang="zh-CN"/>
          </a:p>
        </p:txBody>
      </p:sp>
      <p:sp>
        <p:nvSpPr>
          <p:cNvPr id="6" name="灯片编号占位符 5"/>
          <p:cNvSpPr>
            <a:spLocks noGrp="1"/>
          </p:cNvSpPr>
          <p:nvPr>
            <p:ph type="sldNum" sz="quarter" idx="12"/>
          </p:nvPr>
        </p:nvSpPr>
        <p:spPr/>
        <p:txBody>
          <a:bodyPr/>
          <a:lstStyle>
            <a:lvl1pPr>
              <a:defRPr/>
            </a:lvl1pPr>
          </a:lstStyle>
          <a:p>
            <a:fld id="{EA4DFB4F-77B5-4EC6-B1B8-C809D2740938}" type="slidenum">
              <a:rPr lang="en-US" altLang="zh-CN"/>
              <a:pPr/>
              <a:t>‹#›</a:t>
            </a:fld>
            <a:endParaRPr lang="en-US" altLang="zh-CN"/>
          </a:p>
        </p:txBody>
      </p:sp>
      <p:cxnSp>
        <p:nvCxnSpPr>
          <p:cNvPr id="11" name="直接连接符 9"/>
          <p:cNvCxnSpPr/>
          <p:nvPr userDrawn="1"/>
        </p:nvCxnSpPr>
        <p:spPr>
          <a:xfrm rot="5400000">
            <a:off x="563034" y="4654021"/>
            <a:ext cx="2971800" cy="0"/>
          </a:xfrm>
          <a:prstGeom prst="line">
            <a:avLst/>
          </a:prstGeom>
          <a:ln w="12700">
            <a:solidFill>
              <a:srgbClr val="99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98814793"/>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628650" y="6484367"/>
            <a:ext cx="2057400" cy="365125"/>
          </a:xfrm>
        </p:spPr>
        <p:txBody>
          <a:bodyPr/>
          <a:lstStyle/>
          <a:p>
            <a:fld id="{FCC372B2-FE5F-4E66-AD77-9E75B7ED7294}" type="datetime1">
              <a:rPr lang="zh-CN" altLang="en-US" smtClean="0"/>
              <a:t>2015/10/9</a:t>
            </a:fld>
            <a:endParaRPr lang="zh-CN" altLang="en-US"/>
          </a:p>
        </p:txBody>
      </p:sp>
      <p:sp>
        <p:nvSpPr>
          <p:cNvPr id="5" name="Footer Placeholder 4"/>
          <p:cNvSpPr>
            <a:spLocks noGrp="1"/>
          </p:cNvSpPr>
          <p:nvPr>
            <p:ph type="ftr" sz="quarter" idx="11"/>
          </p:nvPr>
        </p:nvSpPr>
        <p:spPr>
          <a:xfrm>
            <a:off x="3028950" y="6484367"/>
            <a:ext cx="3086100" cy="365125"/>
          </a:xfrm>
        </p:spPr>
        <p:txBody>
          <a:bodyPr/>
          <a:lstStyle/>
          <a:p>
            <a:r>
              <a:rPr lang="en-US" altLang="zh-CN" smtClean="0"/>
              <a:t>USTC ICTS Colloquium</a:t>
            </a:r>
            <a:endParaRPr lang="zh-CN" altLang="en-US" dirty="0"/>
          </a:p>
        </p:txBody>
      </p:sp>
      <p:sp>
        <p:nvSpPr>
          <p:cNvPr id="6" name="Slide Number Placeholder 5"/>
          <p:cNvSpPr>
            <a:spLocks noGrp="1"/>
          </p:cNvSpPr>
          <p:nvPr>
            <p:ph type="sldNum" sz="quarter" idx="12"/>
          </p:nvPr>
        </p:nvSpPr>
        <p:spPr>
          <a:xfrm>
            <a:off x="6457950" y="6484367"/>
            <a:ext cx="2057400" cy="365125"/>
          </a:xfrm>
        </p:spPr>
        <p:txBody>
          <a:bodyPr/>
          <a:lstStyle/>
          <a:p>
            <a:fld id="{5F370CD8-12A3-4211-A1CA-1FABD332D5C8}" type="slidenum">
              <a:rPr lang="zh-CN" altLang="en-US" smtClean="0"/>
              <a:t>‹#›</a:t>
            </a:fld>
            <a:endParaRPr lang="zh-CN" altLang="en-US"/>
          </a:p>
        </p:txBody>
      </p:sp>
      <p:cxnSp>
        <p:nvCxnSpPr>
          <p:cNvPr id="7" name="直接连接符 6"/>
          <p:cNvCxnSpPr/>
          <p:nvPr userDrawn="1"/>
        </p:nvCxnSpPr>
        <p:spPr bwMode="auto">
          <a:xfrm>
            <a:off x="110067" y="948262"/>
            <a:ext cx="8898466" cy="0"/>
          </a:xfrm>
          <a:prstGeom prst="line">
            <a:avLst/>
          </a:prstGeom>
          <a:ln w="127000">
            <a:solidFill>
              <a:srgbClr val="800000"/>
            </a:solidFill>
          </a:ln>
        </p:spPr>
        <p:style>
          <a:lnRef idx="1">
            <a:schemeClr val="accent1"/>
          </a:lnRef>
          <a:fillRef idx="0">
            <a:schemeClr val="accent1"/>
          </a:fillRef>
          <a:effectRef idx="0">
            <a:schemeClr val="accent1"/>
          </a:effectRef>
          <a:fontRef idx="minor">
            <a:schemeClr val="tx1"/>
          </a:fontRef>
        </p:style>
      </p:cxnSp>
      <p:sp>
        <p:nvSpPr>
          <p:cNvPr id="8" name="Title 1"/>
          <p:cNvSpPr>
            <a:spLocks noGrp="1"/>
          </p:cNvSpPr>
          <p:nvPr>
            <p:ph type="title"/>
          </p:nvPr>
        </p:nvSpPr>
        <p:spPr>
          <a:xfrm>
            <a:off x="628650" y="76201"/>
            <a:ext cx="7886700" cy="914400"/>
          </a:xfrm>
        </p:spPr>
        <p:txBody>
          <a:bodyPr/>
          <a:lstStyle/>
          <a:p>
            <a:endParaRPr lang="en-US" b="1" dirty="0"/>
          </a:p>
        </p:txBody>
      </p:sp>
      <p:sp>
        <p:nvSpPr>
          <p:cNvPr id="14" name="Freeform 13"/>
          <p:cNvSpPr/>
          <p:nvPr userDrawn="1"/>
        </p:nvSpPr>
        <p:spPr>
          <a:xfrm>
            <a:off x="110067" y="892129"/>
            <a:ext cx="8898466" cy="5577840"/>
          </a:xfrm>
          <a:custGeom>
            <a:avLst/>
            <a:gdLst>
              <a:gd name="connsiteX0" fmla="*/ 0 w 8856134"/>
              <a:gd name="connsiteY0" fmla="*/ 0 h 5588000"/>
              <a:gd name="connsiteX1" fmla="*/ 0 w 8856134"/>
              <a:gd name="connsiteY1" fmla="*/ 5588000 h 5588000"/>
              <a:gd name="connsiteX2" fmla="*/ 8856134 w 8856134"/>
              <a:gd name="connsiteY2" fmla="*/ 5588000 h 5588000"/>
              <a:gd name="connsiteX3" fmla="*/ 8856134 w 8856134"/>
              <a:gd name="connsiteY3" fmla="*/ 8466 h 5588000"/>
            </a:gdLst>
            <a:ahLst/>
            <a:cxnLst>
              <a:cxn ang="0">
                <a:pos x="connsiteX0" y="connsiteY0"/>
              </a:cxn>
              <a:cxn ang="0">
                <a:pos x="connsiteX1" y="connsiteY1"/>
              </a:cxn>
              <a:cxn ang="0">
                <a:pos x="connsiteX2" y="connsiteY2"/>
              </a:cxn>
              <a:cxn ang="0">
                <a:pos x="connsiteX3" y="connsiteY3"/>
              </a:cxn>
            </a:cxnLst>
            <a:rect l="l" t="t" r="r" b="b"/>
            <a:pathLst>
              <a:path w="8856134" h="5588000">
                <a:moveTo>
                  <a:pt x="0" y="0"/>
                </a:moveTo>
                <a:lnTo>
                  <a:pt x="0" y="5588000"/>
                </a:lnTo>
                <a:lnTo>
                  <a:pt x="8856134" y="5588000"/>
                </a:lnTo>
                <a:lnTo>
                  <a:pt x="8856134" y="8466"/>
                </a:lnTo>
              </a:path>
            </a:pathLst>
          </a:custGeom>
          <a:noFill/>
          <a:ln w="6350">
            <a:solidFill>
              <a:srgbClr val="8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322606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ltLang="zh-CN"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ltLang="zh-CN" smtClean="0"/>
              <a:t>Click to edit Master text styles</a:t>
            </a:r>
          </a:p>
        </p:txBody>
      </p:sp>
      <p:sp>
        <p:nvSpPr>
          <p:cNvPr id="4" name="Date Placeholder 3"/>
          <p:cNvSpPr>
            <a:spLocks noGrp="1"/>
          </p:cNvSpPr>
          <p:nvPr>
            <p:ph type="dt" sz="half" idx="10"/>
          </p:nvPr>
        </p:nvSpPr>
        <p:spPr/>
        <p:txBody>
          <a:bodyPr/>
          <a:lstStyle/>
          <a:p>
            <a:fld id="{F15711F7-172A-4867-A302-576923974BFD}" type="datetime1">
              <a:rPr lang="zh-CN" altLang="en-US" smtClean="0"/>
              <a:t>2015/10/9</a:t>
            </a:fld>
            <a:endParaRPr lang="zh-CN" altLang="en-US"/>
          </a:p>
        </p:txBody>
      </p:sp>
      <p:sp>
        <p:nvSpPr>
          <p:cNvPr id="5" name="Footer Placeholder 4"/>
          <p:cNvSpPr>
            <a:spLocks noGrp="1"/>
          </p:cNvSpPr>
          <p:nvPr>
            <p:ph type="ftr" sz="quarter" idx="11"/>
          </p:nvPr>
        </p:nvSpPr>
        <p:spPr/>
        <p:txBody>
          <a:bodyPr/>
          <a:lstStyle/>
          <a:p>
            <a:r>
              <a:rPr lang="en-US" altLang="zh-CN" smtClean="0"/>
              <a:t>USTC ICTS Colloquium</a:t>
            </a:r>
            <a:endParaRPr lang="zh-CN" altLang="en-US"/>
          </a:p>
        </p:txBody>
      </p:sp>
      <p:sp>
        <p:nvSpPr>
          <p:cNvPr id="6" name="Slide Number Placeholder 5"/>
          <p:cNvSpPr>
            <a:spLocks noGrp="1"/>
          </p:cNvSpPr>
          <p:nvPr>
            <p:ph type="sldNum" sz="quarter" idx="12"/>
          </p:nvPr>
        </p:nvSpPr>
        <p:spPr/>
        <p:txBody>
          <a:bodyPr/>
          <a:lstStyle/>
          <a:p>
            <a:fld id="{5F370CD8-12A3-4211-A1CA-1FABD332D5C8}" type="slidenum">
              <a:rPr lang="zh-CN" altLang="en-US" smtClean="0"/>
              <a:t>‹#›</a:t>
            </a:fld>
            <a:endParaRPr lang="zh-CN" altLang="en-US"/>
          </a:p>
        </p:txBody>
      </p:sp>
    </p:spTree>
    <p:extLst>
      <p:ext uri="{BB962C8B-B14F-4D97-AF65-F5344CB8AC3E}">
        <p14:creationId xmlns:p14="http://schemas.microsoft.com/office/powerpoint/2010/main" val="34780775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en-US" dirty="0"/>
          </a:p>
        </p:txBody>
      </p:sp>
      <p:sp>
        <p:nvSpPr>
          <p:cNvPr id="5" name="Date Placeholder 4"/>
          <p:cNvSpPr>
            <a:spLocks noGrp="1"/>
          </p:cNvSpPr>
          <p:nvPr>
            <p:ph type="dt" sz="half" idx="10"/>
          </p:nvPr>
        </p:nvSpPr>
        <p:spPr/>
        <p:txBody>
          <a:bodyPr/>
          <a:lstStyle/>
          <a:p>
            <a:fld id="{47B154EF-CF52-49C5-B4C0-95BBC8949A5C}" type="datetime1">
              <a:rPr lang="zh-CN" altLang="en-US" smtClean="0"/>
              <a:t>2015/10/9</a:t>
            </a:fld>
            <a:endParaRPr lang="zh-CN" altLang="en-US"/>
          </a:p>
        </p:txBody>
      </p:sp>
      <p:sp>
        <p:nvSpPr>
          <p:cNvPr id="6" name="Footer Placeholder 5"/>
          <p:cNvSpPr>
            <a:spLocks noGrp="1"/>
          </p:cNvSpPr>
          <p:nvPr>
            <p:ph type="ftr" sz="quarter" idx="11"/>
          </p:nvPr>
        </p:nvSpPr>
        <p:spPr/>
        <p:txBody>
          <a:bodyPr/>
          <a:lstStyle/>
          <a:p>
            <a:r>
              <a:rPr lang="en-US" altLang="zh-CN" smtClean="0"/>
              <a:t>USTC ICTS Colloquium</a:t>
            </a:r>
            <a:endParaRPr lang="zh-CN" altLang="en-US"/>
          </a:p>
        </p:txBody>
      </p:sp>
      <p:sp>
        <p:nvSpPr>
          <p:cNvPr id="7" name="Slide Number Placeholder 6"/>
          <p:cNvSpPr>
            <a:spLocks noGrp="1"/>
          </p:cNvSpPr>
          <p:nvPr>
            <p:ph type="sldNum" sz="quarter" idx="12"/>
          </p:nvPr>
        </p:nvSpPr>
        <p:spPr/>
        <p:txBody>
          <a:bodyPr/>
          <a:lstStyle/>
          <a:p>
            <a:fld id="{5F370CD8-12A3-4211-A1CA-1FABD332D5C8}" type="slidenum">
              <a:rPr lang="zh-CN" altLang="en-US" smtClean="0"/>
              <a:t>‹#›</a:t>
            </a:fld>
            <a:endParaRPr lang="zh-CN" altLang="en-US"/>
          </a:p>
        </p:txBody>
      </p:sp>
    </p:spTree>
    <p:extLst>
      <p:ext uri="{BB962C8B-B14F-4D97-AF65-F5344CB8AC3E}">
        <p14:creationId xmlns:p14="http://schemas.microsoft.com/office/powerpoint/2010/main" val="30836811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ltLang="zh-CN"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en-US" dirty="0"/>
          </a:p>
        </p:txBody>
      </p:sp>
      <p:sp>
        <p:nvSpPr>
          <p:cNvPr id="7" name="Date Placeholder 6"/>
          <p:cNvSpPr>
            <a:spLocks noGrp="1"/>
          </p:cNvSpPr>
          <p:nvPr>
            <p:ph type="dt" sz="half" idx="10"/>
          </p:nvPr>
        </p:nvSpPr>
        <p:spPr/>
        <p:txBody>
          <a:bodyPr/>
          <a:lstStyle/>
          <a:p>
            <a:fld id="{07DB3995-E4BD-412E-BB6A-56D6D50610DF}" type="datetime1">
              <a:rPr lang="zh-CN" altLang="en-US" smtClean="0"/>
              <a:t>2015/10/9</a:t>
            </a:fld>
            <a:endParaRPr lang="zh-CN" altLang="en-US"/>
          </a:p>
        </p:txBody>
      </p:sp>
      <p:sp>
        <p:nvSpPr>
          <p:cNvPr id="8" name="Footer Placeholder 7"/>
          <p:cNvSpPr>
            <a:spLocks noGrp="1"/>
          </p:cNvSpPr>
          <p:nvPr>
            <p:ph type="ftr" sz="quarter" idx="11"/>
          </p:nvPr>
        </p:nvSpPr>
        <p:spPr/>
        <p:txBody>
          <a:bodyPr/>
          <a:lstStyle/>
          <a:p>
            <a:r>
              <a:rPr lang="en-US" altLang="zh-CN" smtClean="0"/>
              <a:t>USTC ICTS Colloquium</a:t>
            </a:r>
            <a:endParaRPr lang="zh-CN" altLang="en-US"/>
          </a:p>
        </p:txBody>
      </p:sp>
      <p:sp>
        <p:nvSpPr>
          <p:cNvPr id="9" name="Slide Number Placeholder 8"/>
          <p:cNvSpPr>
            <a:spLocks noGrp="1"/>
          </p:cNvSpPr>
          <p:nvPr>
            <p:ph type="sldNum" sz="quarter" idx="12"/>
          </p:nvPr>
        </p:nvSpPr>
        <p:spPr/>
        <p:txBody>
          <a:bodyPr/>
          <a:lstStyle/>
          <a:p>
            <a:fld id="{5F370CD8-12A3-4211-A1CA-1FABD332D5C8}" type="slidenum">
              <a:rPr lang="zh-CN" altLang="en-US" smtClean="0"/>
              <a:t>‹#›</a:t>
            </a:fld>
            <a:endParaRPr lang="zh-CN" altLang="en-US"/>
          </a:p>
        </p:txBody>
      </p:sp>
    </p:spTree>
    <p:extLst>
      <p:ext uri="{BB962C8B-B14F-4D97-AF65-F5344CB8AC3E}">
        <p14:creationId xmlns:p14="http://schemas.microsoft.com/office/powerpoint/2010/main" val="31794309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smtClean="0"/>
              <a:t>Click to edit Master title style</a:t>
            </a:r>
            <a:endParaRPr lang="en-US" dirty="0"/>
          </a:p>
        </p:txBody>
      </p:sp>
      <p:sp>
        <p:nvSpPr>
          <p:cNvPr id="3" name="Date Placeholder 2"/>
          <p:cNvSpPr>
            <a:spLocks noGrp="1"/>
          </p:cNvSpPr>
          <p:nvPr>
            <p:ph type="dt" sz="half" idx="10"/>
          </p:nvPr>
        </p:nvSpPr>
        <p:spPr/>
        <p:txBody>
          <a:bodyPr/>
          <a:lstStyle/>
          <a:p>
            <a:fld id="{4367EDEB-CFC8-466D-8458-1ADFB9F6F8C1}" type="datetime1">
              <a:rPr lang="zh-CN" altLang="en-US" smtClean="0"/>
              <a:t>2015/10/9</a:t>
            </a:fld>
            <a:endParaRPr lang="zh-CN" altLang="en-US"/>
          </a:p>
        </p:txBody>
      </p:sp>
      <p:sp>
        <p:nvSpPr>
          <p:cNvPr id="4" name="Footer Placeholder 3"/>
          <p:cNvSpPr>
            <a:spLocks noGrp="1"/>
          </p:cNvSpPr>
          <p:nvPr>
            <p:ph type="ftr" sz="quarter" idx="11"/>
          </p:nvPr>
        </p:nvSpPr>
        <p:spPr/>
        <p:txBody>
          <a:bodyPr/>
          <a:lstStyle/>
          <a:p>
            <a:r>
              <a:rPr lang="en-US" altLang="zh-CN" smtClean="0"/>
              <a:t>USTC ICTS Colloquium</a:t>
            </a:r>
            <a:endParaRPr lang="zh-CN" altLang="en-US"/>
          </a:p>
        </p:txBody>
      </p:sp>
      <p:sp>
        <p:nvSpPr>
          <p:cNvPr id="5" name="Slide Number Placeholder 4"/>
          <p:cNvSpPr>
            <a:spLocks noGrp="1"/>
          </p:cNvSpPr>
          <p:nvPr>
            <p:ph type="sldNum" sz="quarter" idx="12"/>
          </p:nvPr>
        </p:nvSpPr>
        <p:spPr/>
        <p:txBody>
          <a:bodyPr/>
          <a:lstStyle/>
          <a:p>
            <a:fld id="{5F370CD8-12A3-4211-A1CA-1FABD332D5C8}" type="slidenum">
              <a:rPr lang="zh-CN" altLang="en-US" smtClean="0"/>
              <a:t>‹#›</a:t>
            </a:fld>
            <a:endParaRPr lang="zh-CN" altLang="en-US"/>
          </a:p>
        </p:txBody>
      </p:sp>
    </p:spTree>
    <p:extLst>
      <p:ext uri="{BB962C8B-B14F-4D97-AF65-F5344CB8AC3E}">
        <p14:creationId xmlns:p14="http://schemas.microsoft.com/office/powerpoint/2010/main" val="9164892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1D468A7-F67B-4562-9119-C6A89AD748A6}" type="datetime1">
              <a:rPr lang="zh-CN" altLang="en-US" smtClean="0"/>
              <a:t>2015/10/9</a:t>
            </a:fld>
            <a:endParaRPr lang="zh-CN" altLang="en-US"/>
          </a:p>
        </p:txBody>
      </p:sp>
      <p:sp>
        <p:nvSpPr>
          <p:cNvPr id="3" name="Footer Placeholder 2"/>
          <p:cNvSpPr>
            <a:spLocks noGrp="1"/>
          </p:cNvSpPr>
          <p:nvPr>
            <p:ph type="ftr" sz="quarter" idx="11"/>
          </p:nvPr>
        </p:nvSpPr>
        <p:spPr/>
        <p:txBody>
          <a:bodyPr/>
          <a:lstStyle/>
          <a:p>
            <a:r>
              <a:rPr lang="en-US" altLang="zh-CN" smtClean="0"/>
              <a:t>USTC ICTS Colloquium</a:t>
            </a:r>
            <a:endParaRPr lang="zh-CN" altLang="en-US"/>
          </a:p>
        </p:txBody>
      </p:sp>
      <p:sp>
        <p:nvSpPr>
          <p:cNvPr id="4" name="Slide Number Placeholder 3"/>
          <p:cNvSpPr>
            <a:spLocks noGrp="1"/>
          </p:cNvSpPr>
          <p:nvPr>
            <p:ph type="sldNum" sz="quarter" idx="12"/>
          </p:nvPr>
        </p:nvSpPr>
        <p:spPr/>
        <p:txBody>
          <a:bodyPr/>
          <a:lstStyle/>
          <a:p>
            <a:fld id="{5F370CD8-12A3-4211-A1CA-1FABD332D5C8}" type="slidenum">
              <a:rPr lang="zh-CN" altLang="en-US" smtClean="0"/>
              <a:t>‹#›</a:t>
            </a:fld>
            <a:endParaRPr lang="zh-CN" altLang="en-US"/>
          </a:p>
        </p:txBody>
      </p:sp>
    </p:spTree>
    <p:extLst>
      <p:ext uri="{BB962C8B-B14F-4D97-AF65-F5344CB8AC3E}">
        <p14:creationId xmlns:p14="http://schemas.microsoft.com/office/powerpoint/2010/main" val="31212225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ltLang="zh-CN"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ltLang="zh-CN" smtClean="0"/>
              <a:t>Click to edit Master text styles</a:t>
            </a:r>
          </a:p>
        </p:txBody>
      </p:sp>
      <p:sp>
        <p:nvSpPr>
          <p:cNvPr id="5" name="Date Placeholder 4"/>
          <p:cNvSpPr>
            <a:spLocks noGrp="1"/>
          </p:cNvSpPr>
          <p:nvPr>
            <p:ph type="dt" sz="half" idx="10"/>
          </p:nvPr>
        </p:nvSpPr>
        <p:spPr/>
        <p:txBody>
          <a:bodyPr/>
          <a:lstStyle/>
          <a:p>
            <a:fld id="{36FD4D24-646D-4C60-9AD2-2C3E0B188A81}" type="datetime1">
              <a:rPr lang="zh-CN" altLang="en-US" smtClean="0"/>
              <a:t>2015/10/9</a:t>
            </a:fld>
            <a:endParaRPr lang="zh-CN" altLang="en-US"/>
          </a:p>
        </p:txBody>
      </p:sp>
      <p:sp>
        <p:nvSpPr>
          <p:cNvPr id="6" name="Footer Placeholder 5"/>
          <p:cNvSpPr>
            <a:spLocks noGrp="1"/>
          </p:cNvSpPr>
          <p:nvPr>
            <p:ph type="ftr" sz="quarter" idx="11"/>
          </p:nvPr>
        </p:nvSpPr>
        <p:spPr/>
        <p:txBody>
          <a:bodyPr/>
          <a:lstStyle/>
          <a:p>
            <a:r>
              <a:rPr lang="en-US" altLang="zh-CN" smtClean="0"/>
              <a:t>USTC ICTS Colloquium</a:t>
            </a:r>
            <a:endParaRPr lang="zh-CN" altLang="en-US"/>
          </a:p>
        </p:txBody>
      </p:sp>
      <p:sp>
        <p:nvSpPr>
          <p:cNvPr id="7" name="Slide Number Placeholder 6"/>
          <p:cNvSpPr>
            <a:spLocks noGrp="1"/>
          </p:cNvSpPr>
          <p:nvPr>
            <p:ph type="sldNum" sz="quarter" idx="12"/>
          </p:nvPr>
        </p:nvSpPr>
        <p:spPr/>
        <p:txBody>
          <a:bodyPr/>
          <a:lstStyle/>
          <a:p>
            <a:fld id="{5F370CD8-12A3-4211-A1CA-1FABD332D5C8}" type="slidenum">
              <a:rPr lang="zh-CN" altLang="en-US" smtClean="0"/>
              <a:t>‹#›</a:t>
            </a:fld>
            <a:endParaRPr lang="zh-CN" altLang="en-US"/>
          </a:p>
        </p:txBody>
      </p:sp>
    </p:spTree>
    <p:extLst>
      <p:ext uri="{BB962C8B-B14F-4D97-AF65-F5344CB8AC3E}">
        <p14:creationId xmlns:p14="http://schemas.microsoft.com/office/powerpoint/2010/main" val="14402112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ltLang="zh-CN"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zh-CN"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ltLang="zh-CN" smtClean="0"/>
              <a:t>Click to edit Master text styles</a:t>
            </a:r>
          </a:p>
        </p:txBody>
      </p:sp>
      <p:sp>
        <p:nvSpPr>
          <p:cNvPr id="5" name="Date Placeholder 4"/>
          <p:cNvSpPr>
            <a:spLocks noGrp="1"/>
          </p:cNvSpPr>
          <p:nvPr>
            <p:ph type="dt" sz="half" idx="10"/>
          </p:nvPr>
        </p:nvSpPr>
        <p:spPr/>
        <p:txBody>
          <a:bodyPr/>
          <a:lstStyle/>
          <a:p>
            <a:fld id="{93ADB316-4BD9-4E64-9C76-32B0EA8EF4BB}" type="datetime1">
              <a:rPr lang="zh-CN" altLang="en-US" smtClean="0"/>
              <a:t>2015/10/9</a:t>
            </a:fld>
            <a:endParaRPr lang="zh-CN" altLang="en-US"/>
          </a:p>
        </p:txBody>
      </p:sp>
      <p:sp>
        <p:nvSpPr>
          <p:cNvPr id="6" name="Footer Placeholder 5"/>
          <p:cNvSpPr>
            <a:spLocks noGrp="1"/>
          </p:cNvSpPr>
          <p:nvPr>
            <p:ph type="ftr" sz="quarter" idx="11"/>
          </p:nvPr>
        </p:nvSpPr>
        <p:spPr/>
        <p:txBody>
          <a:bodyPr/>
          <a:lstStyle/>
          <a:p>
            <a:r>
              <a:rPr lang="en-US" altLang="zh-CN" smtClean="0"/>
              <a:t>USTC ICTS Colloquium</a:t>
            </a:r>
            <a:endParaRPr lang="zh-CN" altLang="en-US"/>
          </a:p>
        </p:txBody>
      </p:sp>
      <p:sp>
        <p:nvSpPr>
          <p:cNvPr id="7" name="Slide Number Placeholder 6"/>
          <p:cNvSpPr>
            <a:spLocks noGrp="1"/>
          </p:cNvSpPr>
          <p:nvPr>
            <p:ph type="sldNum" sz="quarter" idx="12"/>
          </p:nvPr>
        </p:nvSpPr>
        <p:spPr/>
        <p:txBody>
          <a:bodyPr/>
          <a:lstStyle/>
          <a:p>
            <a:fld id="{5F370CD8-12A3-4211-A1CA-1FABD332D5C8}" type="slidenum">
              <a:rPr lang="zh-CN" altLang="en-US" smtClean="0"/>
              <a:t>‹#›</a:t>
            </a:fld>
            <a:endParaRPr lang="zh-CN" altLang="en-US"/>
          </a:p>
        </p:txBody>
      </p:sp>
    </p:spTree>
    <p:extLst>
      <p:ext uri="{BB962C8B-B14F-4D97-AF65-F5344CB8AC3E}">
        <p14:creationId xmlns:p14="http://schemas.microsoft.com/office/powerpoint/2010/main" val="16185430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en-US" dirty="0"/>
          </a:p>
        </p:txBody>
      </p:sp>
      <p:sp>
        <p:nvSpPr>
          <p:cNvPr id="4" name="Date Placeholder 3"/>
          <p:cNvSpPr>
            <a:spLocks noGrp="1"/>
          </p:cNvSpPr>
          <p:nvPr>
            <p:ph type="dt" sz="half" idx="10"/>
          </p:nvPr>
        </p:nvSpPr>
        <p:spPr/>
        <p:txBody>
          <a:bodyPr/>
          <a:lstStyle/>
          <a:p>
            <a:fld id="{5841883A-86C6-41DF-BA50-82A5DAA0CCD9}" type="datetime1">
              <a:rPr lang="zh-CN" altLang="en-US" smtClean="0"/>
              <a:t>2015/10/9</a:t>
            </a:fld>
            <a:endParaRPr lang="zh-CN" altLang="en-US"/>
          </a:p>
        </p:txBody>
      </p:sp>
      <p:sp>
        <p:nvSpPr>
          <p:cNvPr id="5" name="Footer Placeholder 4"/>
          <p:cNvSpPr>
            <a:spLocks noGrp="1"/>
          </p:cNvSpPr>
          <p:nvPr>
            <p:ph type="ftr" sz="quarter" idx="11"/>
          </p:nvPr>
        </p:nvSpPr>
        <p:spPr/>
        <p:txBody>
          <a:bodyPr/>
          <a:lstStyle/>
          <a:p>
            <a:r>
              <a:rPr lang="en-US" altLang="zh-CN" smtClean="0"/>
              <a:t>USTC ICTS Colloquium</a:t>
            </a:r>
            <a:endParaRPr lang="zh-CN" altLang="en-US"/>
          </a:p>
        </p:txBody>
      </p:sp>
      <p:sp>
        <p:nvSpPr>
          <p:cNvPr id="6" name="Slide Number Placeholder 5"/>
          <p:cNvSpPr>
            <a:spLocks noGrp="1"/>
          </p:cNvSpPr>
          <p:nvPr>
            <p:ph type="sldNum" sz="quarter" idx="12"/>
          </p:nvPr>
        </p:nvSpPr>
        <p:spPr/>
        <p:txBody>
          <a:bodyPr/>
          <a:lstStyle/>
          <a:p>
            <a:fld id="{5F370CD8-12A3-4211-A1CA-1FABD332D5C8}" type="slidenum">
              <a:rPr lang="zh-CN" altLang="en-US" smtClean="0"/>
              <a:t>‹#›</a:t>
            </a:fld>
            <a:endParaRPr lang="zh-CN" altLang="en-US"/>
          </a:p>
        </p:txBody>
      </p:sp>
    </p:spTree>
    <p:extLst>
      <p:ext uri="{BB962C8B-B14F-4D97-AF65-F5344CB8AC3E}">
        <p14:creationId xmlns:p14="http://schemas.microsoft.com/office/powerpoint/2010/main" val="7653855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ltLang="zh-CN"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en-US" dirty="0"/>
          </a:p>
        </p:txBody>
      </p:sp>
      <p:sp>
        <p:nvSpPr>
          <p:cNvPr id="4" name="Date Placeholder 3"/>
          <p:cNvSpPr>
            <a:spLocks noGrp="1"/>
          </p:cNvSpPr>
          <p:nvPr>
            <p:ph type="dt" sz="half" idx="10"/>
          </p:nvPr>
        </p:nvSpPr>
        <p:spPr/>
        <p:txBody>
          <a:bodyPr/>
          <a:lstStyle/>
          <a:p>
            <a:fld id="{D886EA8B-0038-45F1-9855-BF0557B77F6D}" type="datetime1">
              <a:rPr lang="zh-CN" altLang="en-US" smtClean="0"/>
              <a:t>2015/10/9</a:t>
            </a:fld>
            <a:endParaRPr lang="zh-CN" altLang="en-US"/>
          </a:p>
        </p:txBody>
      </p:sp>
      <p:sp>
        <p:nvSpPr>
          <p:cNvPr id="5" name="Footer Placeholder 4"/>
          <p:cNvSpPr>
            <a:spLocks noGrp="1"/>
          </p:cNvSpPr>
          <p:nvPr>
            <p:ph type="ftr" sz="quarter" idx="11"/>
          </p:nvPr>
        </p:nvSpPr>
        <p:spPr/>
        <p:txBody>
          <a:bodyPr/>
          <a:lstStyle/>
          <a:p>
            <a:r>
              <a:rPr lang="en-US" altLang="zh-CN" smtClean="0"/>
              <a:t>USTC ICTS Colloquium</a:t>
            </a:r>
            <a:endParaRPr lang="zh-CN" altLang="en-US"/>
          </a:p>
        </p:txBody>
      </p:sp>
      <p:sp>
        <p:nvSpPr>
          <p:cNvPr id="6" name="Slide Number Placeholder 5"/>
          <p:cNvSpPr>
            <a:spLocks noGrp="1"/>
          </p:cNvSpPr>
          <p:nvPr>
            <p:ph type="sldNum" sz="quarter" idx="12"/>
          </p:nvPr>
        </p:nvSpPr>
        <p:spPr/>
        <p:txBody>
          <a:bodyPr/>
          <a:lstStyle/>
          <a:p>
            <a:fld id="{5F370CD8-12A3-4211-A1CA-1FABD332D5C8}" type="slidenum">
              <a:rPr lang="zh-CN" altLang="en-US" smtClean="0"/>
              <a:t>‹#›</a:t>
            </a:fld>
            <a:endParaRPr lang="zh-CN" altLang="en-US"/>
          </a:p>
        </p:txBody>
      </p:sp>
    </p:spTree>
    <p:extLst>
      <p:ext uri="{BB962C8B-B14F-4D97-AF65-F5344CB8AC3E}">
        <p14:creationId xmlns:p14="http://schemas.microsoft.com/office/powerpoint/2010/main" val="38775950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ltLang="zh-CN"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6C7AD2-45F2-427F-A2CA-A2F5967BC80B}" type="datetime1">
              <a:rPr lang="zh-CN" altLang="en-US" smtClean="0"/>
              <a:t>2015/10/9</a:t>
            </a:fld>
            <a:endParaRPr lang="zh-CN" alt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ltLang="zh-CN" smtClean="0"/>
              <a:t>USTC ICTS Colloquium</a:t>
            </a:r>
            <a:endParaRPr lang="zh-CN"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F370CD8-12A3-4211-A1CA-1FABD332D5C8}" type="slidenum">
              <a:rPr lang="zh-CN" altLang="en-US" smtClean="0"/>
              <a:t>‹#›</a:t>
            </a:fld>
            <a:endParaRPr lang="zh-CN" altLang="en-US"/>
          </a:p>
        </p:txBody>
      </p:sp>
    </p:spTree>
    <p:extLst>
      <p:ext uri="{BB962C8B-B14F-4D97-AF65-F5344CB8AC3E}">
        <p14:creationId xmlns:p14="http://schemas.microsoft.com/office/powerpoint/2010/main" val="269372386"/>
      </p:ext>
    </p:extLst>
  </p:cSld>
  <p:clrMap bg1="lt1" tx1="dk1" bg2="lt2" tx2="dk2" accent1="accent1" accent2="accent2" accent3="accent3" accent4="accent4" accent5="accent5" accent6="accent6" hlink="hlink" folHlink="folHlink"/>
  <p:sldLayoutIdLst>
    <p:sldLayoutId id="2147483661" r:id="rId1"/>
    <p:sldLayoutId id="2147483672"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 id="2147483671" r:id="rId12"/>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Layout" Target="../slideLayouts/slideLayout3.xml"/><Relationship Id="rId5" Type="http://schemas.openxmlformats.org/officeDocument/2006/relationships/image" Target="../media/image8.jpeg"/><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video" Target="file:///D:\DocBackup\work\Teaching\IntroResearch\bnr_full2.mpg" TargetMode="External"/><Relationship Id="rId1" Type="http://schemas.microsoft.com/office/2007/relationships/media" Target="file:///D:\DocBackup\work\Teaching\IntroResearch\bnr_full2.mpg" TargetMode="External"/><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3.xml"/><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3.xml"/><Relationship Id="rId4" Type="http://schemas.openxmlformats.org/officeDocument/2006/relationships/image" Target="../media/image20.png"/></Relationships>
</file>

<file path=ppt/slides/_rels/slide10.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image" Target="../media/image21.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pn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3.xml"/><Relationship Id="rId4" Type="http://schemas.openxmlformats.org/officeDocument/2006/relationships/image" Target="../media/image30.png"/></Relationships>
</file>

<file path=ppt/slides/_rels/slide15.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png"/><Relationship Id="rId1" Type="http://schemas.openxmlformats.org/officeDocument/2006/relationships/slideLayout" Target="../slideLayouts/slideLayout3.xml"/><Relationship Id="rId6" Type="http://schemas.openxmlformats.org/officeDocument/2006/relationships/image" Target="../media/image34.jpeg"/><Relationship Id="rId5" Type="http://schemas.openxmlformats.org/officeDocument/2006/relationships/image" Target="../media/image1.png"/><Relationship Id="rId4" Type="http://schemas.openxmlformats.org/officeDocument/2006/relationships/image" Target="../media/image33.png"/></Relationships>
</file>

<file path=ppt/slides/_rels/slide1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3.xml"/><Relationship Id="rId5" Type="http://schemas.openxmlformats.org/officeDocument/2006/relationships/image" Target="../media/image38.jpeg"/><Relationship Id="rId4" Type="http://schemas.openxmlformats.org/officeDocument/2006/relationships/image" Target="../media/image37.jpeg"/></Relationships>
</file>

<file path=ppt/slides/_rels/slide17.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3.xml"/><Relationship Id="rId4" Type="http://schemas.openxmlformats.org/officeDocument/2006/relationships/image" Target="../media/image44.png"/></Relationships>
</file>

<file path=ppt/slides/_rels/slide22.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3.xml"/><Relationship Id="rId4" Type="http://schemas.openxmlformats.org/officeDocument/2006/relationships/image" Target="../media/image54.png"/></Relationships>
</file>

<file path=ppt/slides/_rels/slide27.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3.xml"/><Relationship Id="rId4" Type="http://schemas.openxmlformats.org/officeDocument/2006/relationships/image" Target="../media/image58.png"/></Relationships>
</file>

<file path=ppt/slides/_rels/slide30.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image" Target="../media/image60.png"/><Relationship Id="rId1" Type="http://schemas.openxmlformats.org/officeDocument/2006/relationships/slideLayout" Target="../slideLayouts/slideLayout3.xml"/><Relationship Id="rId4" Type="http://schemas.openxmlformats.org/officeDocument/2006/relationships/image" Target="../media/image62.emf"/></Relationships>
</file>

<file path=ppt/slides/_rels/slide32.xml.rels><?xml version="1.0" encoding="UTF-8" standalone="yes"?>
<Relationships xmlns="http://schemas.openxmlformats.org/package/2006/relationships"><Relationship Id="rId3" Type="http://schemas.openxmlformats.org/officeDocument/2006/relationships/image" Target="../media/image64.emf"/><Relationship Id="rId2" Type="http://schemas.openxmlformats.org/officeDocument/2006/relationships/image" Target="../media/image63.jpeg"/><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3.xml"/><Relationship Id="rId1" Type="http://schemas.openxmlformats.org/officeDocument/2006/relationships/vmlDrawing" Target="../drawings/vmlDrawing1.vml"/><Relationship Id="rId4" Type="http://schemas.openxmlformats.org/officeDocument/2006/relationships/image" Target="../media/image65.png"/></Relationships>
</file>

<file path=ppt/slides/_rels/slide34.xml.rels><?xml version="1.0" encoding="UTF-8" standalone="yes"?>
<Relationships xmlns="http://schemas.openxmlformats.org/package/2006/relationships"><Relationship Id="rId2" Type="http://schemas.openxmlformats.org/officeDocument/2006/relationships/image" Target="../media/image66.emf"/><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image" Target="../media/image67.emf"/><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image" Target="../media/image68.emf"/><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image" Target="../media/image69.emf"/><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8" Type="http://schemas.openxmlformats.org/officeDocument/2006/relationships/image" Target="../media/image77.jpeg"/><Relationship Id="rId3" Type="http://schemas.openxmlformats.org/officeDocument/2006/relationships/image" Target="../media/image72.png"/><Relationship Id="rId7" Type="http://schemas.openxmlformats.org/officeDocument/2006/relationships/image" Target="../media/image76.png"/><Relationship Id="rId12" Type="http://schemas.openxmlformats.org/officeDocument/2006/relationships/image" Target="../media/image81.jpeg"/><Relationship Id="rId2" Type="http://schemas.openxmlformats.org/officeDocument/2006/relationships/image" Target="../media/image71.jpeg"/><Relationship Id="rId1" Type="http://schemas.openxmlformats.org/officeDocument/2006/relationships/slideLayout" Target="../slideLayouts/slideLayout3.xml"/><Relationship Id="rId6" Type="http://schemas.openxmlformats.org/officeDocument/2006/relationships/image" Target="../media/image75.png"/><Relationship Id="rId11" Type="http://schemas.openxmlformats.org/officeDocument/2006/relationships/image" Target="../media/image80.jpeg"/><Relationship Id="rId5" Type="http://schemas.openxmlformats.org/officeDocument/2006/relationships/image" Target="../media/image74.png"/><Relationship Id="rId10" Type="http://schemas.openxmlformats.org/officeDocument/2006/relationships/image" Target="../media/image79.jpeg"/><Relationship Id="rId4" Type="http://schemas.openxmlformats.org/officeDocument/2006/relationships/image" Target="../media/image73.png"/><Relationship Id="rId9" Type="http://schemas.openxmlformats.org/officeDocument/2006/relationships/image" Target="../media/image78.jpe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82.emf"/><Relationship Id="rId1" Type="http://schemas.openxmlformats.org/officeDocument/2006/relationships/slideLayout" Target="../slideLayouts/slideLayout3.xml"/><Relationship Id="rId6" Type="http://schemas.openxmlformats.org/officeDocument/2006/relationships/image" Target="../media/image85.png"/><Relationship Id="rId5" Type="http://schemas.openxmlformats.org/officeDocument/2006/relationships/image" Target="../media/image84.emf"/><Relationship Id="rId4" Type="http://schemas.openxmlformats.org/officeDocument/2006/relationships/image" Target="../media/image83.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86.png"/><Relationship Id="rId1" Type="http://schemas.openxmlformats.org/officeDocument/2006/relationships/slideLayout" Target="../slideLayouts/slideLayout3.xml"/><Relationship Id="rId5" Type="http://schemas.openxmlformats.org/officeDocument/2006/relationships/image" Target="../media/image88.png"/><Relationship Id="rId4" Type="http://schemas.openxmlformats.org/officeDocument/2006/relationships/image" Target="../media/image4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ubtitle 2"/>
          <p:cNvSpPr>
            <a:spLocks noGrp="1"/>
          </p:cNvSpPr>
          <p:nvPr>
            <p:ph type="subTitle" idx="1"/>
          </p:nvPr>
        </p:nvSpPr>
        <p:spPr>
          <a:xfrm>
            <a:off x="2180308" y="4143545"/>
            <a:ext cx="5911269" cy="1752600"/>
          </a:xfrm>
        </p:spPr>
        <p:txBody>
          <a:bodyPr>
            <a:normAutofit/>
          </a:bodyPr>
          <a:lstStyle/>
          <a:p>
            <a:pPr algn="ctr"/>
            <a:r>
              <a:rPr lang="zh-CN" altLang="en-US" sz="2600" dirty="0">
                <a:latin typeface="Arial Unicode MS" panose="020B0604020202020204" pitchFamily="34" charset="-122"/>
                <a:ea typeface="Arial Unicode MS" panose="020B0604020202020204" pitchFamily="34" charset="-122"/>
                <a:cs typeface="Arial Unicode MS" panose="020B0604020202020204" pitchFamily="34" charset="-122"/>
              </a:rPr>
              <a:t>刘江来</a:t>
            </a:r>
            <a:endParaRPr lang="en-US" altLang="zh-CN" sz="2600" b="1" dirty="0" smtClean="0">
              <a:latin typeface="Arial Unicode MS" panose="020B0604020202020204" pitchFamily="34" charset="-122"/>
              <a:ea typeface="Arial Unicode MS" panose="020B0604020202020204" pitchFamily="34" charset="-122"/>
              <a:cs typeface="Arial Unicode MS" panose="020B0604020202020204" pitchFamily="34" charset="-122"/>
            </a:endParaRPr>
          </a:p>
          <a:p>
            <a:pPr algn="ctr"/>
            <a:r>
              <a:rPr lang="zh-CN" altLang="en-US" sz="2600" dirty="0">
                <a:latin typeface="Arial Unicode MS" panose="020B0604020202020204" pitchFamily="34" charset="-122"/>
                <a:ea typeface="Arial Unicode MS" panose="020B0604020202020204" pitchFamily="34" charset="-122"/>
                <a:cs typeface="Arial Unicode MS" panose="020B0604020202020204" pitchFamily="34" charset="-122"/>
              </a:rPr>
              <a:t>上</a:t>
            </a:r>
            <a:r>
              <a:rPr lang="zh-CN" altLang="en-US" sz="2600" dirty="0" smtClean="0">
                <a:latin typeface="Arial Unicode MS" panose="020B0604020202020204" pitchFamily="34" charset="-122"/>
                <a:ea typeface="Arial Unicode MS" panose="020B0604020202020204" pitchFamily="34" charset="-122"/>
                <a:cs typeface="Arial Unicode MS" panose="020B0604020202020204" pitchFamily="34" charset="-122"/>
              </a:rPr>
              <a:t>海交通大学</a:t>
            </a:r>
            <a:endParaRPr lang="en-US" altLang="zh-CN" sz="2600" i="0" dirty="0" smtClean="0">
              <a:latin typeface="Arial Unicode MS" panose="020B0604020202020204" pitchFamily="34" charset="-122"/>
              <a:ea typeface="Arial Unicode MS" panose="020B0604020202020204" pitchFamily="34" charset="-122"/>
              <a:cs typeface="Arial Unicode MS" panose="020B0604020202020204" pitchFamily="34" charset="-122"/>
            </a:endParaRPr>
          </a:p>
          <a:p>
            <a:pPr algn="ctr"/>
            <a:r>
              <a:rPr lang="en-US" altLang="zh-CN" dirty="0" smtClean="0">
                <a:solidFill>
                  <a:srgbClr val="0033CC"/>
                </a:solidFill>
                <a:latin typeface="Arial Unicode MS" panose="020B0604020202020204" pitchFamily="34" charset="-122"/>
                <a:ea typeface="Arial Unicode MS" panose="020B0604020202020204" pitchFamily="34" charset="-122"/>
                <a:cs typeface="Arial Unicode MS" panose="020B0604020202020204" pitchFamily="34" charset="-122"/>
              </a:rPr>
              <a:t>Member of</a:t>
            </a:r>
            <a:r>
              <a:rPr lang="en-US" altLang="zh-CN" sz="2400" b="1" dirty="0" smtClean="0">
                <a:solidFill>
                  <a:srgbClr val="0033CC"/>
                </a:solidFill>
                <a:latin typeface="Arial Unicode MS" panose="020B0604020202020204" pitchFamily="34" charset="-122"/>
                <a:ea typeface="Arial Unicode MS" panose="020B0604020202020204" pitchFamily="34" charset="-122"/>
                <a:cs typeface="Arial Unicode MS" panose="020B0604020202020204" pitchFamily="34" charset="-122"/>
              </a:rPr>
              <a:t>                 Collaboration</a:t>
            </a:r>
            <a:endParaRPr lang="en-US" sz="2400" i="0" dirty="0">
              <a:solidFill>
                <a:srgbClr val="0033CC"/>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4" name="Date Placeholder 3"/>
          <p:cNvSpPr>
            <a:spLocks noGrp="1"/>
          </p:cNvSpPr>
          <p:nvPr>
            <p:ph type="dt" sz="half" idx="10"/>
          </p:nvPr>
        </p:nvSpPr>
        <p:spPr/>
        <p:txBody>
          <a:bodyPr/>
          <a:lstStyle/>
          <a:p>
            <a:fld id="{70A05C13-874F-47FB-909B-E82804596999}" type="datetime1">
              <a:rPr lang="zh-CN" altLang="en-US" smtClean="0"/>
              <a:t>2015/10/9</a:t>
            </a:fld>
            <a:endParaRPr lang="zh-CN" altLang="en-US"/>
          </a:p>
        </p:txBody>
      </p:sp>
      <p:sp>
        <p:nvSpPr>
          <p:cNvPr id="5" name="Footer Placeholder 4"/>
          <p:cNvSpPr>
            <a:spLocks noGrp="1"/>
          </p:cNvSpPr>
          <p:nvPr>
            <p:ph type="ftr" sz="quarter" idx="11"/>
          </p:nvPr>
        </p:nvSpPr>
        <p:spPr/>
        <p:txBody>
          <a:bodyPr/>
          <a:lstStyle/>
          <a:p>
            <a:r>
              <a:rPr lang="en-US" altLang="zh-CN" smtClean="0"/>
              <a:t>USTC ICTS Colloquium</a:t>
            </a:r>
            <a:endParaRPr lang="zh-CN" altLang="en-US"/>
          </a:p>
        </p:txBody>
      </p:sp>
      <p:sp>
        <p:nvSpPr>
          <p:cNvPr id="6" name="Slide Number Placeholder 5"/>
          <p:cNvSpPr>
            <a:spLocks noGrp="1"/>
          </p:cNvSpPr>
          <p:nvPr>
            <p:ph type="sldNum" sz="quarter" idx="12"/>
          </p:nvPr>
        </p:nvSpPr>
        <p:spPr/>
        <p:txBody>
          <a:bodyPr/>
          <a:lstStyle/>
          <a:p>
            <a:fld id="{5F370CD8-12A3-4211-A1CA-1FABD332D5C8}" type="slidenum">
              <a:rPr lang="zh-CN" altLang="en-US" smtClean="0"/>
              <a:t>1</a:t>
            </a:fld>
            <a:endParaRPr lang="zh-CN" altLang="en-US"/>
          </a:p>
        </p:txBody>
      </p:sp>
      <p:pic>
        <p:nvPicPr>
          <p:cNvPr id="9"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83786" y="5098759"/>
            <a:ext cx="1211318" cy="3790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9" descr="C:\Documents and Settings\Jianglai Liu\My Documents\下载\SJTU logo.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3620" y="42963"/>
            <a:ext cx="773142" cy="77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99514" y="-1741"/>
            <a:ext cx="2641553" cy="826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p:cNvSpPr/>
          <p:nvPr/>
        </p:nvSpPr>
        <p:spPr>
          <a:xfrm>
            <a:off x="0" y="1696121"/>
            <a:ext cx="9141067" cy="1460318"/>
          </a:xfrm>
          <a:prstGeom prst="rect">
            <a:avLst/>
          </a:prstGeom>
          <a:solidFill>
            <a:srgbClr val="800000"/>
          </a:solidFill>
          <a:ln>
            <a:solidFill>
              <a:srgbClr val="8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TextBox 1"/>
          <p:cNvSpPr txBox="1"/>
          <p:nvPr/>
        </p:nvSpPr>
        <p:spPr>
          <a:xfrm>
            <a:off x="103519" y="1824577"/>
            <a:ext cx="9040481" cy="1200329"/>
          </a:xfrm>
          <a:prstGeom prst="rect">
            <a:avLst/>
          </a:prstGeom>
          <a:noFill/>
        </p:spPr>
        <p:txBody>
          <a:bodyPr wrap="square" rtlCol="0">
            <a:spAutoFit/>
          </a:bodyPr>
          <a:lstStyle/>
          <a:p>
            <a:pPr algn="ctr"/>
            <a:r>
              <a:rPr lang="en-US" altLang="zh-CN" sz="3600" b="1"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Deep Underground Xenon Observatory in China: the </a:t>
            </a:r>
            <a:r>
              <a:rPr lang="en-US" altLang="zh-CN" sz="3600" b="1" dirty="0" err="1">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PandaX</a:t>
            </a:r>
            <a:r>
              <a:rPr lang="en-US" altLang="zh-CN" sz="3600" b="1"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 Experiment</a:t>
            </a:r>
            <a:endParaRPr lang="zh-CN" altLang="en-US" sz="3600" b="1"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Tree>
    <p:extLst>
      <p:ext uri="{BB962C8B-B14F-4D97-AF65-F5344CB8AC3E}">
        <p14:creationId xmlns:p14="http://schemas.microsoft.com/office/powerpoint/2010/main" val="322344537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CC372B2-FE5F-4E66-AD77-9E75B7ED7294}" type="datetime1">
              <a:rPr lang="zh-CN" altLang="en-US" smtClean="0"/>
              <a:t>2015/10/9</a:t>
            </a:fld>
            <a:endParaRPr lang="zh-CN" altLang="en-US"/>
          </a:p>
        </p:txBody>
      </p:sp>
      <p:sp>
        <p:nvSpPr>
          <p:cNvPr id="3" name="Footer Placeholder 2"/>
          <p:cNvSpPr>
            <a:spLocks noGrp="1"/>
          </p:cNvSpPr>
          <p:nvPr>
            <p:ph type="ftr" sz="quarter" idx="11"/>
          </p:nvPr>
        </p:nvSpPr>
        <p:spPr/>
        <p:txBody>
          <a:bodyPr/>
          <a:lstStyle/>
          <a:p>
            <a:r>
              <a:rPr lang="en-US" altLang="zh-CN" smtClean="0"/>
              <a:t>USTC ICTS Colloquium</a:t>
            </a:r>
            <a:endParaRPr lang="zh-CN" altLang="en-US" dirty="0"/>
          </a:p>
        </p:txBody>
      </p:sp>
      <p:sp>
        <p:nvSpPr>
          <p:cNvPr id="4" name="Slide Number Placeholder 3"/>
          <p:cNvSpPr>
            <a:spLocks noGrp="1"/>
          </p:cNvSpPr>
          <p:nvPr>
            <p:ph type="sldNum" sz="quarter" idx="12"/>
          </p:nvPr>
        </p:nvSpPr>
        <p:spPr/>
        <p:txBody>
          <a:bodyPr/>
          <a:lstStyle/>
          <a:p>
            <a:fld id="{5F370CD8-12A3-4211-A1CA-1FABD332D5C8}" type="slidenum">
              <a:rPr lang="zh-CN" altLang="en-US" smtClean="0"/>
              <a:t>2</a:t>
            </a:fld>
            <a:endParaRPr lang="zh-CN" altLang="en-US"/>
          </a:p>
        </p:txBody>
      </p:sp>
      <p:sp>
        <p:nvSpPr>
          <p:cNvPr id="5" name="Title 4"/>
          <p:cNvSpPr>
            <a:spLocks noGrp="1"/>
          </p:cNvSpPr>
          <p:nvPr>
            <p:ph type="title"/>
          </p:nvPr>
        </p:nvSpPr>
        <p:spPr/>
        <p:txBody>
          <a:bodyPr/>
          <a:lstStyle/>
          <a:p>
            <a:r>
              <a:rPr lang="en-US" altLang="zh-CN" b="1" dirty="0" smtClean="0"/>
              <a:t>Three days ago …</a:t>
            </a:r>
            <a:endParaRPr lang="zh-CN" altLang="en-US" b="1" dirty="0"/>
          </a:p>
        </p:txBody>
      </p:sp>
      <p:pic>
        <p:nvPicPr>
          <p:cNvPr id="6" name="Picture 5"/>
          <p:cNvPicPr>
            <a:picLocks noChangeAspect="1"/>
          </p:cNvPicPr>
          <p:nvPr/>
        </p:nvPicPr>
        <p:blipFill>
          <a:blip r:embed="rId2"/>
          <a:stretch>
            <a:fillRect/>
          </a:stretch>
        </p:blipFill>
        <p:spPr>
          <a:xfrm>
            <a:off x="1828800" y="1023226"/>
            <a:ext cx="5791200" cy="5305640"/>
          </a:xfrm>
          <a:prstGeom prst="rect">
            <a:avLst/>
          </a:prstGeom>
        </p:spPr>
      </p:pic>
      <p:sp>
        <p:nvSpPr>
          <p:cNvPr id="7" name="Rectangle 6"/>
          <p:cNvSpPr/>
          <p:nvPr/>
        </p:nvSpPr>
        <p:spPr>
          <a:xfrm>
            <a:off x="1862328" y="5029200"/>
            <a:ext cx="1107996" cy="369332"/>
          </a:xfrm>
          <a:prstGeom prst="rect">
            <a:avLst/>
          </a:prstGeom>
        </p:spPr>
        <p:txBody>
          <a:bodyPr wrap="none">
            <a:spAutoFit/>
          </a:bodyPr>
          <a:lstStyle/>
          <a:p>
            <a:r>
              <a:rPr lang="zh-CN" altLang="en-US" dirty="0">
                <a:solidFill>
                  <a:srgbClr val="424242"/>
                </a:solidFill>
                <a:latin typeface="Arial" panose="020B0604020202020204" pitchFamily="34" charset="0"/>
              </a:rPr>
              <a:t>梶田隆章</a:t>
            </a:r>
            <a:endParaRPr lang="zh-CN" altLang="en-US" dirty="0"/>
          </a:p>
        </p:txBody>
      </p:sp>
      <p:pic>
        <p:nvPicPr>
          <p:cNvPr id="8" name="Picture 2" descr="http://tse1.mm.bing.net/th?&amp;id=OIP.M9513ef7e4a2b9c5d9c850830c5b56289H0&amp;w=300&amp;h=300&amp;c=0&amp;pid=1.9&amp;rs=0&amp;p=0"/>
          <p:cNvPicPr>
            <a:picLocks noChangeAspect="1" noChangeArrowheads="1"/>
          </p:cNvPicPr>
          <p:nvPr/>
        </p:nvPicPr>
        <p:blipFill rotWithShape="1">
          <a:blip r:embed="rId3">
            <a:extLst>
              <a:ext uri="{28A0092B-C50C-407E-A947-70E740481C1C}">
                <a14:useLocalDpi xmlns:a14="http://schemas.microsoft.com/office/drawing/2010/main" val="0"/>
              </a:ext>
            </a:extLst>
          </a:blip>
          <a:srcRect l="14026" r="16640"/>
          <a:stretch/>
        </p:blipFill>
        <p:spPr bwMode="auto">
          <a:xfrm>
            <a:off x="5791200" y="2209800"/>
            <a:ext cx="1981200" cy="1905000"/>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p:cNvSpPr/>
          <p:nvPr/>
        </p:nvSpPr>
        <p:spPr>
          <a:xfrm>
            <a:off x="5710687" y="6064370"/>
            <a:ext cx="465826" cy="189781"/>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61044751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CC372B2-FE5F-4E66-AD77-9E75B7ED7294}" type="datetime1">
              <a:rPr lang="zh-CN" altLang="en-US" smtClean="0"/>
              <a:t>2015/10/9</a:t>
            </a:fld>
            <a:endParaRPr lang="zh-CN" altLang="en-US"/>
          </a:p>
        </p:txBody>
      </p:sp>
      <p:sp>
        <p:nvSpPr>
          <p:cNvPr id="3" name="Footer Placeholder 2"/>
          <p:cNvSpPr>
            <a:spLocks noGrp="1"/>
          </p:cNvSpPr>
          <p:nvPr>
            <p:ph type="ftr" sz="quarter" idx="11"/>
          </p:nvPr>
        </p:nvSpPr>
        <p:spPr/>
        <p:txBody>
          <a:bodyPr/>
          <a:lstStyle/>
          <a:p>
            <a:r>
              <a:rPr lang="en-US" altLang="zh-CN" smtClean="0"/>
              <a:t>USTC ICTS Colloquium</a:t>
            </a:r>
            <a:endParaRPr lang="zh-CN" altLang="en-US" dirty="0"/>
          </a:p>
        </p:txBody>
      </p:sp>
      <p:sp>
        <p:nvSpPr>
          <p:cNvPr id="4" name="Slide Number Placeholder 3"/>
          <p:cNvSpPr>
            <a:spLocks noGrp="1"/>
          </p:cNvSpPr>
          <p:nvPr>
            <p:ph type="sldNum" sz="quarter" idx="12"/>
          </p:nvPr>
        </p:nvSpPr>
        <p:spPr/>
        <p:txBody>
          <a:bodyPr/>
          <a:lstStyle/>
          <a:p>
            <a:fld id="{5F370CD8-12A3-4211-A1CA-1FABD332D5C8}" type="slidenum">
              <a:rPr lang="zh-CN" altLang="en-US" smtClean="0"/>
              <a:t>3</a:t>
            </a:fld>
            <a:endParaRPr lang="zh-CN" altLang="en-US"/>
          </a:p>
        </p:txBody>
      </p:sp>
      <p:sp>
        <p:nvSpPr>
          <p:cNvPr id="5" name="Title 4"/>
          <p:cNvSpPr>
            <a:spLocks noGrp="1"/>
          </p:cNvSpPr>
          <p:nvPr>
            <p:ph type="title"/>
          </p:nvPr>
        </p:nvSpPr>
        <p:spPr/>
        <p:txBody>
          <a:bodyPr/>
          <a:lstStyle/>
          <a:p>
            <a:r>
              <a:rPr lang="en-US" altLang="zh-CN" b="1" dirty="0" smtClean="0"/>
              <a:t>Existence of dark matter</a:t>
            </a:r>
            <a:endParaRPr lang="zh-CN" altLang="en-US" b="1" dirty="0"/>
          </a:p>
        </p:txBody>
      </p:sp>
      <p:pic>
        <p:nvPicPr>
          <p:cNvPr id="7" name="Picture 6"/>
          <p:cNvPicPr>
            <a:picLocks noChangeAspect="1"/>
          </p:cNvPicPr>
          <p:nvPr/>
        </p:nvPicPr>
        <p:blipFill>
          <a:blip r:embed="rId2"/>
          <a:stretch>
            <a:fillRect/>
          </a:stretch>
        </p:blipFill>
        <p:spPr>
          <a:xfrm>
            <a:off x="241257" y="1489406"/>
            <a:ext cx="3865199" cy="4517528"/>
          </a:xfrm>
          <a:prstGeom prst="rect">
            <a:avLst/>
          </a:prstGeom>
        </p:spPr>
      </p:pic>
      <p:pic>
        <p:nvPicPr>
          <p:cNvPr id="8" name="Picture 7"/>
          <p:cNvPicPr>
            <a:picLocks noChangeAspect="1"/>
          </p:cNvPicPr>
          <p:nvPr/>
        </p:nvPicPr>
        <p:blipFill>
          <a:blip r:embed="rId3">
            <a:extLst>
              <a:ext uri="{28A0092B-C50C-407E-A947-70E740481C1C}">
                <a14:useLocalDpi xmlns:a14="http://schemas.microsoft.com/office/drawing/2010/main" val="0"/>
              </a:ext>
            </a:extLst>
          </a:blip>
          <a:srcRect l="14084" t="545" r="7042" b="16902"/>
          <a:stretch>
            <a:fillRect/>
          </a:stretch>
        </p:blipFill>
        <p:spPr bwMode="auto">
          <a:xfrm>
            <a:off x="4351244" y="1679689"/>
            <a:ext cx="1635329" cy="17108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Content Placeholder 8"/>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132745" y="1773908"/>
            <a:ext cx="2707810" cy="1400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3"/>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581912" y="3711563"/>
            <a:ext cx="3549101" cy="2332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9449298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CC372B2-FE5F-4E66-AD77-9E75B7ED7294}" type="datetime1">
              <a:rPr lang="zh-CN" altLang="en-US" smtClean="0"/>
              <a:t>2015/10/9</a:t>
            </a:fld>
            <a:endParaRPr lang="zh-CN" altLang="en-US"/>
          </a:p>
        </p:txBody>
      </p:sp>
      <p:sp>
        <p:nvSpPr>
          <p:cNvPr id="3" name="Footer Placeholder 2"/>
          <p:cNvSpPr>
            <a:spLocks noGrp="1"/>
          </p:cNvSpPr>
          <p:nvPr>
            <p:ph type="ftr" sz="quarter" idx="11"/>
          </p:nvPr>
        </p:nvSpPr>
        <p:spPr/>
        <p:txBody>
          <a:bodyPr/>
          <a:lstStyle/>
          <a:p>
            <a:r>
              <a:rPr lang="en-US" altLang="zh-CN" smtClean="0"/>
              <a:t>USTC ICTS Colloquium</a:t>
            </a:r>
            <a:endParaRPr lang="zh-CN" altLang="en-US" dirty="0"/>
          </a:p>
        </p:txBody>
      </p:sp>
      <p:sp>
        <p:nvSpPr>
          <p:cNvPr id="4" name="Slide Number Placeholder 3"/>
          <p:cNvSpPr>
            <a:spLocks noGrp="1"/>
          </p:cNvSpPr>
          <p:nvPr>
            <p:ph type="sldNum" sz="quarter" idx="12"/>
          </p:nvPr>
        </p:nvSpPr>
        <p:spPr/>
        <p:txBody>
          <a:bodyPr/>
          <a:lstStyle/>
          <a:p>
            <a:fld id="{5F370CD8-12A3-4211-A1CA-1FABD332D5C8}" type="slidenum">
              <a:rPr lang="zh-CN" altLang="en-US" smtClean="0"/>
              <a:t>4</a:t>
            </a:fld>
            <a:endParaRPr lang="zh-CN" altLang="en-US"/>
          </a:p>
        </p:txBody>
      </p:sp>
      <p:sp>
        <p:nvSpPr>
          <p:cNvPr id="5" name="Title 4"/>
          <p:cNvSpPr>
            <a:spLocks noGrp="1"/>
          </p:cNvSpPr>
          <p:nvPr>
            <p:ph type="title"/>
          </p:nvPr>
        </p:nvSpPr>
        <p:spPr/>
        <p:txBody>
          <a:bodyPr/>
          <a:lstStyle/>
          <a:p>
            <a:r>
              <a:rPr lang="en-US" altLang="zh-CN" b="1" dirty="0" smtClean="0"/>
              <a:t>Neutrinos = dark matter?</a:t>
            </a:r>
            <a:endParaRPr lang="zh-CN" altLang="en-US" b="1" dirty="0"/>
          </a:p>
        </p:txBody>
      </p:sp>
      <p:sp>
        <p:nvSpPr>
          <p:cNvPr id="6" name="Content Placeholder 2"/>
          <p:cNvSpPr txBox="1">
            <a:spLocks/>
          </p:cNvSpPr>
          <p:nvPr/>
        </p:nvSpPr>
        <p:spPr>
          <a:xfrm>
            <a:off x="285750" y="1175578"/>
            <a:ext cx="8229600" cy="462597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zh-CN" dirty="0" smtClean="0"/>
              <a:t>Today’s Universe is very lumpy: the large structure formation maps to the tiny density fluctuation 13.7 billion years ago</a:t>
            </a:r>
          </a:p>
        </p:txBody>
      </p:sp>
      <p:pic>
        <p:nvPicPr>
          <p:cNvPr id="11" name="bnr_full2.mpg">
            <a:hlinkClick r:id="" action="ppaction://media"/>
          </p:cNvPr>
          <p:cNvPicPr>
            <a:picLocks noChangeAspect="1"/>
          </p:cNvPicPr>
          <p:nvPr>
            <a:videoFile r:link="rId2"/>
            <p:extLst>
              <p:ext uri="{DAA4B4D4-6D71-4841-9C94-3DE7FCFB9230}">
                <p14:media xmlns:p14="http://schemas.microsoft.com/office/powerpoint/2010/main" r:link="rId1"/>
              </p:ext>
            </p:extLst>
          </p:nvPr>
        </p:nvPicPr>
        <p:blipFill>
          <a:blip r:embed="rId4">
            <a:extLst>
              <a:ext uri="{28A0092B-C50C-407E-A947-70E740481C1C}">
                <a14:useLocalDpi xmlns:a14="http://schemas.microsoft.com/office/drawing/2010/main" val="0"/>
              </a:ext>
            </a:extLst>
          </a:blip>
          <a:srcRect/>
          <a:stretch>
            <a:fillRect/>
          </a:stretch>
        </p:blipFill>
        <p:spPr bwMode="auto">
          <a:xfrm>
            <a:off x="432998" y="2418148"/>
            <a:ext cx="4897408" cy="3673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Box 11"/>
          <p:cNvSpPr txBox="1"/>
          <p:nvPr/>
        </p:nvSpPr>
        <p:spPr>
          <a:xfrm>
            <a:off x="5529052" y="2585523"/>
            <a:ext cx="3095805" cy="1569660"/>
          </a:xfrm>
          <a:prstGeom prst="rect">
            <a:avLst/>
          </a:prstGeom>
          <a:noFill/>
        </p:spPr>
        <p:txBody>
          <a:bodyPr wrap="square" rtlCol="0">
            <a:spAutoFit/>
          </a:bodyPr>
          <a:lstStyle/>
          <a:p>
            <a:r>
              <a:rPr lang="en-US" altLang="zh-CN" sz="2400" b="1" dirty="0" smtClean="0"/>
              <a:t>Neutrinos, moving </a:t>
            </a:r>
            <a:r>
              <a:rPr lang="en-US" altLang="zh-CN" sz="2400" b="1" dirty="0" smtClean="0"/>
              <a:t>way too </a:t>
            </a:r>
            <a:r>
              <a:rPr lang="en-US" altLang="zh-CN" sz="2400" b="1" dirty="0" smtClean="0"/>
              <a:t>fast, do not generate the observed large structure</a:t>
            </a:r>
            <a:endParaRPr lang="zh-CN" altLang="en-US" sz="2400" b="1" dirty="0"/>
          </a:p>
        </p:txBody>
      </p:sp>
      <p:sp>
        <p:nvSpPr>
          <p:cNvPr id="13" name="TextBox 12"/>
          <p:cNvSpPr txBox="1"/>
          <p:nvPr/>
        </p:nvSpPr>
        <p:spPr>
          <a:xfrm>
            <a:off x="5477055" y="4942631"/>
            <a:ext cx="3666945" cy="1200329"/>
          </a:xfrm>
          <a:prstGeom prst="rect">
            <a:avLst/>
          </a:prstGeom>
          <a:noFill/>
        </p:spPr>
        <p:txBody>
          <a:bodyPr wrap="square" rtlCol="0">
            <a:spAutoFit/>
          </a:bodyPr>
          <a:lstStyle/>
          <a:p>
            <a:r>
              <a:rPr lang="en-US" altLang="zh-CN" sz="2400" b="1" dirty="0" smtClean="0"/>
              <a:t>We </a:t>
            </a:r>
            <a:r>
              <a:rPr lang="en-US" altLang="zh-CN" sz="2400" b="1" dirty="0" smtClean="0"/>
              <a:t>need </a:t>
            </a:r>
            <a:r>
              <a:rPr lang="en-US" altLang="zh-CN" sz="2400" b="1" dirty="0" smtClean="0">
                <a:solidFill>
                  <a:srgbClr val="FF0000"/>
                </a:solidFill>
              </a:rPr>
              <a:t>much more </a:t>
            </a:r>
            <a:r>
              <a:rPr lang="en-US" altLang="zh-CN" sz="2400" b="1" dirty="0" smtClean="0"/>
              <a:t>dark </a:t>
            </a:r>
            <a:r>
              <a:rPr lang="en-US" altLang="zh-CN" sz="2400" b="1" dirty="0" smtClean="0"/>
              <a:t>matter than just the neutrinos!</a:t>
            </a:r>
            <a:endParaRPr lang="zh-CN" altLang="en-US" sz="2400" b="1" dirty="0"/>
          </a:p>
        </p:txBody>
      </p:sp>
    </p:spTree>
    <p:extLst>
      <p:ext uri="{BB962C8B-B14F-4D97-AF65-F5344CB8AC3E}">
        <p14:creationId xmlns:p14="http://schemas.microsoft.com/office/powerpoint/2010/main" val="387672471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11"/>
                                        </p:tgtEl>
                                      </p:cBhvr>
                                    </p:cmd>
                                  </p:childTnLst>
                                </p:cTn>
                              </p:par>
                            </p:childTnLst>
                          </p:cTn>
                        </p:par>
                      </p:childTnLst>
                    </p:cTn>
                  </p:par>
                </p:childTnLst>
              </p:cTn>
              <p:nextCondLst>
                <p:cond evt="onClick" delay="0">
                  <p:tgtEl>
                    <p:spTgt spid="11"/>
                  </p:tgtEl>
                </p:cond>
              </p:nextCondLst>
            </p:seq>
            <p:video>
              <p:cMediaNode vol="80000">
                <p:cTn id="7" fill="hold" display="0">
                  <p:stCondLst>
                    <p:cond delay="indefinite"/>
                  </p:stCondLst>
                </p:cTn>
                <p:tgtEl>
                  <p:spTgt spid="11"/>
                </p:tgtEl>
              </p:cMediaNode>
            </p:vide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CC372B2-FE5F-4E66-AD77-9E75B7ED7294}" type="datetime1">
              <a:rPr lang="zh-CN" altLang="en-US" smtClean="0"/>
              <a:t>2015/10/9</a:t>
            </a:fld>
            <a:endParaRPr lang="zh-CN" altLang="en-US"/>
          </a:p>
        </p:txBody>
      </p:sp>
      <p:sp>
        <p:nvSpPr>
          <p:cNvPr id="3" name="Footer Placeholder 2"/>
          <p:cNvSpPr>
            <a:spLocks noGrp="1"/>
          </p:cNvSpPr>
          <p:nvPr>
            <p:ph type="ftr" sz="quarter" idx="11"/>
          </p:nvPr>
        </p:nvSpPr>
        <p:spPr/>
        <p:txBody>
          <a:bodyPr/>
          <a:lstStyle/>
          <a:p>
            <a:r>
              <a:rPr lang="en-US" altLang="zh-CN" smtClean="0"/>
              <a:t>USTC ICTS Colloquium</a:t>
            </a:r>
            <a:endParaRPr lang="zh-CN" altLang="en-US" dirty="0"/>
          </a:p>
        </p:txBody>
      </p:sp>
      <p:sp>
        <p:nvSpPr>
          <p:cNvPr id="4" name="Slide Number Placeholder 3"/>
          <p:cNvSpPr>
            <a:spLocks noGrp="1"/>
          </p:cNvSpPr>
          <p:nvPr>
            <p:ph type="sldNum" sz="quarter" idx="12"/>
          </p:nvPr>
        </p:nvSpPr>
        <p:spPr/>
        <p:txBody>
          <a:bodyPr/>
          <a:lstStyle/>
          <a:p>
            <a:fld id="{5F370CD8-12A3-4211-A1CA-1FABD332D5C8}" type="slidenum">
              <a:rPr lang="zh-CN" altLang="en-US" smtClean="0"/>
              <a:t>5</a:t>
            </a:fld>
            <a:endParaRPr lang="zh-CN" altLang="en-US"/>
          </a:p>
        </p:txBody>
      </p:sp>
      <p:sp>
        <p:nvSpPr>
          <p:cNvPr id="5" name="Title 4"/>
          <p:cNvSpPr>
            <a:spLocks noGrp="1"/>
          </p:cNvSpPr>
          <p:nvPr>
            <p:ph type="title"/>
          </p:nvPr>
        </p:nvSpPr>
        <p:spPr/>
        <p:txBody>
          <a:bodyPr/>
          <a:lstStyle/>
          <a:p>
            <a:r>
              <a:rPr lang="en-US" altLang="zh-CN" b="1" dirty="0" smtClean="0"/>
              <a:t>Standard halo</a:t>
            </a:r>
            <a:endParaRPr lang="zh-CN" altLang="en-US" b="1" dirty="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543993" y="1930391"/>
            <a:ext cx="2981990" cy="24256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p:cNvPicPr>
            <a:picLocks noChangeAspect="1"/>
          </p:cNvPicPr>
          <p:nvPr/>
        </p:nvPicPr>
        <p:blipFill>
          <a:blip r:embed="rId3"/>
          <a:stretch>
            <a:fillRect/>
          </a:stretch>
        </p:blipFill>
        <p:spPr>
          <a:xfrm>
            <a:off x="578031" y="1930390"/>
            <a:ext cx="3691175" cy="2425629"/>
          </a:xfrm>
          <a:prstGeom prst="rect">
            <a:avLst/>
          </a:prstGeom>
        </p:spPr>
      </p:pic>
      <p:sp>
        <p:nvSpPr>
          <p:cNvPr id="8" name="Right Arrow 7"/>
          <p:cNvSpPr/>
          <p:nvPr/>
        </p:nvSpPr>
        <p:spPr>
          <a:xfrm>
            <a:off x="4391247" y="2798538"/>
            <a:ext cx="1053831" cy="509154"/>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4774511" y="4613283"/>
            <a:ext cx="4261295" cy="369332"/>
          </a:xfrm>
          <a:prstGeom prst="rect">
            <a:avLst/>
          </a:prstGeom>
          <a:noFill/>
        </p:spPr>
        <p:txBody>
          <a:bodyPr wrap="none" rtlCol="0">
            <a:spAutoFit/>
          </a:bodyPr>
          <a:lstStyle/>
          <a:p>
            <a:r>
              <a:rPr lang="en-US" altLang="zh-CN" b="1" dirty="0" smtClean="0">
                <a:cs typeface="Times New Roman" panose="02020603050405020304" pitchFamily="18" charset="0"/>
              </a:rPr>
              <a:t>Local density around us: </a:t>
            </a:r>
            <a:r>
              <a:rPr lang="en-US" altLang="zh-CN" b="1" dirty="0" smtClean="0">
                <a:cs typeface="Times New Roman" panose="02020603050405020304" pitchFamily="18" charset="0"/>
              </a:rPr>
              <a:t>0.3(0.1) </a:t>
            </a:r>
            <a:r>
              <a:rPr lang="en-US" altLang="zh-CN" b="1" dirty="0" smtClean="0">
                <a:cs typeface="Times New Roman" panose="02020603050405020304" pitchFamily="18" charset="0"/>
              </a:rPr>
              <a:t>GeV/cm</a:t>
            </a:r>
            <a:r>
              <a:rPr lang="en-US" altLang="zh-CN" b="1" baseline="30000" dirty="0" smtClean="0">
                <a:cs typeface="Times New Roman" panose="02020603050405020304" pitchFamily="18" charset="0"/>
              </a:rPr>
              <a:t>3</a:t>
            </a:r>
            <a:endParaRPr lang="zh-CN" altLang="en-US" b="1" baseline="30000" dirty="0">
              <a:cs typeface="Times New Roman" panose="02020603050405020304" pitchFamily="18" charset="0"/>
            </a:endParaRPr>
          </a:p>
        </p:txBody>
      </p:sp>
    </p:spTree>
    <p:extLst>
      <p:ext uri="{BB962C8B-B14F-4D97-AF65-F5344CB8AC3E}">
        <p14:creationId xmlns:p14="http://schemas.microsoft.com/office/powerpoint/2010/main" val="109762563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CC372B2-FE5F-4E66-AD77-9E75B7ED7294}" type="datetime1">
              <a:rPr lang="zh-CN" altLang="en-US" smtClean="0"/>
              <a:t>2015/10/9</a:t>
            </a:fld>
            <a:endParaRPr lang="zh-CN" altLang="en-US"/>
          </a:p>
        </p:txBody>
      </p:sp>
      <p:sp>
        <p:nvSpPr>
          <p:cNvPr id="3" name="Footer Placeholder 2"/>
          <p:cNvSpPr>
            <a:spLocks noGrp="1"/>
          </p:cNvSpPr>
          <p:nvPr>
            <p:ph type="ftr" sz="quarter" idx="11"/>
          </p:nvPr>
        </p:nvSpPr>
        <p:spPr/>
        <p:txBody>
          <a:bodyPr/>
          <a:lstStyle/>
          <a:p>
            <a:r>
              <a:rPr lang="en-US" altLang="zh-CN" smtClean="0"/>
              <a:t>USTC ICTS Colloquium</a:t>
            </a:r>
            <a:endParaRPr lang="zh-CN" altLang="en-US" dirty="0"/>
          </a:p>
        </p:txBody>
      </p:sp>
      <p:sp>
        <p:nvSpPr>
          <p:cNvPr id="4" name="Slide Number Placeholder 3"/>
          <p:cNvSpPr>
            <a:spLocks noGrp="1"/>
          </p:cNvSpPr>
          <p:nvPr>
            <p:ph type="sldNum" sz="quarter" idx="12"/>
          </p:nvPr>
        </p:nvSpPr>
        <p:spPr/>
        <p:txBody>
          <a:bodyPr/>
          <a:lstStyle/>
          <a:p>
            <a:fld id="{5F370CD8-12A3-4211-A1CA-1FABD332D5C8}" type="slidenum">
              <a:rPr lang="zh-CN" altLang="en-US" smtClean="0"/>
              <a:t>6</a:t>
            </a:fld>
            <a:endParaRPr lang="zh-CN" altLang="en-US"/>
          </a:p>
        </p:txBody>
      </p:sp>
      <p:sp>
        <p:nvSpPr>
          <p:cNvPr id="5" name="Title 4"/>
          <p:cNvSpPr>
            <a:spLocks noGrp="1"/>
          </p:cNvSpPr>
          <p:nvPr>
            <p:ph type="title"/>
          </p:nvPr>
        </p:nvSpPr>
        <p:spPr/>
        <p:txBody>
          <a:bodyPr/>
          <a:lstStyle/>
          <a:p>
            <a:r>
              <a:rPr lang="en-US" altLang="zh-CN" b="1" dirty="0" smtClean="0"/>
              <a:t>Particle nature: known knowns</a:t>
            </a:r>
            <a:endParaRPr lang="zh-CN" altLang="en-US" b="1" dirty="0"/>
          </a:p>
        </p:txBody>
      </p:sp>
      <p:sp>
        <p:nvSpPr>
          <p:cNvPr id="6" name="Content Placeholder 2"/>
          <p:cNvSpPr txBox="1">
            <a:spLocks/>
          </p:cNvSpPr>
          <p:nvPr/>
        </p:nvSpPr>
        <p:spPr>
          <a:xfrm>
            <a:off x="510649" y="1405903"/>
            <a:ext cx="4350801" cy="447102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zh-CN" b="1" dirty="0" smtClean="0"/>
              <a:t>No EM and strong interactions</a:t>
            </a:r>
          </a:p>
          <a:p>
            <a:r>
              <a:rPr lang="en-US" altLang="zh-CN" b="1" dirty="0" smtClean="0"/>
              <a:t>Very long lived (half-life longer than the age of the Universe)</a:t>
            </a:r>
          </a:p>
          <a:p>
            <a:r>
              <a:rPr lang="en-US" altLang="zh-CN" b="1" dirty="0" smtClean="0"/>
              <a:t>Not part of the Standard Model </a:t>
            </a:r>
          </a:p>
          <a:p>
            <a:r>
              <a:rPr lang="en-US" altLang="zh-CN" b="1" dirty="0" smtClean="0"/>
              <a:t>Most popular: weakly-interacting-massive-particle (WIMPs)</a:t>
            </a:r>
          </a:p>
          <a:p>
            <a:endParaRPr lang="zh-CN" altLang="en-US" dirty="0"/>
          </a:p>
        </p:txBody>
      </p:sp>
      <p:pic>
        <p:nvPicPr>
          <p:cNvPr id="7" name="图片 4"/>
          <p:cNvPicPr>
            <a:picLocks noChangeAspect="1"/>
          </p:cNvPicPr>
          <p:nvPr/>
        </p:nvPicPr>
        <p:blipFill rotWithShape="1">
          <a:blip r:embed="rId2"/>
          <a:srcRect t="3279"/>
          <a:stretch/>
        </p:blipFill>
        <p:spPr>
          <a:xfrm>
            <a:off x="4775975" y="1376851"/>
            <a:ext cx="2241697" cy="2147661"/>
          </a:xfrm>
          <a:prstGeom prst="rect">
            <a:avLst/>
          </a:prstGeom>
        </p:spPr>
      </p:pic>
      <p:pic>
        <p:nvPicPr>
          <p:cNvPr id="8"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208427" y="1372239"/>
            <a:ext cx="1299991" cy="22367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94850" y="3805612"/>
            <a:ext cx="2275448" cy="22085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Box 9"/>
          <p:cNvSpPr txBox="1"/>
          <p:nvPr/>
        </p:nvSpPr>
        <p:spPr>
          <a:xfrm>
            <a:off x="5620791" y="3559479"/>
            <a:ext cx="1883914" cy="369332"/>
          </a:xfrm>
          <a:prstGeom prst="rect">
            <a:avLst/>
          </a:prstGeom>
          <a:noFill/>
        </p:spPr>
        <p:txBody>
          <a:bodyPr wrap="none" rtlCol="0">
            <a:spAutoFit/>
          </a:bodyPr>
          <a:lstStyle/>
          <a:p>
            <a:r>
              <a:rPr lang="en-US" altLang="zh-CN" b="1" dirty="0" smtClean="0">
                <a:solidFill>
                  <a:srgbClr val="FF0000"/>
                </a:solidFill>
                <a:latin typeface="Times New Roman" panose="02020603050405020304" pitchFamily="18" charset="0"/>
                <a:cs typeface="Times New Roman" panose="02020603050405020304" pitchFamily="18" charset="0"/>
              </a:rPr>
              <a:t>“WIMP miracle”</a:t>
            </a:r>
            <a:endParaRPr lang="zh-CN" altLang="en-US" b="1"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7267506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b="1" dirty="0"/>
              <a:t>Dark matter: direct detection</a:t>
            </a:r>
            <a:endParaRPr lang="zh-CN" altLang="en-US" dirty="0"/>
          </a:p>
        </p:txBody>
      </p:sp>
      <p:sp>
        <p:nvSpPr>
          <p:cNvPr id="3" name="Date Placeholder 2"/>
          <p:cNvSpPr>
            <a:spLocks noGrp="1"/>
          </p:cNvSpPr>
          <p:nvPr>
            <p:ph type="dt" sz="half" idx="10"/>
          </p:nvPr>
        </p:nvSpPr>
        <p:spPr/>
        <p:txBody>
          <a:bodyPr/>
          <a:lstStyle/>
          <a:p>
            <a:fld id="{4F75D61E-5038-456F-BFA6-9853B6D29F87}" type="datetime1">
              <a:rPr lang="zh-CN" altLang="en-US" smtClean="0"/>
              <a:t>2015/10/9</a:t>
            </a:fld>
            <a:endParaRPr lang="zh-CN" altLang="en-US"/>
          </a:p>
        </p:txBody>
      </p:sp>
      <p:sp>
        <p:nvSpPr>
          <p:cNvPr id="4" name="Footer Placeholder 3"/>
          <p:cNvSpPr>
            <a:spLocks noGrp="1"/>
          </p:cNvSpPr>
          <p:nvPr>
            <p:ph type="ftr" sz="quarter" idx="11"/>
          </p:nvPr>
        </p:nvSpPr>
        <p:spPr/>
        <p:txBody>
          <a:bodyPr/>
          <a:lstStyle/>
          <a:p>
            <a:r>
              <a:rPr lang="en-US" altLang="zh-CN" smtClean="0"/>
              <a:t>USTC ICTS Colloquium</a:t>
            </a:r>
            <a:endParaRPr lang="zh-CN" altLang="en-US" dirty="0"/>
          </a:p>
        </p:txBody>
      </p:sp>
      <p:sp>
        <p:nvSpPr>
          <p:cNvPr id="5" name="Slide Number Placeholder 4"/>
          <p:cNvSpPr>
            <a:spLocks noGrp="1"/>
          </p:cNvSpPr>
          <p:nvPr>
            <p:ph type="sldNum" sz="quarter" idx="12"/>
          </p:nvPr>
        </p:nvSpPr>
        <p:spPr/>
        <p:txBody>
          <a:bodyPr/>
          <a:lstStyle/>
          <a:p>
            <a:fld id="{5F370CD8-12A3-4211-A1CA-1FABD332D5C8}" type="slidenum">
              <a:rPr lang="zh-CN" altLang="en-US" smtClean="0"/>
              <a:t>7</a:t>
            </a:fld>
            <a:endParaRPr lang="zh-CN" altLang="en-US"/>
          </a:p>
        </p:txBody>
      </p:sp>
      <p:sp>
        <p:nvSpPr>
          <p:cNvPr id="6" name="内容占位符 2"/>
          <p:cNvSpPr txBox="1">
            <a:spLocks/>
          </p:cNvSpPr>
          <p:nvPr/>
        </p:nvSpPr>
        <p:spPr>
          <a:xfrm>
            <a:off x="457199" y="1199404"/>
            <a:ext cx="7988061" cy="5319423"/>
          </a:xfrm>
          <a:prstGeom prst="rect">
            <a:avLst/>
          </a:prstGeom>
        </p:spPr>
        <p:txBody>
          <a:bodyPr vert="horz">
            <a:normAutofit/>
          </a:bodyPr>
          <a:lst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a:lstStyle>
          <a:p>
            <a:pPr>
              <a:buClr>
                <a:srgbClr val="990000"/>
              </a:buClr>
              <a:buFont typeface="Wingdings" panose="05000000000000000000" pitchFamily="2" charset="2"/>
              <a:buChar char="p"/>
            </a:pPr>
            <a:r>
              <a:rPr lang="en-US" altLang="zh-CN" dirty="0"/>
              <a:t>Solar system moves in the </a:t>
            </a:r>
            <a:r>
              <a:rPr lang="en-US" altLang="zh-CN" dirty="0" smtClean="0"/>
              <a:t>Galaxy </a:t>
            </a:r>
            <a:r>
              <a:rPr lang="en-US" altLang="zh-CN" dirty="0"/>
              <a:t>(DM halo) with a speed of 220 </a:t>
            </a:r>
            <a:r>
              <a:rPr lang="en-US" altLang="zh-CN" dirty="0" smtClean="0"/>
              <a:t>km/s</a:t>
            </a:r>
          </a:p>
          <a:p>
            <a:pPr>
              <a:buClr>
                <a:srgbClr val="990000"/>
              </a:buClr>
              <a:buFont typeface="Wingdings" panose="05000000000000000000" pitchFamily="2" charset="2"/>
              <a:buChar char="p"/>
            </a:pPr>
            <a:r>
              <a:rPr lang="en-US" altLang="zh-CN" dirty="0" smtClean="0"/>
              <a:t>DM </a:t>
            </a:r>
            <a:r>
              <a:rPr lang="en-US" altLang="zh-CN" dirty="0"/>
              <a:t>direct detection: wait for DM interacting </a:t>
            </a:r>
            <a:r>
              <a:rPr lang="en-US" altLang="zh-CN" dirty="0" smtClean="0"/>
              <a:t>atomic nucleus in the detector, </a:t>
            </a:r>
            <a:r>
              <a:rPr lang="en-US" altLang="zh-CN" dirty="0"/>
              <a:t>and </a:t>
            </a:r>
            <a:r>
              <a:rPr lang="en-US" altLang="zh-CN" dirty="0" smtClean="0"/>
              <a:t>detect its recoil</a:t>
            </a:r>
            <a:endParaRPr lang="zh-CN" altLang="en-US" dirty="0" smtClean="0"/>
          </a:p>
        </p:txBody>
      </p:sp>
      <p:pic>
        <p:nvPicPr>
          <p:cNvPr id="7"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4316" y="3048631"/>
            <a:ext cx="3304684" cy="3307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11810" y="3048631"/>
            <a:ext cx="4404900" cy="3307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8770908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CC372B2-FE5F-4E66-AD77-9E75B7ED7294}" type="datetime1">
              <a:rPr lang="zh-CN" altLang="en-US" smtClean="0"/>
              <a:t>2015/10/9</a:t>
            </a:fld>
            <a:endParaRPr lang="zh-CN" altLang="en-US"/>
          </a:p>
        </p:txBody>
      </p:sp>
      <p:sp>
        <p:nvSpPr>
          <p:cNvPr id="3" name="Footer Placeholder 2"/>
          <p:cNvSpPr>
            <a:spLocks noGrp="1"/>
          </p:cNvSpPr>
          <p:nvPr>
            <p:ph type="ftr" sz="quarter" idx="11"/>
          </p:nvPr>
        </p:nvSpPr>
        <p:spPr/>
        <p:txBody>
          <a:bodyPr/>
          <a:lstStyle/>
          <a:p>
            <a:r>
              <a:rPr lang="en-US" altLang="zh-CN" smtClean="0"/>
              <a:t>USTC ICTS Colloquium</a:t>
            </a:r>
            <a:endParaRPr lang="zh-CN" altLang="en-US" dirty="0"/>
          </a:p>
        </p:txBody>
      </p:sp>
      <p:sp>
        <p:nvSpPr>
          <p:cNvPr id="4" name="Slide Number Placeholder 3"/>
          <p:cNvSpPr>
            <a:spLocks noGrp="1"/>
          </p:cNvSpPr>
          <p:nvPr>
            <p:ph type="sldNum" sz="quarter" idx="12"/>
          </p:nvPr>
        </p:nvSpPr>
        <p:spPr/>
        <p:txBody>
          <a:bodyPr/>
          <a:lstStyle/>
          <a:p>
            <a:fld id="{5F370CD8-12A3-4211-A1CA-1FABD332D5C8}" type="slidenum">
              <a:rPr lang="zh-CN" altLang="en-US" smtClean="0"/>
              <a:t>8</a:t>
            </a:fld>
            <a:endParaRPr lang="zh-CN" altLang="en-US"/>
          </a:p>
        </p:txBody>
      </p:sp>
      <p:sp>
        <p:nvSpPr>
          <p:cNvPr id="5" name="Title 4"/>
          <p:cNvSpPr>
            <a:spLocks noGrp="1"/>
          </p:cNvSpPr>
          <p:nvPr>
            <p:ph type="title"/>
          </p:nvPr>
        </p:nvSpPr>
        <p:spPr/>
        <p:txBody>
          <a:bodyPr/>
          <a:lstStyle/>
          <a:p>
            <a:r>
              <a:rPr lang="en-US" altLang="zh-CN" b="1" dirty="0" smtClean="0"/>
              <a:t>Dark matter “gold rush”</a:t>
            </a:r>
            <a:endParaRPr lang="zh-CN" altLang="en-US" b="1" dirty="0"/>
          </a:p>
        </p:txBody>
      </p:sp>
      <p:sp>
        <p:nvSpPr>
          <p:cNvPr id="6" name="Content Placeholder 2"/>
          <p:cNvSpPr txBox="1">
            <a:spLocks/>
          </p:cNvSpPr>
          <p:nvPr/>
        </p:nvSpPr>
        <p:spPr>
          <a:xfrm>
            <a:off x="536761" y="1394435"/>
            <a:ext cx="7978588" cy="447102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lvl="1" indent="-342900">
              <a:spcBef>
                <a:spcPts val="1200"/>
              </a:spcBef>
            </a:pPr>
            <a:r>
              <a:rPr lang="en-US" altLang="zh-CN" b="1" dirty="0" smtClean="0">
                <a:ea typeface="华文仿宋"/>
                <a:cs typeface="Times New Roman" panose="02020603050405020304" pitchFamily="18" charset="0"/>
              </a:rPr>
              <a:t>COUPP, PICASSO, </a:t>
            </a:r>
            <a:r>
              <a:rPr lang="en-US" altLang="zh-CN" b="1" dirty="0" err="1" smtClean="0">
                <a:ea typeface="华文仿宋"/>
                <a:cs typeface="Times New Roman" panose="02020603050405020304" pitchFamily="18" charset="0"/>
              </a:rPr>
              <a:t>XENON,CoGENT,DEAP</a:t>
            </a:r>
            <a:r>
              <a:rPr lang="en-US" altLang="zh-CN" b="1" dirty="0" smtClean="0">
                <a:ea typeface="华文仿宋"/>
                <a:cs typeface="Times New Roman" panose="02020603050405020304" pitchFamily="18" charset="0"/>
              </a:rPr>
              <a:t>/CLEAN, ZEPLIN, DRIFT, LUX, KIMS, XMASS, CDMS, WARP, EDELWEISS, MIMAC…</a:t>
            </a:r>
          </a:p>
          <a:p>
            <a:endParaRPr lang="zh-CN" altLang="en-US" dirty="0"/>
          </a:p>
        </p:txBody>
      </p:sp>
      <p:sp>
        <p:nvSpPr>
          <p:cNvPr id="7" name="TextBox 6"/>
          <p:cNvSpPr txBox="1"/>
          <p:nvPr/>
        </p:nvSpPr>
        <p:spPr>
          <a:xfrm>
            <a:off x="5260158" y="2878295"/>
            <a:ext cx="3255192" cy="1200329"/>
          </a:xfrm>
          <a:prstGeom prst="rect">
            <a:avLst/>
          </a:prstGeom>
          <a:noFill/>
        </p:spPr>
        <p:txBody>
          <a:bodyPr wrap="square" rtlCol="0">
            <a:spAutoFit/>
          </a:bodyPr>
          <a:lstStyle/>
          <a:p>
            <a:r>
              <a:rPr lang="en-US" altLang="zh-CN" b="1" dirty="0" smtClean="0">
                <a:cs typeface="Times New Roman" panose="02020603050405020304" pitchFamily="18" charset="0"/>
              </a:rPr>
              <a:t>E.g. XENON100 2012 results</a:t>
            </a:r>
          </a:p>
          <a:p>
            <a:endParaRPr lang="en-US" altLang="zh-CN" b="1" dirty="0">
              <a:cs typeface="Times New Roman" panose="02020603050405020304" pitchFamily="18" charset="0"/>
            </a:endParaRPr>
          </a:p>
          <a:p>
            <a:r>
              <a:rPr lang="en-US" altLang="zh-CN" b="1" dirty="0" smtClean="0">
                <a:cs typeface="Times New Roman" panose="02020603050405020304" pitchFamily="18" charset="0"/>
              </a:rPr>
              <a:t>Sensitivity are approaching </a:t>
            </a:r>
          </a:p>
          <a:p>
            <a:r>
              <a:rPr lang="en-US" altLang="zh-CN" b="1" dirty="0" smtClean="0">
                <a:cs typeface="Times New Roman" panose="02020603050405020304" pitchFamily="18" charset="0"/>
              </a:rPr>
              <a:t>&lt;1 </a:t>
            </a:r>
            <a:r>
              <a:rPr lang="en-US" altLang="zh-CN" b="1" dirty="0" err="1" smtClean="0">
                <a:cs typeface="Times New Roman" panose="02020603050405020304" pitchFamily="18" charset="0"/>
              </a:rPr>
              <a:t>evt</a:t>
            </a:r>
            <a:r>
              <a:rPr lang="en-US" altLang="zh-CN" b="1" dirty="0" smtClean="0">
                <a:cs typeface="Times New Roman" panose="02020603050405020304" pitchFamily="18" charset="0"/>
              </a:rPr>
              <a:t>/100kg/year</a:t>
            </a:r>
            <a:endParaRPr lang="zh-CN" altLang="en-US" b="1" dirty="0">
              <a:cs typeface="Times New Roman" panose="02020603050405020304" pitchFamily="18" charset="0"/>
            </a:endParaRPr>
          </a:p>
        </p:txBody>
      </p:sp>
      <p:sp>
        <p:nvSpPr>
          <p:cNvPr id="8" name="TextBox 7"/>
          <p:cNvSpPr txBox="1"/>
          <p:nvPr/>
        </p:nvSpPr>
        <p:spPr>
          <a:xfrm>
            <a:off x="5754452" y="5074235"/>
            <a:ext cx="2420984" cy="369332"/>
          </a:xfrm>
          <a:prstGeom prst="rect">
            <a:avLst/>
          </a:prstGeom>
          <a:noFill/>
        </p:spPr>
        <p:txBody>
          <a:bodyPr wrap="none" rtlCol="0">
            <a:spAutoFit/>
          </a:bodyPr>
          <a:lstStyle/>
          <a:p>
            <a:r>
              <a:rPr lang="en-US" altLang="zh-CN" b="1" dirty="0" smtClean="0">
                <a:solidFill>
                  <a:srgbClr val="FF0000"/>
                </a:solidFill>
                <a:cs typeface="Times New Roman" panose="02020603050405020304" pitchFamily="18" charset="0"/>
              </a:rPr>
              <a:t>“WIMP miracle” (SUSY)</a:t>
            </a:r>
            <a:endParaRPr lang="zh-CN" altLang="en-US" b="1" dirty="0">
              <a:solidFill>
                <a:srgbClr val="FF0000"/>
              </a:solidFill>
              <a:cs typeface="Times New Roman" panose="02020603050405020304" pitchFamily="18" charset="0"/>
            </a:endParaRPr>
          </a:p>
        </p:txBody>
      </p:sp>
      <p:pic>
        <p:nvPicPr>
          <p:cNvPr id="9" name="图片 7"/>
          <p:cNvPicPr>
            <a:picLocks noChangeAspect="1"/>
          </p:cNvPicPr>
          <p:nvPr/>
        </p:nvPicPr>
        <p:blipFill>
          <a:blip r:embed="rId2"/>
          <a:stretch>
            <a:fillRect/>
          </a:stretch>
        </p:blipFill>
        <p:spPr>
          <a:xfrm>
            <a:off x="674503" y="2866858"/>
            <a:ext cx="4518303" cy="2998603"/>
          </a:xfrm>
          <a:prstGeom prst="rect">
            <a:avLst/>
          </a:prstGeom>
        </p:spPr>
      </p:pic>
      <p:sp>
        <p:nvSpPr>
          <p:cNvPr id="10" name="Right Arrow 9"/>
          <p:cNvSpPr/>
          <p:nvPr/>
        </p:nvSpPr>
        <p:spPr>
          <a:xfrm>
            <a:off x="3505329" y="5100818"/>
            <a:ext cx="2114419" cy="342749"/>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46493671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CC372B2-FE5F-4E66-AD77-9E75B7ED7294}" type="datetime1">
              <a:rPr lang="zh-CN" altLang="en-US" smtClean="0"/>
              <a:t>2015/10/9</a:t>
            </a:fld>
            <a:endParaRPr lang="zh-CN" altLang="en-US"/>
          </a:p>
        </p:txBody>
      </p:sp>
      <p:sp>
        <p:nvSpPr>
          <p:cNvPr id="3" name="Footer Placeholder 2"/>
          <p:cNvSpPr>
            <a:spLocks noGrp="1"/>
          </p:cNvSpPr>
          <p:nvPr>
            <p:ph type="ftr" sz="quarter" idx="11"/>
          </p:nvPr>
        </p:nvSpPr>
        <p:spPr/>
        <p:txBody>
          <a:bodyPr/>
          <a:lstStyle/>
          <a:p>
            <a:r>
              <a:rPr lang="en-US" altLang="zh-CN" smtClean="0"/>
              <a:t>USTC ICTS Colloquium</a:t>
            </a:r>
            <a:endParaRPr lang="zh-CN" altLang="en-US" dirty="0"/>
          </a:p>
        </p:txBody>
      </p:sp>
      <p:sp>
        <p:nvSpPr>
          <p:cNvPr id="4" name="Slide Number Placeholder 3"/>
          <p:cNvSpPr>
            <a:spLocks noGrp="1"/>
          </p:cNvSpPr>
          <p:nvPr>
            <p:ph type="sldNum" sz="quarter" idx="12"/>
          </p:nvPr>
        </p:nvSpPr>
        <p:spPr/>
        <p:txBody>
          <a:bodyPr/>
          <a:lstStyle/>
          <a:p>
            <a:fld id="{5F370CD8-12A3-4211-A1CA-1FABD332D5C8}" type="slidenum">
              <a:rPr lang="zh-CN" altLang="en-US" smtClean="0"/>
              <a:t>9</a:t>
            </a:fld>
            <a:endParaRPr lang="zh-CN" altLang="en-US"/>
          </a:p>
        </p:txBody>
      </p:sp>
      <p:sp>
        <p:nvSpPr>
          <p:cNvPr id="5" name="Title 4"/>
          <p:cNvSpPr>
            <a:spLocks noGrp="1"/>
          </p:cNvSpPr>
          <p:nvPr>
            <p:ph type="title"/>
          </p:nvPr>
        </p:nvSpPr>
        <p:spPr/>
        <p:txBody>
          <a:bodyPr/>
          <a:lstStyle/>
          <a:p>
            <a:r>
              <a:rPr lang="en-US" altLang="zh-CN" b="1" dirty="0" smtClean="0"/>
              <a:t>Dark matter “gold rush”</a:t>
            </a:r>
            <a:endParaRPr lang="zh-CN" altLang="en-US" b="1" dirty="0"/>
          </a:p>
        </p:txBody>
      </p:sp>
      <p:pic>
        <p:nvPicPr>
          <p:cNvPr id="6" name="Picture 2"/>
          <p:cNvPicPr>
            <a:picLocks noChangeAspect="1" noChangeArrowheads="1"/>
          </p:cNvPicPr>
          <p:nvPr/>
        </p:nvPicPr>
        <p:blipFill>
          <a:blip r:embed="rId2">
            <a:extLst>
              <a:ext uri="{28A0092B-C50C-407E-A947-70E740481C1C}">
                <a14:useLocalDpi xmlns:a14="http://schemas.microsoft.com/office/drawing/2010/main" val="0"/>
              </a:ext>
            </a:extLst>
          </a:blip>
          <a:srcRect t="31348" b="3288"/>
          <a:stretch>
            <a:fillRect/>
          </a:stretch>
        </p:blipFill>
        <p:spPr bwMode="auto">
          <a:xfrm>
            <a:off x="1765003" y="1436514"/>
            <a:ext cx="5513757" cy="2678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6"/>
          <p:cNvPicPr>
            <a:picLocks noChangeAspect="1"/>
          </p:cNvPicPr>
          <p:nvPr/>
        </p:nvPicPr>
        <p:blipFill>
          <a:blip r:embed="rId3"/>
          <a:stretch>
            <a:fillRect/>
          </a:stretch>
        </p:blipFill>
        <p:spPr>
          <a:xfrm>
            <a:off x="2536062" y="4099389"/>
            <a:ext cx="3560773" cy="1951944"/>
          </a:xfrm>
          <a:prstGeom prst="rect">
            <a:avLst/>
          </a:prstGeom>
        </p:spPr>
      </p:pic>
      <p:pic>
        <p:nvPicPr>
          <p:cNvPr id="8" name="Picture 7"/>
          <p:cNvPicPr>
            <a:picLocks noChangeAspect="1"/>
          </p:cNvPicPr>
          <p:nvPr/>
        </p:nvPicPr>
        <p:blipFill>
          <a:blip r:embed="rId4"/>
          <a:stretch>
            <a:fillRect/>
          </a:stretch>
        </p:blipFill>
        <p:spPr>
          <a:xfrm>
            <a:off x="2536060" y="4099389"/>
            <a:ext cx="1295401" cy="823876"/>
          </a:xfrm>
          <a:prstGeom prst="rect">
            <a:avLst/>
          </a:prstGeom>
        </p:spPr>
      </p:pic>
      <p:sp>
        <p:nvSpPr>
          <p:cNvPr id="9" name="TextBox 8"/>
          <p:cNvSpPr txBox="1"/>
          <p:nvPr/>
        </p:nvSpPr>
        <p:spPr>
          <a:xfrm>
            <a:off x="2616221" y="5978150"/>
            <a:ext cx="537327" cy="261610"/>
          </a:xfrm>
          <a:prstGeom prst="rect">
            <a:avLst/>
          </a:prstGeom>
          <a:noFill/>
        </p:spPr>
        <p:txBody>
          <a:bodyPr wrap="none" rtlCol="0">
            <a:spAutoFit/>
          </a:bodyPr>
          <a:lstStyle/>
          <a:p>
            <a:r>
              <a:rPr lang="en-US" sz="1100" b="1" i="1" dirty="0" smtClean="0">
                <a:solidFill>
                  <a:srgbClr val="3366FF"/>
                </a:solidFill>
              </a:rPr>
              <a:t>CDEX</a:t>
            </a:r>
            <a:endParaRPr lang="en-US" sz="1100" b="1" i="1" dirty="0">
              <a:solidFill>
                <a:srgbClr val="3366FF"/>
              </a:solidFill>
            </a:endParaRPr>
          </a:p>
        </p:txBody>
      </p:sp>
      <p:sp>
        <p:nvSpPr>
          <p:cNvPr id="10" name="TextBox 9"/>
          <p:cNvSpPr txBox="1"/>
          <p:nvPr/>
        </p:nvSpPr>
        <p:spPr>
          <a:xfrm>
            <a:off x="3972443" y="5969802"/>
            <a:ext cx="688009" cy="261610"/>
          </a:xfrm>
          <a:prstGeom prst="rect">
            <a:avLst/>
          </a:prstGeom>
          <a:noFill/>
        </p:spPr>
        <p:txBody>
          <a:bodyPr wrap="none" rtlCol="0">
            <a:spAutoFit/>
          </a:bodyPr>
          <a:lstStyle/>
          <a:p>
            <a:r>
              <a:rPr lang="en-US" sz="1100" b="1" i="1" dirty="0" err="1" smtClean="0">
                <a:solidFill>
                  <a:srgbClr val="3366FF"/>
                </a:solidFill>
              </a:rPr>
              <a:t>PandaX</a:t>
            </a:r>
            <a:endParaRPr lang="en-US" sz="1100" b="1" i="1" dirty="0">
              <a:solidFill>
                <a:srgbClr val="3366FF"/>
              </a:solidFill>
            </a:endParaRPr>
          </a:p>
        </p:txBody>
      </p:sp>
    </p:spTree>
    <p:extLst>
      <p:ext uri="{BB962C8B-B14F-4D97-AF65-F5344CB8AC3E}">
        <p14:creationId xmlns:p14="http://schemas.microsoft.com/office/powerpoint/2010/main" val="16386123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CC372B2-FE5F-4E66-AD77-9E75B7ED7294}" type="datetime1">
              <a:rPr lang="zh-CN" altLang="en-US" smtClean="0"/>
              <a:t>2015/10/9</a:t>
            </a:fld>
            <a:endParaRPr lang="zh-CN" altLang="en-US"/>
          </a:p>
        </p:txBody>
      </p:sp>
      <p:sp>
        <p:nvSpPr>
          <p:cNvPr id="3" name="Footer Placeholder 2"/>
          <p:cNvSpPr>
            <a:spLocks noGrp="1"/>
          </p:cNvSpPr>
          <p:nvPr>
            <p:ph type="ftr" sz="quarter" idx="11"/>
          </p:nvPr>
        </p:nvSpPr>
        <p:spPr/>
        <p:txBody>
          <a:bodyPr/>
          <a:lstStyle/>
          <a:p>
            <a:r>
              <a:rPr lang="en-US" altLang="zh-CN" smtClean="0"/>
              <a:t>USTC ICTS Colloquium</a:t>
            </a:r>
            <a:endParaRPr lang="zh-CN" altLang="en-US" dirty="0"/>
          </a:p>
        </p:txBody>
      </p:sp>
      <p:sp>
        <p:nvSpPr>
          <p:cNvPr id="4" name="Slide Number Placeholder 3"/>
          <p:cNvSpPr>
            <a:spLocks noGrp="1"/>
          </p:cNvSpPr>
          <p:nvPr>
            <p:ph type="sldNum" sz="quarter" idx="12"/>
          </p:nvPr>
        </p:nvSpPr>
        <p:spPr/>
        <p:txBody>
          <a:bodyPr/>
          <a:lstStyle/>
          <a:p>
            <a:fld id="{5F370CD8-12A3-4211-A1CA-1FABD332D5C8}" type="slidenum">
              <a:rPr lang="zh-CN" altLang="en-US" smtClean="0"/>
              <a:t>10</a:t>
            </a:fld>
            <a:endParaRPr lang="zh-CN" altLang="en-US"/>
          </a:p>
        </p:txBody>
      </p:sp>
      <p:sp>
        <p:nvSpPr>
          <p:cNvPr id="5" name="Title 4"/>
          <p:cNvSpPr>
            <a:spLocks noGrp="1"/>
          </p:cNvSpPr>
          <p:nvPr>
            <p:ph type="title"/>
          </p:nvPr>
        </p:nvSpPr>
        <p:spPr/>
        <p:txBody>
          <a:bodyPr/>
          <a:lstStyle/>
          <a:p>
            <a:r>
              <a:rPr lang="en-US" altLang="zh-CN" b="1" dirty="0" smtClean="0"/>
              <a:t>Xenon experiments</a:t>
            </a:r>
            <a:endParaRPr lang="zh-CN" altLang="en-US" b="1" dirty="0"/>
          </a:p>
        </p:txBody>
      </p:sp>
      <p:pic>
        <p:nvPicPr>
          <p:cNvPr id="6" name="Picture 3"/>
          <p:cNvPicPr>
            <a:picLocks noChangeAspect="1"/>
          </p:cNvPicPr>
          <p:nvPr/>
        </p:nvPicPr>
        <p:blipFill>
          <a:blip r:embed="rId2">
            <a:extLst>
              <a:ext uri="{28A0092B-C50C-407E-A947-70E740481C1C}">
                <a14:useLocalDpi xmlns:a14="http://schemas.microsoft.com/office/drawing/2010/main" val="0"/>
              </a:ext>
            </a:extLst>
          </a:blip>
          <a:srcRect r="-1131"/>
          <a:stretch>
            <a:fillRect/>
          </a:stretch>
        </p:blipFill>
        <p:spPr bwMode="auto">
          <a:xfrm>
            <a:off x="263525" y="1238933"/>
            <a:ext cx="2590800" cy="3513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7"/>
          <p:cNvSpPr txBox="1">
            <a:spLocks noChangeArrowheads="1"/>
          </p:cNvSpPr>
          <p:nvPr/>
        </p:nvSpPr>
        <p:spPr bwMode="auto">
          <a:xfrm>
            <a:off x="187325" y="5040995"/>
            <a:ext cx="2765425" cy="1200329"/>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defRPr/>
            </a:pPr>
            <a:r>
              <a:rPr lang="en-US" altLang="zh-CN" b="1" dirty="0" smtClean="0">
                <a:latin typeface="+mn-lt"/>
                <a:ea typeface="+mj-ea"/>
                <a:cs typeface="Times New Roman" panose="02020603050405020304" pitchFamily="18" charset="0"/>
              </a:rPr>
              <a:t>XENON100, 60 kg, completed 2012, Gran </a:t>
            </a:r>
            <a:r>
              <a:rPr lang="en-US" altLang="zh-CN" b="1" dirty="0" err="1" smtClean="0">
                <a:latin typeface="+mn-lt"/>
                <a:ea typeface="+mj-ea"/>
                <a:cs typeface="Times New Roman" panose="02020603050405020304" pitchFamily="18" charset="0"/>
              </a:rPr>
              <a:t>Sasso</a:t>
            </a:r>
            <a:endParaRPr lang="en-US" altLang="zh-CN" b="1" dirty="0" smtClean="0">
              <a:latin typeface="+mn-lt"/>
              <a:ea typeface="+mj-ea"/>
              <a:cs typeface="Times New Roman" panose="02020603050405020304" pitchFamily="18" charset="0"/>
            </a:endParaRPr>
          </a:p>
          <a:p>
            <a:pPr>
              <a:defRPr/>
            </a:pPr>
            <a:r>
              <a:rPr lang="en-US" altLang="zh-CN" b="1" dirty="0" smtClean="0">
                <a:latin typeface="+mn-lt"/>
                <a:ea typeface="+mj-ea"/>
                <a:cs typeface="Times New Roman" panose="02020603050405020304" pitchFamily="18" charset="0"/>
              </a:rPr>
              <a:t>XENON1T in preparation</a:t>
            </a: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rcRect l="11612" r="3123"/>
          <a:stretch>
            <a:fillRect/>
          </a:stretch>
        </p:blipFill>
        <p:spPr bwMode="auto">
          <a:xfrm>
            <a:off x="3028950" y="1238933"/>
            <a:ext cx="2836863" cy="3513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Box 8"/>
          <p:cNvSpPr txBox="1">
            <a:spLocks noChangeArrowheads="1"/>
          </p:cNvSpPr>
          <p:nvPr/>
        </p:nvSpPr>
        <p:spPr bwMode="auto">
          <a:xfrm>
            <a:off x="3028950" y="5040995"/>
            <a:ext cx="2836863" cy="923330"/>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defRPr/>
            </a:pPr>
            <a:r>
              <a:rPr lang="en-US" altLang="zh-CN" b="1" dirty="0" smtClean="0">
                <a:latin typeface="+mn-lt"/>
                <a:ea typeface="+mj-ea"/>
                <a:cs typeface="Times New Roman" panose="02020603050405020304" pitchFamily="18" charset="0"/>
              </a:rPr>
              <a:t>LUX, 250 kg, running, Sanford Lab</a:t>
            </a:r>
          </a:p>
          <a:p>
            <a:pPr>
              <a:defRPr/>
            </a:pPr>
            <a:r>
              <a:rPr lang="en-US" altLang="zh-CN" b="1" dirty="0" smtClean="0">
                <a:latin typeface="+mn-lt"/>
                <a:ea typeface="+mj-ea"/>
                <a:cs typeface="Times New Roman" panose="02020603050405020304" pitchFamily="18" charset="0"/>
              </a:rPr>
              <a:t>LZ(multi-ton) in preparation</a:t>
            </a:r>
          </a:p>
        </p:txBody>
      </p:sp>
      <p:sp>
        <p:nvSpPr>
          <p:cNvPr id="10" name="TextBox 9"/>
          <p:cNvSpPr txBox="1"/>
          <p:nvPr/>
        </p:nvSpPr>
        <p:spPr>
          <a:xfrm>
            <a:off x="5988681" y="1233644"/>
            <a:ext cx="2986087" cy="4093428"/>
          </a:xfrm>
          <a:prstGeom prst="rect">
            <a:avLst/>
          </a:prstGeom>
          <a:solidFill>
            <a:schemeClr val="accent1">
              <a:lumMod val="60000"/>
              <a:lumOff val="40000"/>
            </a:schemeClr>
          </a:solidFill>
        </p:spPr>
        <p:txBody>
          <a:bodyPr wrap="square" rtlCol="0">
            <a:spAutoFit/>
          </a:bodyPr>
          <a:lstStyle/>
          <a:p>
            <a:r>
              <a:rPr lang="en-US" sz="2000" b="1" dirty="0" err="1" smtClean="0"/>
              <a:t>Xe</a:t>
            </a:r>
            <a:r>
              <a:rPr lang="en-US" sz="2000" b="1" dirty="0" smtClean="0"/>
              <a:t> advantages</a:t>
            </a:r>
          </a:p>
          <a:p>
            <a:pPr marL="342900" indent="-342900">
              <a:buFont typeface="Arial" panose="020B0604020202020204" pitchFamily="34" charset="0"/>
              <a:buChar char="•"/>
            </a:pPr>
            <a:r>
              <a:rPr lang="en-US" sz="2000" b="1" dirty="0" smtClean="0"/>
              <a:t>Low radioactive isotopes</a:t>
            </a:r>
          </a:p>
          <a:p>
            <a:pPr marL="342900" indent="-342900">
              <a:buFont typeface="Arial" panose="020B0604020202020204" pitchFamily="34" charset="0"/>
              <a:buChar char="•"/>
            </a:pPr>
            <a:r>
              <a:rPr lang="en-US" sz="2000" b="1" dirty="0" smtClean="0"/>
              <a:t>Good scintillation yield</a:t>
            </a:r>
          </a:p>
          <a:p>
            <a:pPr marL="342900" indent="-342900">
              <a:buFont typeface="Arial" panose="020B0604020202020204" pitchFamily="34" charset="0"/>
              <a:buChar char="•"/>
            </a:pPr>
            <a:r>
              <a:rPr lang="en-US" sz="2000" b="1" dirty="0" smtClean="0"/>
              <a:t>Powerful self-shielding</a:t>
            </a:r>
          </a:p>
          <a:p>
            <a:pPr marL="342900" indent="-342900">
              <a:buFont typeface="Arial" panose="020B0604020202020204" pitchFamily="34" charset="0"/>
              <a:buChar char="•"/>
            </a:pPr>
            <a:r>
              <a:rPr lang="en-US" sz="2000" b="1" dirty="0" smtClean="0"/>
              <a:t>Relatively easy to scale up</a:t>
            </a:r>
          </a:p>
          <a:p>
            <a:pPr marL="342900" indent="-342900">
              <a:buFont typeface="Arial" panose="020B0604020202020204" pitchFamily="34" charset="0"/>
              <a:buChar char="•"/>
            </a:pPr>
            <a:r>
              <a:rPr lang="en-US" sz="2000" b="1" dirty="0" smtClean="0"/>
              <a:t>“easy” cryogenics</a:t>
            </a:r>
          </a:p>
          <a:p>
            <a:pPr marL="342900" indent="-342900">
              <a:buFont typeface="Arial" panose="020B0604020202020204" pitchFamily="34" charset="0"/>
              <a:buChar char="•"/>
            </a:pPr>
            <a:r>
              <a:rPr lang="en-US" sz="2000" b="1" dirty="0" smtClean="0"/>
              <a:t>Dual phase TPC for signal reconstruction</a:t>
            </a:r>
          </a:p>
          <a:p>
            <a:pPr marL="342900" indent="-342900">
              <a:buFont typeface="Arial" panose="020B0604020202020204" pitchFamily="34" charset="0"/>
              <a:buChar char="•"/>
            </a:pPr>
            <a:r>
              <a:rPr lang="en-US" sz="2000" b="1" dirty="0" smtClean="0"/>
              <a:t>Good background discrimination</a:t>
            </a:r>
          </a:p>
          <a:p>
            <a:pPr marL="342900" indent="-342900">
              <a:buFont typeface="Arial" panose="020B0604020202020204" pitchFamily="34" charset="0"/>
              <a:buChar char="•"/>
            </a:pPr>
            <a:r>
              <a:rPr lang="en-US" sz="2000" b="1" dirty="0" smtClean="0"/>
              <a:t>...</a:t>
            </a:r>
            <a:endParaRPr lang="en-US" sz="2000" b="1" dirty="0"/>
          </a:p>
        </p:txBody>
      </p:sp>
    </p:spTree>
    <p:extLst>
      <p:ext uri="{BB962C8B-B14F-4D97-AF65-F5344CB8AC3E}">
        <p14:creationId xmlns:p14="http://schemas.microsoft.com/office/powerpoint/2010/main" val="196512528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BBABAC4-E4F3-4320-A47F-7A755EC06384}" type="datetime1">
              <a:rPr lang="zh-CN" altLang="en-US" smtClean="0"/>
              <a:t>2015/10/9</a:t>
            </a:fld>
            <a:endParaRPr lang="zh-CN" altLang="en-US"/>
          </a:p>
        </p:txBody>
      </p:sp>
      <p:sp>
        <p:nvSpPr>
          <p:cNvPr id="3" name="Footer Placeholder 2"/>
          <p:cNvSpPr>
            <a:spLocks noGrp="1"/>
          </p:cNvSpPr>
          <p:nvPr>
            <p:ph type="ftr" sz="quarter" idx="11"/>
          </p:nvPr>
        </p:nvSpPr>
        <p:spPr/>
        <p:txBody>
          <a:bodyPr/>
          <a:lstStyle/>
          <a:p>
            <a:r>
              <a:rPr lang="en-US" altLang="zh-CN" smtClean="0"/>
              <a:t>USTC ICTS Colloquium</a:t>
            </a:r>
            <a:endParaRPr lang="zh-CN" altLang="en-US" dirty="0"/>
          </a:p>
        </p:txBody>
      </p:sp>
      <p:sp>
        <p:nvSpPr>
          <p:cNvPr id="4" name="Slide Number Placeholder 3"/>
          <p:cNvSpPr>
            <a:spLocks noGrp="1"/>
          </p:cNvSpPr>
          <p:nvPr>
            <p:ph type="sldNum" sz="quarter" idx="12"/>
          </p:nvPr>
        </p:nvSpPr>
        <p:spPr/>
        <p:txBody>
          <a:bodyPr/>
          <a:lstStyle/>
          <a:p>
            <a:fld id="{5F370CD8-12A3-4211-A1CA-1FABD332D5C8}" type="slidenum">
              <a:rPr lang="zh-CN" altLang="en-US" smtClean="0"/>
              <a:t>11</a:t>
            </a:fld>
            <a:endParaRPr lang="zh-CN" altLang="en-US"/>
          </a:p>
        </p:txBody>
      </p:sp>
      <p:sp>
        <p:nvSpPr>
          <p:cNvPr id="5" name="Title 4"/>
          <p:cNvSpPr>
            <a:spLocks noGrp="1"/>
          </p:cNvSpPr>
          <p:nvPr>
            <p:ph type="title"/>
          </p:nvPr>
        </p:nvSpPr>
        <p:spPr/>
        <p:txBody>
          <a:bodyPr/>
          <a:lstStyle/>
          <a:p>
            <a:r>
              <a:rPr lang="en-US" altLang="zh-CN" b="1" dirty="0"/>
              <a:t>Dual phase xenon detector</a:t>
            </a:r>
            <a:endParaRPr lang="zh-CN" altLang="en-US" dirty="0"/>
          </a:p>
        </p:txBody>
      </p:sp>
      <p:pic>
        <p:nvPicPr>
          <p:cNvPr id="8" name="内容占位符 4"/>
          <p:cNvPicPr>
            <a:picLocks noChangeAspect="1"/>
          </p:cNvPicPr>
          <p:nvPr/>
        </p:nvPicPr>
        <p:blipFill>
          <a:blip r:embed="rId2">
            <a:extLst>
              <a:ext uri="{28A0092B-C50C-407E-A947-70E740481C1C}">
                <a14:useLocalDpi xmlns:a14="http://schemas.microsoft.com/office/drawing/2010/main" val="0"/>
              </a:ext>
            </a:extLst>
          </a:blip>
          <a:srcRect l="50000" t="12170" b="2637"/>
          <a:stretch>
            <a:fillRect/>
          </a:stretch>
        </p:blipFill>
        <p:spPr>
          <a:xfrm>
            <a:off x="169738" y="2552144"/>
            <a:ext cx="2903537" cy="2667000"/>
          </a:xfrm>
          <a:prstGeom prst="rect">
            <a:avLst/>
          </a:prstGeom>
        </p:spPr>
      </p:pic>
      <p:sp>
        <p:nvSpPr>
          <p:cNvPr id="9" name="Isosceles Triangle 8"/>
          <p:cNvSpPr/>
          <p:nvPr/>
        </p:nvSpPr>
        <p:spPr>
          <a:xfrm flipV="1">
            <a:off x="3512378" y="2461835"/>
            <a:ext cx="144462" cy="577850"/>
          </a:xfrm>
          <a:prstGeom prst="triangl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ea typeface="+mj-ea"/>
            </a:endParaRPr>
          </a:p>
        </p:txBody>
      </p:sp>
      <p:sp>
        <p:nvSpPr>
          <p:cNvPr id="10" name="Isosceles Triangle 9"/>
          <p:cNvSpPr/>
          <p:nvPr/>
        </p:nvSpPr>
        <p:spPr>
          <a:xfrm flipV="1">
            <a:off x="4853815" y="2469772"/>
            <a:ext cx="506413" cy="566738"/>
          </a:xfrm>
          <a:prstGeom prst="triangl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ea typeface="+mj-ea"/>
            </a:endParaRPr>
          </a:p>
        </p:txBody>
      </p:sp>
      <p:cxnSp>
        <p:nvCxnSpPr>
          <p:cNvPr id="11" name="Straight Arrow Connector 10"/>
          <p:cNvCxnSpPr/>
          <p:nvPr/>
        </p:nvCxnSpPr>
        <p:spPr>
          <a:xfrm>
            <a:off x="3801303" y="2317372"/>
            <a:ext cx="1052512"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TextBox 4"/>
          <p:cNvSpPr txBox="1">
            <a:spLocks noChangeArrowheads="1"/>
          </p:cNvSpPr>
          <p:nvPr/>
        </p:nvSpPr>
        <p:spPr bwMode="auto">
          <a:xfrm>
            <a:off x="3804478" y="2028447"/>
            <a:ext cx="110799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defRPr/>
            </a:pPr>
            <a:r>
              <a:rPr lang="en-US" dirty="0" smtClean="0">
                <a:latin typeface="+mn-lt"/>
                <a:ea typeface="+mj-ea"/>
                <a:cs typeface="楷体" panose="02010609060101010101" pitchFamily="49" charset="-122"/>
              </a:rPr>
              <a:t>Drift time</a:t>
            </a:r>
            <a:endParaRPr lang="en-US" dirty="0">
              <a:latin typeface="+mn-lt"/>
              <a:ea typeface="+mj-ea"/>
              <a:cs typeface="楷体" panose="02010609060101010101" pitchFamily="49" charset="-122"/>
            </a:endParaRPr>
          </a:p>
        </p:txBody>
      </p:sp>
      <p:cxnSp>
        <p:nvCxnSpPr>
          <p:cNvPr id="13" name="Straight Connector 12"/>
          <p:cNvCxnSpPr/>
          <p:nvPr/>
        </p:nvCxnSpPr>
        <p:spPr>
          <a:xfrm>
            <a:off x="3296478" y="2461835"/>
            <a:ext cx="263048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Rectangle 13"/>
          <p:cNvSpPr/>
          <p:nvPr/>
        </p:nvSpPr>
        <p:spPr>
          <a:xfrm>
            <a:off x="3296478" y="1937567"/>
            <a:ext cx="2630487" cy="140074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ea typeface="+mj-ea"/>
            </a:endParaRPr>
          </a:p>
        </p:txBody>
      </p:sp>
      <p:sp>
        <p:nvSpPr>
          <p:cNvPr id="15" name="TextBox 14"/>
          <p:cNvSpPr txBox="1">
            <a:spLocks noChangeArrowheads="1"/>
          </p:cNvSpPr>
          <p:nvPr/>
        </p:nvSpPr>
        <p:spPr bwMode="auto">
          <a:xfrm>
            <a:off x="3369503" y="2114172"/>
            <a:ext cx="4074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defRPr/>
            </a:pPr>
            <a:r>
              <a:rPr lang="en-US" altLang="zh-CN">
                <a:solidFill>
                  <a:srgbClr val="FF0000"/>
                </a:solidFill>
                <a:latin typeface="+mn-lt"/>
                <a:ea typeface="+mj-ea"/>
                <a:cs typeface="楷体" panose="02010609060101010101" pitchFamily="49" charset="-122"/>
              </a:rPr>
              <a:t>S1</a:t>
            </a:r>
            <a:endParaRPr lang="en-US">
              <a:solidFill>
                <a:srgbClr val="FF0000"/>
              </a:solidFill>
              <a:latin typeface="+mn-lt"/>
              <a:ea typeface="+mj-ea"/>
              <a:cs typeface="楷体" panose="02010609060101010101" pitchFamily="49" charset="-122"/>
            </a:endParaRPr>
          </a:p>
        </p:txBody>
      </p:sp>
      <p:sp>
        <p:nvSpPr>
          <p:cNvPr id="16" name="TextBox 17"/>
          <p:cNvSpPr txBox="1">
            <a:spLocks noChangeArrowheads="1"/>
          </p:cNvSpPr>
          <p:nvPr/>
        </p:nvSpPr>
        <p:spPr bwMode="auto">
          <a:xfrm>
            <a:off x="4922078" y="2098297"/>
            <a:ext cx="4074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defRPr/>
            </a:pPr>
            <a:r>
              <a:rPr lang="en-US" altLang="zh-CN">
                <a:solidFill>
                  <a:srgbClr val="0000FF"/>
                </a:solidFill>
                <a:latin typeface="+mn-lt"/>
                <a:ea typeface="+mj-ea"/>
                <a:cs typeface="楷体" panose="02010609060101010101" pitchFamily="49" charset="-122"/>
              </a:rPr>
              <a:t>S2</a:t>
            </a:r>
            <a:endParaRPr lang="en-US">
              <a:solidFill>
                <a:srgbClr val="0000FF"/>
              </a:solidFill>
              <a:latin typeface="+mn-lt"/>
              <a:ea typeface="+mj-ea"/>
              <a:cs typeface="楷体" panose="02010609060101010101" pitchFamily="49" charset="-122"/>
            </a:endParaRPr>
          </a:p>
        </p:txBody>
      </p:sp>
      <p:sp>
        <p:nvSpPr>
          <p:cNvPr id="17" name="TextBox 13"/>
          <p:cNvSpPr txBox="1">
            <a:spLocks noChangeArrowheads="1"/>
          </p:cNvSpPr>
          <p:nvPr/>
        </p:nvSpPr>
        <p:spPr bwMode="auto">
          <a:xfrm>
            <a:off x="3246631" y="1257378"/>
            <a:ext cx="273018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defRPr/>
            </a:pPr>
            <a:r>
              <a:rPr lang="en-US" b="1" dirty="0" smtClean="0">
                <a:latin typeface="+mn-lt"/>
                <a:ea typeface="+mj-ea"/>
                <a:cs typeface="楷体" panose="02010609060101010101" pitchFamily="49" charset="-122"/>
              </a:rPr>
              <a:t>Dark matter: nuclear recoil (NR)</a:t>
            </a:r>
            <a:endParaRPr lang="en-US" b="1" dirty="0">
              <a:latin typeface="+mn-lt"/>
              <a:ea typeface="+mj-ea"/>
              <a:cs typeface="楷体" panose="02010609060101010101" pitchFamily="49" charset="-122"/>
            </a:endParaRPr>
          </a:p>
        </p:txBody>
      </p:sp>
      <p:sp>
        <p:nvSpPr>
          <p:cNvPr id="18" name="Isosceles Triangle 17"/>
          <p:cNvSpPr/>
          <p:nvPr/>
        </p:nvSpPr>
        <p:spPr>
          <a:xfrm flipV="1">
            <a:off x="6591072" y="2380480"/>
            <a:ext cx="142875" cy="555625"/>
          </a:xfrm>
          <a:prstGeom prst="triangl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ea typeface="+mj-ea"/>
            </a:endParaRPr>
          </a:p>
        </p:txBody>
      </p:sp>
      <p:cxnSp>
        <p:nvCxnSpPr>
          <p:cNvPr id="19" name="Straight Arrow Connector 18"/>
          <p:cNvCxnSpPr/>
          <p:nvPr/>
        </p:nvCxnSpPr>
        <p:spPr>
          <a:xfrm>
            <a:off x="6875235" y="2242367"/>
            <a:ext cx="1035050"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0" name="TextBox 22"/>
          <p:cNvSpPr txBox="1">
            <a:spLocks noChangeArrowheads="1"/>
          </p:cNvSpPr>
          <p:nvPr/>
        </p:nvSpPr>
        <p:spPr bwMode="auto">
          <a:xfrm>
            <a:off x="6878410" y="1964555"/>
            <a:ext cx="110799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defRPr/>
            </a:pPr>
            <a:r>
              <a:rPr lang="en-US" dirty="0" smtClean="0">
                <a:latin typeface="+mn-lt"/>
                <a:ea typeface="+mj-ea"/>
                <a:cs typeface="楷体" panose="02010609060101010101" pitchFamily="49" charset="-122"/>
              </a:rPr>
              <a:t>Drift time</a:t>
            </a:r>
            <a:endParaRPr lang="en-US" dirty="0">
              <a:latin typeface="+mn-lt"/>
              <a:ea typeface="+mj-ea"/>
              <a:cs typeface="楷体" panose="02010609060101010101" pitchFamily="49" charset="-122"/>
            </a:endParaRPr>
          </a:p>
        </p:txBody>
      </p:sp>
      <p:cxnSp>
        <p:nvCxnSpPr>
          <p:cNvPr id="21" name="Straight Connector 20"/>
          <p:cNvCxnSpPr/>
          <p:nvPr/>
        </p:nvCxnSpPr>
        <p:spPr>
          <a:xfrm>
            <a:off x="6379935" y="2380480"/>
            <a:ext cx="258603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2" name="Rectangle 21"/>
          <p:cNvSpPr/>
          <p:nvPr/>
        </p:nvSpPr>
        <p:spPr>
          <a:xfrm>
            <a:off x="6366546" y="1937567"/>
            <a:ext cx="2587625" cy="139858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ea typeface="+mj-ea"/>
            </a:endParaRPr>
          </a:p>
        </p:txBody>
      </p:sp>
      <p:sp>
        <p:nvSpPr>
          <p:cNvPr id="23" name="TextBox 25"/>
          <p:cNvSpPr txBox="1">
            <a:spLocks noChangeArrowheads="1"/>
          </p:cNvSpPr>
          <p:nvPr/>
        </p:nvSpPr>
        <p:spPr bwMode="auto">
          <a:xfrm>
            <a:off x="6451372" y="2047105"/>
            <a:ext cx="4074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defRPr/>
            </a:pPr>
            <a:r>
              <a:rPr lang="en-US" altLang="zh-CN">
                <a:solidFill>
                  <a:srgbClr val="FF0000"/>
                </a:solidFill>
                <a:latin typeface="+mn-lt"/>
                <a:ea typeface="+mj-ea"/>
                <a:cs typeface="楷体" panose="02010609060101010101" pitchFamily="49" charset="-122"/>
              </a:rPr>
              <a:t>S1</a:t>
            </a:r>
            <a:endParaRPr lang="en-US">
              <a:solidFill>
                <a:srgbClr val="FF0000"/>
              </a:solidFill>
              <a:latin typeface="+mn-lt"/>
              <a:ea typeface="+mj-ea"/>
              <a:cs typeface="楷体" panose="02010609060101010101" pitchFamily="49" charset="-122"/>
            </a:endParaRPr>
          </a:p>
        </p:txBody>
      </p:sp>
      <p:sp>
        <p:nvSpPr>
          <p:cNvPr id="24" name="TextBox 26"/>
          <p:cNvSpPr txBox="1">
            <a:spLocks noChangeArrowheads="1"/>
          </p:cNvSpPr>
          <p:nvPr/>
        </p:nvSpPr>
        <p:spPr bwMode="auto">
          <a:xfrm>
            <a:off x="7978547" y="2032817"/>
            <a:ext cx="4074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defRPr/>
            </a:pPr>
            <a:r>
              <a:rPr lang="en-US" altLang="zh-CN">
                <a:solidFill>
                  <a:srgbClr val="0000FF"/>
                </a:solidFill>
                <a:latin typeface="+mn-lt"/>
                <a:ea typeface="+mj-ea"/>
                <a:cs typeface="楷体" panose="02010609060101010101" pitchFamily="49" charset="-122"/>
              </a:rPr>
              <a:t>S2</a:t>
            </a:r>
            <a:endParaRPr lang="en-US">
              <a:solidFill>
                <a:srgbClr val="0000FF"/>
              </a:solidFill>
              <a:latin typeface="+mn-lt"/>
              <a:ea typeface="+mj-ea"/>
              <a:cs typeface="楷体" panose="02010609060101010101" pitchFamily="49" charset="-122"/>
            </a:endParaRPr>
          </a:p>
        </p:txBody>
      </p:sp>
      <p:sp>
        <p:nvSpPr>
          <p:cNvPr id="25" name="Isosceles Triangle 24"/>
          <p:cNvSpPr/>
          <p:nvPr/>
        </p:nvSpPr>
        <p:spPr>
          <a:xfrm flipV="1">
            <a:off x="4796471" y="5363506"/>
            <a:ext cx="141288" cy="555625"/>
          </a:xfrm>
          <a:prstGeom prst="triangl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ea typeface="+mj-ea"/>
            </a:endParaRPr>
          </a:p>
        </p:txBody>
      </p:sp>
      <p:sp>
        <p:nvSpPr>
          <p:cNvPr id="26" name="Isosceles Triangle 25"/>
          <p:cNvSpPr/>
          <p:nvPr/>
        </p:nvSpPr>
        <p:spPr>
          <a:xfrm flipV="1">
            <a:off x="5933121" y="5373031"/>
            <a:ext cx="495300" cy="906462"/>
          </a:xfrm>
          <a:prstGeom prst="triangl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latin typeface="+mj-ea"/>
              <a:ea typeface="+mj-ea"/>
            </a:endParaRPr>
          </a:p>
        </p:txBody>
      </p:sp>
      <p:cxnSp>
        <p:nvCxnSpPr>
          <p:cNvPr id="27" name="Straight Connector 26"/>
          <p:cNvCxnSpPr/>
          <p:nvPr/>
        </p:nvCxnSpPr>
        <p:spPr>
          <a:xfrm>
            <a:off x="4583746" y="5363506"/>
            <a:ext cx="2586038"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8" name="Rectangle 27"/>
          <p:cNvSpPr/>
          <p:nvPr/>
        </p:nvSpPr>
        <p:spPr>
          <a:xfrm>
            <a:off x="4578006" y="4944406"/>
            <a:ext cx="2591778" cy="1350962"/>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latin typeface="+mj-ea"/>
              <a:ea typeface="+mj-ea"/>
            </a:endParaRPr>
          </a:p>
        </p:txBody>
      </p:sp>
      <p:sp>
        <p:nvSpPr>
          <p:cNvPr id="29" name="TextBox 43"/>
          <p:cNvSpPr txBox="1">
            <a:spLocks noChangeArrowheads="1"/>
          </p:cNvSpPr>
          <p:nvPr/>
        </p:nvSpPr>
        <p:spPr bwMode="auto">
          <a:xfrm>
            <a:off x="4655184" y="5030131"/>
            <a:ext cx="4074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defRPr/>
            </a:pPr>
            <a:r>
              <a:rPr lang="en-US" altLang="zh-CN">
                <a:solidFill>
                  <a:srgbClr val="FF0000"/>
                </a:solidFill>
                <a:latin typeface="+mn-lt"/>
                <a:ea typeface="+mj-ea"/>
                <a:cs typeface="楷体" panose="02010609060101010101" pitchFamily="49" charset="-122"/>
              </a:rPr>
              <a:t>S1</a:t>
            </a:r>
            <a:endParaRPr lang="en-US">
              <a:solidFill>
                <a:srgbClr val="FF0000"/>
              </a:solidFill>
              <a:latin typeface="+mn-lt"/>
              <a:ea typeface="+mj-ea"/>
              <a:cs typeface="楷体" panose="02010609060101010101" pitchFamily="49" charset="-122"/>
            </a:endParaRPr>
          </a:p>
        </p:txBody>
      </p:sp>
      <p:sp>
        <p:nvSpPr>
          <p:cNvPr id="30" name="TextBox 44"/>
          <p:cNvSpPr txBox="1">
            <a:spLocks noChangeArrowheads="1"/>
          </p:cNvSpPr>
          <p:nvPr/>
        </p:nvSpPr>
        <p:spPr bwMode="auto">
          <a:xfrm>
            <a:off x="6182359" y="5015843"/>
            <a:ext cx="4074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defRPr/>
            </a:pPr>
            <a:r>
              <a:rPr lang="en-US" altLang="zh-CN">
                <a:solidFill>
                  <a:srgbClr val="0000FF"/>
                </a:solidFill>
                <a:latin typeface="+mn-lt"/>
                <a:ea typeface="+mj-ea"/>
                <a:cs typeface="楷体" panose="02010609060101010101" pitchFamily="49" charset="-122"/>
              </a:rPr>
              <a:t>S2</a:t>
            </a:r>
            <a:endParaRPr lang="en-US">
              <a:solidFill>
                <a:srgbClr val="0000FF"/>
              </a:solidFill>
              <a:latin typeface="+mn-lt"/>
              <a:ea typeface="+mj-ea"/>
              <a:cs typeface="楷体" panose="02010609060101010101" pitchFamily="49" charset="-122"/>
            </a:endParaRPr>
          </a:p>
        </p:txBody>
      </p:sp>
      <p:sp>
        <p:nvSpPr>
          <p:cNvPr id="31" name="TextBox 45"/>
          <p:cNvSpPr txBox="1">
            <a:spLocks noChangeArrowheads="1"/>
          </p:cNvSpPr>
          <p:nvPr/>
        </p:nvSpPr>
        <p:spPr bwMode="auto">
          <a:xfrm>
            <a:off x="6383398" y="1245731"/>
            <a:ext cx="25908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defRPr/>
            </a:pPr>
            <a:r>
              <a:rPr lang="en-US" b="1" dirty="0" smtClean="0">
                <a:latin typeface="+mn-lt"/>
                <a:ea typeface="+mj-ea"/>
                <a:cs typeface="楷体" panose="02010609060101010101" pitchFamily="49" charset="-122"/>
                <a:sym typeface="Symbol" panose="05050102010706020507" pitchFamily="18" charset="2"/>
              </a:rPr>
              <a:t> </a:t>
            </a:r>
            <a:r>
              <a:rPr lang="en-US" b="1" dirty="0" smtClean="0">
                <a:latin typeface="+mn-lt"/>
                <a:ea typeface="+mj-ea"/>
                <a:cs typeface="楷体" panose="02010609060101010101" pitchFamily="49" charset="-122"/>
              </a:rPr>
              <a:t>background: electron recoil (ER)</a:t>
            </a:r>
            <a:endParaRPr lang="en-US" b="1" dirty="0">
              <a:latin typeface="+mn-lt"/>
              <a:ea typeface="+mj-ea"/>
              <a:cs typeface="楷体" panose="02010609060101010101" pitchFamily="49" charset="-122"/>
            </a:endParaRPr>
          </a:p>
        </p:txBody>
      </p:sp>
      <p:sp>
        <p:nvSpPr>
          <p:cNvPr id="32" name="Isosceles Triangle 31"/>
          <p:cNvSpPr/>
          <p:nvPr/>
        </p:nvSpPr>
        <p:spPr>
          <a:xfrm flipV="1">
            <a:off x="7802335" y="2385453"/>
            <a:ext cx="498475" cy="906462"/>
          </a:xfrm>
          <a:prstGeom prst="triangl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ea typeface="+mj-ea"/>
            </a:endParaRPr>
          </a:p>
        </p:txBody>
      </p:sp>
      <p:sp>
        <p:nvSpPr>
          <p:cNvPr id="33" name="Isosceles Triangle 32"/>
          <p:cNvSpPr/>
          <p:nvPr/>
        </p:nvSpPr>
        <p:spPr>
          <a:xfrm flipV="1">
            <a:off x="6499859" y="5371654"/>
            <a:ext cx="496887" cy="906462"/>
          </a:xfrm>
          <a:prstGeom prst="triangl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latin typeface="+mj-ea"/>
              <a:ea typeface="+mj-ea"/>
            </a:endParaRPr>
          </a:p>
        </p:txBody>
      </p:sp>
      <p:sp>
        <p:nvSpPr>
          <p:cNvPr id="35" name="TextBox 13"/>
          <p:cNvSpPr txBox="1">
            <a:spLocks noChangeArrowheads="1"/>
          </p:cNvSpPr>
          <p:nvPr/>
        </p:nvSpPr>
        <p:spPr bwMode="auto">
          <a:xfrm>
            <a:off x="4352595" y="3434670"/>
            <a:ext cx="3209925"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en-US" altLang="zh-CN" sz="2400" b="1" dirty="0">
                <a:solidFill>
                  <a:srgbClr val="FF0000"/>
                </a:solidFill>
              </a:rPr>
              <a:t>(S2/S1)</a:t>
            </a:r>
            <a:r>
              <a:rPr lang="en-US" altLang="zh-CN" sz="2400" b="1" baseline="-25000" dirty="0">
                <a:solidFill>
                  <a:srgbClr val="FF0000"/>
                </a:solidFill>
              </a:rPr>
              <a:t>NR</a:t>
            </a:r>
            <a:r>
              <a:rPr lang="en-US" altLang="zh-CN" sz="2400" b="1" dirty="0">
                <a:solidFill>
                  <a:srgbClr val="FF0000"/>
                </a:solidFill>
              </a:rPr>
              <a:t>&lt;&lt;(S2/S1)</a:t>
            </a:r>
            <a:r>
              <a:rPr lang="en-US" altLang="zh-CN" sz="2400" b="1" baseline="-25000" dirty="0">
                <a:solidFill>
                  <a:srgbClr val="FF0000"/>
                </a:solidFill>
              </a:rPr>
              <a:t>ER</a:t>
            </a:r>
            <a:endParaRPr lang="en-US" sz="2400" b="1" baseline="-25000" dirty="0">
              <a:solidFill>
                <a:srgbClr val="FF0000"/>
              </a:solidFill>
            </a:endParaRPr>
          </a:p>
        </p:txBody>
      </p:sp>
      <p:cxnSp>
        <p:nvCxnSpPr>
          <p:cNvPr id="39" name="Straight Connector 38"/>
          <p:cNvCxnSpPr/>
          <p:nvPr/>
        </p:nvCxnSpPr>
        <p:spPr>
          <a:xfrm>
            <a:off x="3073275" y="1112808"/>
            <a:ext cx="0" cy="521035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0" name="TextBox 45"/>
          <p:cNvSpPr txBox="1">
            <a:spLocks noChangeArrowheads="1"/>
          </p:cNvSpPr>
          <p:nvPr/>
        </p:nvSpPr>
        <p:spPr bwMode="auto">
          <a:xfrm>
            <a:off x="4655184" y="4312180"/>
            <a:ext cx="287259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defRPr/>
            </a:pPr>
            <a:r>
              <a:rPr lang="en-US" b="1" dirty="0" smtClean="0">
                <a:latin typeface="+mn-lt"/>
                <a:ea typeface="+mj-ea"/>
                <a:cs typeface="楷体" panose="02010609060101010101" pitchFamily="49" charset="-122"/>
                <a:sym typeface="Symbol" panose="05050102010706020507" pitchFamily="18" charset="2"/>
              </a:rPr>
              <a:t>Multi-site scattering </a:t>
            </a:r>
            <a:r>
              <a:rPr lang="en-US" b="1" dirty="0" smtClean="0">
                <a:latin typeface="+mn-lt"/>
                <a:ea typeface="+mj-ea"/>
                <a:cs typeface="楷体" panose="02010609060101010101" pitchFamily="49" charset="-122"/>
              </a:rPr>
              <a:t>background  (ER or NR)</a:t>
            </a:r>
            <a:endParaRPr lang="en-US" b="1" dirty="0">
              <a:latin typeface="+mn-lt"/>
              <a:ea typeface="+mj-ea"/>
              <a:cs typeface="楷体" panose="02010609060101010101" pitchFamily="49" charset="-122"/>
            </a:endParaRPr>
          </a:p>
        </p:txBody>
      </p:sp>
    </p:spTree>
    <p:extLst>
      <p:ext uri="{BB962C8B-B14F-4D97-AF65-F5344CB8AC3E}">
        <p14:creationId xmlns:p14="http://schemas.microsoft.com/office/powerpoint/2010/main" val="171467670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C24F907-44B9-4D71-AE72-A1B4C8FA394A}" type="datetime1">
              <a:rPr lang="zh-CN" altLang="en-US" smtClean="0"/>
              <a:t>2015/10/9</a:t>
            </a:fld>
            <a:endParaRPr lang="zh-CN" altLang="en-US"/>
          </a:p>
        </p:txBody>
      </p:sp>
      <p:sp>
        <p:nvSpPr>
          <p:cNvPr id="3" name="Footer Placeholder 2"/>
          <p:cNvSpPr>
            <a:spLocks noGrp="1"/>
          </p:cNvSpPr>
          <p:nvPr>
            <p:ph type="ftr" sz="quarter" idx="11"/>
          </p:nvPr>
        </p:nvSpPr>
        <p:spPr/>
        <p:txBody>
          <a:bodyPr/>
          <a:lstStyle/>
          <a:p>
            <a:r>
              <a:rPr lang="en-US" altLang="zh-CN" smtClean="0"/>
              <a:t>USTC ICTS Colloquium</a:t>
            </a:r>
            <a:endParaRPr lang="zh-CN" altLang="en-US" dirty="0"/>
          </a:p>
        </p:txBody>
      </p:sp>
      <p:sp>
        <p:nvSpPr>
          <p:cNvPr id="4" name="Slide Number Placeholder 3"/>
          <p:cNvSpPr>
            <a:spLocks noGrp="1"/>
          </p:cNvSpPr>
          <p:nvPr>
            <p:ph type="sldNum" sz="quarter" idx="12"/>
          </p:nvPr>
        </p:nvSpPr>
        <p:spPr/>
        <p:txBody>
          <a:bodyPr/>
          <a:lstStyle/>
          <a:p>
            <a:fld id="{5F370CD8-12A3-4211-A1CA-1FABD332D5C8}" type="slidenum">
              <a:rPr lang="zh-CN" altLang="en-US" smtClean="0"/>
              <a:t>12</a:t>
            </a:fld>
            <a:endParaRPr lang="zh-CN" altLang="en-US"/>
          </a:p>
        </p:txBody>
      </p:sp>
      <p:sp>
        <p:nvSpPr>
          <p:cNvPr id="5" name="Title 4"/>
          <p:cNvSpPr>
            <a:spLocks noGrp="1"/>
          </p:cNvSpPr>
          <p:nvPr>
            <p:ph type="title"/>
          </p:nvPr>
        </p:nvSpPr>
        <p:spPr/>
        <p:txBody>
          <a:bodyPr/>
          <a:lstStyle/>
          <a:p>
            <a:r>
              <a:rPr lang="en-US" altLang="zh-CN" b="1" dirty="0"/>
              <a:t>Direct detection: global </a:t>
            </a:r>
            <a:r>
              <a:rPr lang="en-US" altLang="zh-CN" b="1" dirty="0" smtClean="0"/>
              <a:t>situation</a:t>
            </a:r>
            <a:endParaRPr lang="zh-CN" altLang="en-US" dirty="0"/>
          </a:p>
        </p:txBody>
      </p:sp>
      <p:pic>
        <p:nvPicPr>
          <p:cNvPr id="6" name="Picture 5"/>
          <p:cNvPicPr>
            <a:picLocks noChangeAspect="1"/>
          </p:cNvPicPr>
          <p:nvPr/>
        </p:nvPicPr>
        <p:blipFill>
          <a:blip r:embed="rId2"/>
          <a:stretch>
            <a:fillRect/>
          </a:stretch>
        </p:blipFill>
        <p:spPr>
          <a:xfrm>
            <a:off x="273335" y="1204461"/>
            <a:ext cx="3903279" cy="3256985"/>
          </a:xfrm>
          <a:prstGeom prst="rect">
            <a:avLst/>
          </a:prstGeom>
        </p:spPr>
      </p:pic>
      <p:sp>
        <p:nvSpPr>
          <p:cNvPr id="7" name="文本框 8"/>
          <p:cNvSpPr txBox="1"/>
          <p:nvPr/>
        </p:nvSpPr>
        <p:spPr>
          <a:xfrm>
            <a:off x="920452" y="990601"/>
            <a:ext cx="2796407" cy="307777"/>
          </a:xfrm>
          <a:prstGeom prst="rect">
            <a:avLst/>
          </a:prstGeom>
          <a:noFill/>
        </p:spPr>
        <p:txBody>
          <a:bodyPr wrap="none" rtlCol="0">
            <a:spAutoFit/>
          </a:bodyPr>
          <a:lstStyle/>
          <a:p>
            <a:r>
              <a:rPr lang="en-US" altLang="zh-CN" sz="1400" b="1" dirty="0" smtClean="0"/>
              <a:t>LUX 2013</a:t>
            </a:r>
            <a:r>
              <a:rPr lang="zh-CN" altLang="en-US" sz="1400" b="1" dirty="0" smtClean="0"/>
              <a:t>，</a:t>
            </a:r>
            <a:r>
              <a:rPr lang="en-US" altLang="zh-CN" sz="1400" b="1" dirty="0" smtClean="0"/>
              <a:t>PRL </a:t>
            </a:r>
            <a:r>
              <a:rPr lang="en-US" altLang="zh-CN" sz="1400" b="1" dirty="0"/>
              <a:t>112, 091303 (2014)</a:t>
            </a:r>
            <a:endParaRPr lang="zh-CN" altLang="en-US" sz="1400" b="1" dirty="0"/>
          </a:p>
        </p:txBody>
      </p:sp>
      <p:pic>
        <p:nvPicPr>
          <p:cNvPr id="8" name="Picture 7"/>
          <p:cNvPicPr>
            <a:picLocks noChangeAspect="1"/>
          </p:cNvPicPr>
          <p:nvPr/>
        </p:nvPicPr>
        <p:blipFill>
          <a:blip r:embed="rId3"/>
          <a:stretch>
            <a:fillRect/>
          </a:stretch>
        </p:blipFill>
        <p:spPr>
          <a:xfrm>
            <a:off x="4435969" y="1180211"/>
            <a:ext cx="4371766" cy="3185542"/>
          </a:xfrm>
          <a:prstGeom prst="rect">
            <a:avLst/>
          </a:prstGeom>
        </p:spPr>
      </p:pic>
      <p:sp>
        <p:nvSpPr>
          <p:cNvPr id="9" name="文本框 8"/>
          <p:cNvSpPr txBox="1"/>
          <p:nvPr/>
        </p:nvSpPr>
        <p:spPr>
          <a:xfrm>
            <a:off x="5196487" y="990601"/>
            <a:ext cx="2892138" cy="307777"/>
          </a:xfrm>
          <a:prstGeom prst="rect">
            <a:avLst/>
          </a:prstGeom>
          <a:noFill/>
        </p:spPr>
        <p:txBody>
          <a:bodyPr wrap="none" rtlCol="0">
            <a:spAutoFit/>
          </a:bodyPr>
          <a:lstStyle/>
          <a:p>
            <a:r>
              <a:rPr lang="en-US" altLang="zh-CN" sz="1400" b="1" dirty="0" err="1" smtClean="0"/>
              <a:t>SuperCDMS</a:t>
            </a:r>
            <a:r>
              <a:rPr lang="en-US" altLang="zh-CN" sz="1400" b="1" dirty="0" smtClean="0"/>
              <a:t>, PRL 112, 241302 (2014)</a:t>
            </a:r>
            <a:endParaRPr lang="zh-CN" altLang="en-US" sz="1400" b="1" dirty="0"/>
          </a:p>
        </p:txBody>
      </p:sp>
      <p:sp>
        <p:nvSpPr>
          <p:cNvPr id="10" name="文本框 9"/>
          <p:cNvSpPr txBox="1"/>
          <p:nvPr/>
        </p:nvSpPr>
        <p:spPr>
          <a:xfrm>
            <a:off x="120770" y="4422974"/>
            <a:ext cx="8885207" cy="2043188"/>
          </a:xfrm>
          <a:prstGeom prst="rect">
            <a:avLst/>
          </a:prstGeom>
          <a:solidFill>
            <a:srgbClr val="92D050">
              <a:alpha val="50196"/>
            </a:srgbClr>
          </a:solidFill>
        </p:spPr>
        <p:txBody>
          <a:bodyPr wrap="square" rtlCol="0">
            <a:spAutoFit/>
          </a:bodyPr>
          <a:lstStyle/>
          <a:p>
            <a:pPr marL="365760" indent="-256032">
              <a:lnSpc>
                <a:spcPts val="2800"/>
              </a:lnSpc>
              <a:spcBef>
                <a:spcPts val="400"/>
              </a:spcBef>
              <a:buClr>
                <a:srgbClr val="990000"/>
              </a:buClr>
              <a:buSzPct val="68000"/>
              <a:buFont typeface="Wingdings" panose="05000000000000000000" pitchFamily="2" charset="2"/>
              <a:buChar char="p"/>
            </a:pPr>
            <a:r>
              <a:rPr lang="en-US" altLang="zh-CN" sz="2000" dirty="0"/>
              <a:t>Many experiments utilizing different technologies</a:t>
            </a:r>
          </a:p>
          <a:p>
            <a:pPr marL="365760" indent="-256032">
              <a:lnSpc>
                <a:spcPts val="2800"/>
              </a:lnSpc>
              <a:spcBef>
                <a:spcPts val="400"/>
              </a:spcBef>
              <a:buClr>
                <a:srgbClr val="990000"/>
              </a:buClr>
              <a:buSzPct val="68000"/>
              <a:buFont typeface="Wingdings" panose="05000000000000000000" pitchFamily="2" charset="2"/>
              <a:buChar char="p"/>
            </a:pPr>
            <a:r>
              <a:rPr lang="en-US" altLang="zh-CN" sz="2000" dirty="0"/>
              <a:t>Quite some contradictory claims</a:t>
            </a:r>
          </a:p>
          <a:p>
            <a:pPr marL="365760" indent="-256032">
              <a:lnSpc>
                <a:spcPts val="2800"/>
              </a:lnSpc>
              <a:spcBef>
                <a:spcPts val="400"/>
              </a:spcBef>
              <a:buClr>
                <a:srgbClr val="990000"/>
              </a:buClr>
              <a:buSzPct val="68000"/>
              <a:buFont typeface="Wingdings" panose="05000000000000000000" pitchFamily="2" charset="2"/>
              <a:buChar char="p"/>
            </a:pPr>
            <a:r>
              <a:rPr lang="en-US" altLang="zh-CN" sz="2000" dirty="0"/>
              <a:t>Quite some high sensitivity null results</a:t>
            </a:r>
          </a:p>
          <a:p>
            <a:pPr marL="365760" indent="-256032">
              <a:lnSpc>
                <a:spcPts val="2800"/>
              </a:lnSpc>
              <a:spcBef>
                <a:spcPts val="400"/>
              </a:spcBef>
              <a:buClr>
                <a:srgbClr val="990000"/>
              </a:buClr>
              <a:buSzPct val="68000"/>
              <a:buFont typeface="Wingdings" panose="05000000000000000000" pitchFamily="2" charset="2"/>
              <a:buChar char="p"/>
            </a:pPr>
            <a:r>
              <a:rPr lang="en-US" altLang="zh-CN" sz="2000" dirty="0"/>
              <a:t>Xenon experiments carve into the “mainstream” </a:t>
            </a:r>
            <a:r>
              <a:rPr lang="en-US" altLang="zh-CN" sz="2000" dirty="0" err="1"/>
              <a:t>supersymmetry</a:t>
            </a:r>
            <a:r>
              <a:rPr lang="en-US" altLang="zh-CN" sz="2000" dirty="0"/>
              <a:t> theory predictions, still say no</a:t>
            </a:r>
          </a:p>
        </p:txBody>
      </p:sp>
    </p:spTree>
    <p:extLst>
      <p:ext uri="{BB962C8B-B14F-4D97-AF65-F5344CB8AC3E}">
        <p14:creationId xmlns:p14="http://schemas.microsoft.com/office/powerpoint/2010/main" val="311406549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3B9E519-8DB9-4879-91D4-CB3EC48392D3}" type="datetime1">
              <a:rPr lang="zh-CN" altLang="en-US" smtClean="0"/>
              <a:t>2015/10/9</a:t>
            </a:fld>
            <a:endParaRPr lang="zh-CN" altLang="en-US"/>
          </a:p>
        </p:txBody>
      </p:sp>
      <p:sp>
        <p:nvSpPr>
          <p:cNvPr id="3" name="Footer Placeholder 2"/>
          <p:cNvSpPr>
            <a:spLocks noGrp="1"/>
          </p:cNvSpPr>
          <p:nvPr>
            <p:ph type="ftr" sz="quarter" idx="11"/>
          </p:nvPr>
        </p:nvSpPr>
        <p:spPr/>
        <p:txBody>
          <a:bodyPr/>
          <a:lstStyle/>
          <a:p>
            <a:r>
              <a:rPr lang="en-US" altLang="zh-CN" smtClean="0"/>
              <a:t>USTC ICTS Colloquium</a:t>
            </a:r>
            <a:endParaRPr lang="zh-CN" altLang="en-US" dirty="0"/>
          </a:p>
        </p:txBody>
      </p:sp>
      <p:sp>
        <p:nvSpPr>
          <p:cNvPr id="4" name="Slide Number Placeholder 3"/>
          <p:cNvSpPr>
            <a:spLocks noGrp="1"/>
          </p:cNvSpPr>
          <p:nvPr>
            <p:ph type="sldNum" sz="quarter" idx="12"/>
          </p:nvPr>
        </p:nvSpPr>
        <p:spPr/>
        <p:txBody>
          <a:bodyPr/>
          <a:lstStyle/>
          <a:p>
            <a:fld id="{5F370CD8-12A3-4211-A1CA-1FABD332D5C8}" type="slidenum">
              <a:rPr lang="zh-CN" altLang="en-US" smtClean="0"/>
              <a:t>13</a:t>
            </a:fld>
            <a:endParaRPr lang="zh-CN" altLang="en-US"/>
          </a:p>
        </p:txBody>
      </p:sp>
      <p:sp>
        <p:nvSpPr>
          <p:cNvPr id="5" name="Title 4"/>
          <p:cNvSpPr>
            <a:spLocks noGrp="1"/>
          </p:cNvSpPr>
          <p:nvPr>
            <p:ph type="title"/>
          </p:nvPr>
        </p:nvSpPr>
        <p:spPr/>
        <p:txBody>
          <a:bodyPr/>
          <a:lstStyle/>
          <a:p>
            <a:r>
              <a:rPr lang="en-US" altLang="zh-CN" b="1" dirty="0" smtClean="0"/>
              <a:t>DM-rush in </a:t>
            </a:r>
            <a:r>
              <a:rPr lang="en-US" altLang="zh-CN" b="1" dirty="0" err="1" smtClean="0"/>
              <a:t>Jin</a:t>
            </a:r>
            <a:r>
              <a:rPr lang="en-US" altLang="zh-CN" b="1" dirty="0" smtClean="0"/>
              <a:t>-Ping, China (CJPL)</a:t>
            </a:r>
            <a:endParaRPr lang="zh-CN" altLang="en-US" b="1" dirty="0"/>
          </a:p>
        </p:txBody>
      </p:sp>
      <p:pic>
        <p:nvPicPr>
          <p:cNvPr id="6" name="图片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0883" y="1017917"/>
            <a:ext cx="5149438" cy="5438192"/>
          </a:xfrm>
          <a:prstGeom prst="rect">
            <a:avLst/>
          </a:prstGeom>
        </p:spPr>
      </p:pic>
      <p:pic>
        <p:nvPicPr>
          <p:cNvPr id="7" name="图片 6"/>
          <p:cNvPicPr>
            <a:picLocks noChangeAspect="1"/>
          </p:cNvPicPr>
          <p:nvPr/>
        </p:nvPicPr>
        <p:blipFill rotWithShape="1">
          <a:blip r:embed="rId3" cstate="print">
            <a:extLst>
              <a:ext uri="{28A0092B-C50C-407E-A947-70E740481C1C}">
                <a14:useLocalDpi xmlns:a14="http://schemas.microsoft.com/office/drawing/2010/main" val="0"/>
              </a:ext>
            </a:extLst>
          </a:blip>
          <a:srcRect t="17755"/>
          <a:stretch/>
        </p:blipFill>
        <p:spPr>
          <a:xfrm>
            <a:off x="6740431" y="1035169"/>
            <a:ext cx="1879972" cy="5420940"/>
          </a:xfrm>
          <a:prstGeom prst="rect">
            <a:avLst/>
          </a:prstGeom>
        </p:spPr>
      </p:pic>
    </p:spTree>
    <p:extLst>
      <p:ext uri="{BB962C8B-B14F-4D97-AF65-F5344CB8AC3E}">
        <p14:creationId xmlns:p14="http://schemas.microsoft.com/office/powerpoint/2010/main" val="247204583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AB7B589-855A-42D5-95B1-2552D9A22FAB}" type="datetime1">
              <a:rPr lang="zh-CN" altLang="en-US" smtClean="0"/>
              <a:t>2015/10/9</a:t>
            </a:fld>
            <a:endParaRPr lang="zh-CN" altLang="en-US"/>
          </a:p>
        </p:txBody>
      </p:sp>
      <p:sp>
        <p:nvSpPr>
          <p:cNvPr id="3" name="Footer Placeholder 2"/>
          <p:cNvSpPr>
            <a:spLocks noGrp="1"/>
          </p:cNvSpPr>
          <p:nvPr>
            <p:ph type="ftr" sz="quarter" idx="11"/>
          </p:nvPr>
        </p:nvSpPr>
        <p:spPr/>
        <p:txBody>
          <a:bodyPr/>
          <a:lstStyle/>
          <a:p>
            <a:r>
              <a:rPr lang="en-US" altLang="zh-CN" smtClean="0"/>
              <a:t>USTC ICTS Colloquium</a:t>
            </a:r>
            <a:endParaRPr lang="zh-CN" altLang="en-US" dirty="0"/>
          </a:p>
        </p:txBody>
      </p:sp>
      <p:sp>
        <p:nvSpPr>
          <p:cNvPr id="4" name="Slide Number Placeholder 3"/>
          <p:cNvSpPr>
            <a:spLocks noGrp="1"/>
          </p:cNvSpPr>
          <p:nvPr>
            <p:ph type="sldNum" sz="quarter" idx="12"/>
          </p:nvPr>
        </p:nvSpPr>
        <p:spPr/>
        <p:txBody>
          <a:bodyPr/>
          <a:lstStyle/>
          <a:p>
            <a:fld id="{5F370CD8-12A3-4211-A1CA-1FABD332D5C8}" type="slidenum">
              <a:rPr lang="zh-CN" altLang="en-US" smtClean="0"/>
              <a:t>14</a:t>
            </a:fld>
            <a:endParaRPr lang="zh-CN" altLang="en-US"/>
          </a:p>
        </p:txBody>
      </p:sp>
      <p:sp>
        <p:nvSpPr>
          <p:cNvPr id="5" name="Title 4"/>
          <p:cNvSpPr>
            <a:spLocks noGrp="1"/>
          </p:cNvSpPr>
          <p:nvPr>
            <p:ph type="title"/>
          </p:nvPr>
        </p:nvSpPr>
        <p:spPr/>
        <p:txBody>
          <a:bodyPr/>
          <a:lstStyle/>
          <a:p>
            <a:r>
              <a:rPr lang="en-US" altLang="zh-CN" b="1" dirty="0" err="1"/>
              <a:t>PandaX</a:t>
            </a:r>
            <a:r>
              <a:rPr lang="en-US" altLang="zh-CN" b="1" dirty="0"/>
              <a:t> collaboration </a:t>
            </a:r>
            <a:endParaRPr lang="zh-CN" altLang="en-US" dirty="0"/>
          </a:p>
        </p:txBody>
      </p:sp>
      <p:sp>
        <p:nvSpPr>
          <p:cNvPr id="6" name="Content Placeholder 4"/>
          <p:cNvSpPr txBox="1">
            <a:spLocks/>
          </p:cNvSpPr>
          <p:nvPr/>
        </p:nvSpPr>
        <p:spPr>
          <a:xfrm>
            <a:off x="4692770" y="1207699"/>
            <a:ext cx="4106174" cy="443909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altLang="zh-CN" sz="1800" b="1" dirty="0" smtClean="0"/>
              <a:t>Started in 2009</a:t>
            </a:r>
          </a:p>
          <a:p>
            <a:pPr marL="452628" indent="-342900">
              <a:lnSpc>
                <a:spcPts val="2800"/>
              </a:lnSpc>
              <a:spcBef>
                <a:spcPts val="400"/>
              </a:spcBef>
              <a:buClr>
                <a:srgbClr val="990000"/>
              </a:buClr>
              <a:buSzPct val="68000"/>
              <a:buBlip>
                <a:blip r:embed="rId2"/>
              </a:buBlip>
            </a:pPr>
            <a:r>
              <a:rPr lang="en-US" altLang="zh-CN" sz="1800" dirty="0"/>
              <a:t>Shanghai Jiao Tong University (2009-</a:t>
            </a:r>
            <a:r>
              <a:rPr lang="en-US" altLang="zh-CN" sz="1800" dirty="0" smtClean="0"/>
              <a:t>)</a:t>
            </a:r>
          </a:p>
          <a:p>
            <a:pPr marL="452628" indent="-342900">
              <a:lnSpc>
                <a:spcPts val="2800"/>
              </a:lnSpc>
              <a:spcBef>
                <a:spcPts val="400"/>
              </a:spcBef>
              <a:buClr>
                <a:srgbClr val="990000"/>
              </a:buClr>
              <a:buSzPct val="68000"/>
              <a:buBlip>
                <a:blip r:embed="rId2"/>
              </a:buBlip>
            </a:pPr>
            <a:r>
              <a:rPr lang="en-US" altLang="zh-CN" sz="1800" dirty="0" smtClean="0"/>
              <a:t>Peking </a:t>
            </a:r>
            <a:r>
              <a:rPr lang="en-US" altLang="zh-CN" sz="1800" dirty="0"/>
              <a:t>University (2009-</a:t>
            </a:r>
            <a:r>
              <a:rPr lang="en-US" altLang="zh-CN" sz="1800" dirty="0" smtClean="0"/>
              <a:t>)</a:t>
            </a:r>
          </a:p>
          <a:p>
            <a:pPr marL="452628" indent="-342900">
              <a:lnSpc>
                <a:spcPts val="2800"/>
              </a:lnSpc>
              <a:spcBef>
                <a:spcPts val="400"/>
              </a:spcBef>
              <a:buClr>
                <a:srgbClr val="990000"/>
              </a:buClr>
              <a:buSzPct val="68000"/>
              <a:buBlip>
                <a:blip r:embed="rId2"/>
              </a:buBlip>
            </a:pPr>
            <a:r>
              <a:rPr lang="en-US" altLang="zh-CN" sz="1800" dirty="0" err="1" smtClean="0"/>
              <a:t>Shangdong</a:t>
            </a:r>
            <a:r>
              <a:rPr lang="en-US" altLang="zh-CN" sz="1800" dirty="0" smtClean="0"/>
              <a:t> </a:t>
            </a:r>
            <a:r>
              <a:rPr lang="en-US" altLang="zh-CN" sz="1800" dirty="0"/>
              <a:t>University (2009-</a:t>
            </a:r>
            <a:r>
              <a:rPr lang="en-US" altLang="zh-CN" sz="1800" dirty="0" smtClean="0"/>
              <a:t>)</a:t>
            </a:r>
          </a:p>
          <a:p>
            <a:pPr marL="452628" indent="-342900">
              <a:lnSpc>
                <a:spcPts val="2800"/>
              </a:lnSpc>
              <a:spcBef>
                <a:spcPts val="400"/>
              </a:spcBef>
              <a:buClr>
                <a:srgbClr val="990000"/>
              </a:buClr>
              <a:buSzPct val="68000"/>
              <a:buBlip>
                <a:blip r:embed="rId2"/>
              </a:buBlip>
            </a:pPr>
            <a:r>
              <a:rPr lang="en-US" altLang="zh-CN" sz="1800" dirty="0" smtClean="0"/>
              <a:t>Shanghai </a:t>
            </a:r>
            <a:r>
              <a:rPr lang="en-US" altLang="zh-CN" sz="1800" dirty="0"/>
              <a:t>Institute of Applied Physics, CAS (2009-</a:t>
            </a:r>
            <a:r>
              <a:rPr lang="en-US" altLang="zh-CN" sz="1800" dirty="0" smtClean="0"/>
              <a:t>)</a:t>
            </a:r>
          </a:p>
          <a:p>
            <a:pPr marL="452628" indent="-342900">
              <a:lnSpc>
                <a:spcPts val="2800"/>
              </a:lnSpc>
              <a:spcBef>
                <a:spcPts val="400"/>
              </a:spcBef>
              <a:buClr>
                <a:srgbClr val="990000"/>
              </a:buClr>
              <a:buSzPct val="68000"/>
              <a:buBlip>
                <a:blip r:embed="rId2"/>
              </a:buBlip>
            </a:pPr>
            <a:r>
              <a:rPr lang="en-US" altLang="zh-CN" sz="1800" dirty="0" smtClean="0"/>
              <a:t>University </a:t>
            </a:r>
            <a:r>
              <a:rPr lang="en-US" altLang="zh-CN" sz="1800" dirty="0"/>
              <a:t>of Science &amp; Technology (2015-</a:t>
            </a:r>
            <a:r>
              <a:rPr lang="en-US" altLang="zh-CN" sz="1800" dirty="0" smtClean="0"/>
              <a:t>)</a:t>
            </a:r>
          </a:p>
          <a:p>
            <a:pPr marL="452628" indent="-342900">
              <a:lnSpc>
                <a:spcPts val="2800"/>
              </a:lnSpc>
              <a:spcBef>
                <a:spcPts val="400"/>
              </a:spcBef>
              <a:buClr>
                <a:srgbClr val="990000"/>
              </a:buClr>
              <a:buSzPct val="68000"/>
              <a:buBlip>
                <a:blip r:embed="rId2"/>
              </a:buBlip>
            </a:pPr>
            <a:r>
              <a:rPr lang="en-US" altLang="zh-CN" sz="1800" dirty="0" smtClean="0"/>
              <a:t>China </a:t>
            </a:r>
            <a:r>
              <a:rPr lang="en-US" altLang="zh-CN" sz="1800" dirty="0"/>
              <a:t>Institute of Atomic </a:t>
            </a:r>
            <a:r>
              <a:rPr lang="en-US" altLang="zh-CN" sz="1800" dirty="0" smtClean="0"/>
              <a:t>Energy (</a:t>
            </a:r>
            <a:r>
              <a:rPr lang="en-US" altLang="zh-CN" sz="1800" dirty="0"/>
              <a:t>2015-</a:t>
            </a:r>
            <a:r>
              <a:rPr lang="en-US" altLang="zh-CN" sz="1800" dirty="0" smtClean="0"/>
              <a:t>)</a:t>
            </a:r>
          </a:p>
          <a:p>
            <a:pPr marL="452628" indent="-342900">
              <a:lnSpc>
                <a:spcPts val="2800"/>
              </a:lnSpc>
              <a:spcBef>
                <a:spcPts val="400"/>
              </a:spcBef>
              <a:buClr>
                <a:srgbClr val="990000"/>
              </a:buClr>
              <a:buSzPct val="68000"/>
              <a:buBlip>
                <a:blip r:embed="rId2"/>
              </a:buBlip>
            </a:pPr>
            <a:r>
              <a:rPr lang="en-US" altLang="zh-CN" sz="1800" dirty="0" err="1" smtClean="0"/>
              <a:t>Yalong</a:t>
            </a:r>
            <a:r>
              <a:rPr lang="en-US" altLang="zh-CN" sz="1800" dirty="0" smtClean="0"/>
              <a:t> Hydropower (2009-)</a:t>
            </a:r>
            <a:endParaRPr lang="en-US" altLang="zh-CN" sz="1800" dirty="0"/>
          </a:p>
          <a:p>
            <a:pPr marL="452628" indent="-342900">
              <a:lnSpc>
                <a:spcPts val="2800"/>
              </a:lnSpc>
              <a:spcBef>
                <a:spcPts val="400"/>
              </a:spcBef>
              <a:buClr>
                <a:srgbClr val="990000"/>
              </a:buClr>
              <a:buSzPct val="68000"/>
              <a:buBlip>
                <a:blip r:embed="rId3"/>
              </a:buBlip>
            </a:pPr>
            <a:r>
              <a:rPr lang="en-US" altLang="zh-CN" sz="1800" dirty="0"/>
              <a:t>University of Maryland (2009-</a:t>
            </a:r>
            <a:r>
              <a:rPr lang="en-US" altLang="zh-CN" sz="1800" dirty="0" smtClean="0"/>
              <a:t>)</a:t>
            </a:r>
          </a:p>
          <a:p>
            <a:pPr marL="452628" indent="-342900">
              <a:lnSpc>
                <a:spcPts val="2800"/>
              </a:lnSpc>
              <a:spcBef>
                <a:spcPts val="400"/>
              </a:spcBef>
              <a:buClr>
                <a:srgbClr val="990000"/>
              </a:buClr>
              <a:buSzPct val="68000"/>
              <a:buBlip>
                <a:blip r:embed="rId3"/>
              </a:buBlip>
            </a:pPr>
            <a:r>
              <a:rPr lang="en-US" altLang="zh-CN" sz="1800" dirty="0" smtClean="0"/>
              <a:t>University </a:t>
            </a:r>
            <a:r>
              <a:rPr lang="en-US" altLang="zh-CN" sz="1800" dirty="0"/>
              <a:t>of Michigan (2011-2015</a:t>
            </a:r>
            <a:r>
              <a:rPr lang="en-US" altLang="zh-CN" sz="1800" dirty="0" smtClean="0"/>
              <a:t>)</a:t>
            </a:r>
            <a:endParaRPr lang="en-US" altLang="zh-CN" sz="1800" dirty="0"/>
          </a:p>
        </p:txBody>
      </p:sp>
      <p:pic>
        <p:nvPicPr>
          <p:cNvPr id="7"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5276" y="2303955"/>
            <a:ext cx="4537494" cy="2953846"/>
          </a:xfrm>
          <a:prstGeom prst="rect">
            <a:avLst/>
          </a:prstGeom>
          <a:noFill/>
          <a:ln w="3175">
            <a:noFill/>
            <a:miter lim="800000"/>
            <a:headEnd/>
            <a:tailEnd/>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extBox 7"/>
          <p:cNvSpPr txBox="1"/>
          <p:nvPr/>
        </p:nvSpPr>
        <p:spPr>
          <a:xfrm>
            <a:off x="155276" y="1842290"/>
            <a:ext cx="1600118" cy="461665"/>
          </a:xfrm>
          <a:prstGeom prst="rect">
            <a:avLst/>
          </a:prstGeom>
          <a:noFill/>
        </p:spPr>
        <p:txBody>
          <a:bodyPr wrap="none" rtlCol="0">
            <a:spAutoFit/>
          </a:bodyPr>
          <a:lstStyle/>
          <a:p>
            <a:r>
              <a:rPr lang="en-US" altLang="zh-CN" sz="2400" dirty="0" smtClean="0">
                <a:ea typeface="宋体" panose="02010600030101010101" pitchFamily="2" charset="-122"/>
              </a:rPr>
              <a:t>~40 people</a:t>
            </a:r>
            <a:endParaRPr lang="zh-CN" altLang="en-US" sz="2400" dirty="0">
              <a:ea typeface="宋体" panose="02010600030101010101" pitchFamily="2" charset="-122"/>
            </a:endParaRPr>
          </a:p>
        </p:txBody>
      </p:sp>
    </p:spTree>
    <p:extLst>
      <p:ext uri="{BB962C8B-B14F-4D97-AF65-F5344CB8AC3E}">
        <p14:creationId xmlns:p14="http://schemas.microsoft.com/office/powerpoint/2010/main" val="5806842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B0E274F-ECF0-4D93-88EE-951C51D9A012}" type="datetime1">
              <a:rPr lang="zh-CN" altLang="en-US" smtClean="0"/>
              <a:t>2015/10/9</a:t>
            </a:fld>
            <a:endParaRPr lang="zh-CN" altLang="en-US"/>
          </a:p>
        </p:txBody>
      </p:sp>
      <p:sp>
        <p:nvSpPr>
          <p:cNvPr id="3" name="Footer Placeholder 2"/>
          <p:cNvSpPr>
            <a:spLocks noGrp="1"/>
          </p:cNvSpPr>
          <p:nvPr>
            <p:ph type="ftr" sz="quarter" idx="11"/>
          </p:nvPr>
        </p:nvSpPr>
        <p:spPr/>
        <p:txBody>
          <a:bodyPr/>
          <a:lstStyle/>
          <a:p>
            <a:r>
              <a:rPr lang="en-US" altLang="zh-CN" smtClean="0"/>
              <a:t>USTC ICTS Colloquium</a:t>
            </a:r>
            <a:endParaRPr lang="zh-CN" altLang="en-US" dirty="0"/>
          </a:p>
        </p:txBody>
      </p:sp>
      <p:sp>
        <p:nvSpPr>
          <p:cNvPr id="4" name="Slide Number Placeholder 3"/>
          <p:cNvSpPr>
            <a:spLocks noGrp="1"/>
          </p:cNvSpPr>
          <p:nvPr>
            <p:ph type="sldNum" sz="quarter" idx="12"/>
          </p:nvPr>
        </p:nvSpPr>
        <p:spPr/>
        <p:txBody>
          <a:bodyPr/>
          <a:lstStyle/>
          <a:p>
            <a:fld id="{5F370CD8-12A3-4211-A1CA-1FABD332D5C8}" type="slidenum">
              <a:rPr lang="zh-CN" altLang="en-US" smtClean="0"/>
              <a:t>15</a:t>
            </a:fld>
            <a:endParaRPr lang="zh-CN" altLang="en-US"/>
          </a:p>
        </p:txBody>
      </p:sp>
      <p:sp>
        <p:nvSpPr>
          <p:cNvPr id="5" name="Title 4"/>
          <p:cNvSpPr>
            <a:spLocks noGrp="1"/>
          </p:cNvSpPr>
          <p:nvPr>
            <p:ph type="title"/>
          </p:nvPr>
        </p:nvSpPr>
        <p:spPr/>
        <p:txBody>
          <a:bodyPr>
            <a:normAutofit/>
          </a:bodyPr>
          <a:lstStyle/>
          <a:p>
            <a:r>
              <a:rPr lang="en-US" altLang="zh-CN" b="1" dirty="0" err="1"/>
              <a:t>PandaX</a:t>
            </a:r>
            <a:r>
              <a:rPr lang="en-US" altLang="zh-CN" b="1" dirty="0"/>
              <a:t> e</a:t>
            </a:r>
            <a:r>
              <a:rPr lang="en-US" altLang="zh-CN" b="1" dirty="0" smtClean="0"/>
              <a:t>xperiment</a:t>
            </a:r>
            <a:endParaRPr lang="zh-CN" altLang="en-US" dirty="0"/>
          </a:p>
        </p:txBody>
      </p:sp>
      <p:sp>
        <p:nvSpPr>
          <p:cNvPr id="13" name="Content Placeholder 6"/>
          <p:cNvSpPr txBox="1">
            <a:spLocks/>
          </p:cNvSpPr>
          <p:nvPr/>
        </p:nvSpPr>
        <p:spPr>
          <a:xfrm>
            <a:off x="706288" y="1515074"/>
            <a:ext cx="7886700" cy="435133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altLang="zh-CN" sz="2400" b="1" dirty="0" err="1" smtClean="0"/>
              <a:t>PandaX</a:t>
            </a:r>
            <a:r>
              <a:rPr lang="zh-CN" altLang="en-US" sz="2400" b="1" dirty="0" smtClean="0"/>
              <a:t>＝</a:t>
            </a:r>
            <a:r>
              <a:rPr lang="en-US" altLang="zh-CN" sz="2400" b="1" dirty="0" smtClean="0">
                <a:solidFill>
                  <a:srgbClr val="FF0066"/>
                </a:solidFill>
              </a:rPr>
              <a:t>P</a:t>
            </a:r>
            <a:r>
              <a:rPr lang="en-US" altLang="zh-CN" sz="2400" b="1" dirty="0" smtClean="0"/>
              <a:t>article </a:t>
            </a:r>
            <a:r>
              <a:rPr lang="en-US" altLang="zh-CN" sz="2400" b="1" dirty="0" smtClean="0">
                <a:solidFill>
                  <a:srgbClr val="FF0066"/>
                </a:solidFill>
              </a:rPr>
              <a:t>and</a:t>
            </a:r>
            <a:r>
              <a:rPr lang="en-US" altLang="zh-CN" sz="2400" b="1" dirty="0" smtClean="0"/>
              <a:t> </a:t>
            </a:r>
            <a:r>
              <a:rPr lang="en-US" altLang="zh-CN" sz="2400" b="1" dirty="0" smtClean="0">
                <a:solidFill>
                  <a:srgbClr val="FF0066"/>
                </a:solidFill>
              </a:rPr>
              <a:t>A</a:t>
            </a:r>
            <a:r>
              <a:rPr lang="en-US" altLang="zh-CN" sz="2400" b="1" dirty="0" smtClean="0"/>
              <a:t>strophysical </a:t>
            </a:r>
            <a:r>
              <a:rPr lang="en-US" altLang="zh-CN" sz="2400" b="1" dirty="0" smtClean="0">
                <a:solidFill>
                  <a:srgbClr val="FF0066"/>
                </a:solidFill>
              </a:rPr>
              <a:t>X</a:t>
            </a:r>
            <a:r>
              <a:rPr lang="en-US" altLang="zh-CN" sz="2400" b="1" dirty="0" smtClean="0"/>
              <a:t>enon Experiments</a:t>
            </a:r>
          </a:p>
          <a:p>
            <a:pPr marL="0" indent="0">
              <a:buFont typeface="Arial" panose="020B0604020202020204" pitchFamily="34" charset="0"/>
              <a:buNone/>
            </a:pPr>
            <a:endParaRPr lang="zh-CN" altLang="en-US" dirty="0"/>
          </a:p>
        </p:txBody>
      </p:sp>
      <p:pic>
        <p:nvPicPr>
          <p:cNvPr id="14" name="图片 3"/>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655894" y="3328771"/>
            <a:ext cx="2111602" cy="1493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图片 2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30665" y="3365597"/>
            <a:ext cx="2000250" cy="1493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4"/>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276195" y="3365597"/>
            <a:ext cx="1234678" cy="1493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TextBox 6"/>
          <p:cNvSpPr txBox="1">
            <a:spLocks noChangeArrowheads="1"/>
          </p:cNvSpPr>
          <p:nvPr/>
        </p:nvSpPr>
        <p:spPr bwMode="auto">
          <a:xfrm>
            <a:off x="913808" y="5019856"/>
            <a:ext cx="1754186"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Tahoma" panose="020B0604030504040204" pitchFamily="34" charset="0"/>
                <a:ea typeface="宋体" panose="02010600030101010101" pitchFamily="2" charset="-122"/>
              </a:defRPr>
            </a:lvl1pPr>
            <a:lvl2pPr marL="742950" indent="-285750">
              <a:defRPr>
                <a:solidFill>
                  <a:schemeClr val="tx1"/>
                </a:solidFill>
                <a:latin typeface="Tahoma" panose="020B0604030504040204" pitchFamily="34" charset="0"/>
                <a:ea typeface="宋体" panose="02010600030101010101" pitchFamily="2" charset="-122"/>
              </a:defRPr>
            </a:lvl2pPr>
            <a:lvl3pPr marL="1143000" indent="-228600">
              <a:defRPr>
                <a:solidFill>
                  <a:schemeClr val="tx1"/>
                </a:solidFill>
                <a:latin typeface="Tahoma" panose="020B0604030504040204" pitchFamily="34" charset="0"/>
                <a:ea typeface="宋体" panose="02010600030101010101" pitchFamily="2" charset="-122"/>
              </a:defRPr>
            </a:lvl3pPr>
            <a:lvl4pPr marL="1600200" indent="-228600">
              <a:defRPr>
                <a:solidFill>
                  <a:schemeClr val="tx1"/>
                </a:solidFill>
                <a:latin typeface="Tahoma" panose="020B0604030504040204" pitchFamily="34" charset="0"/>
                <a:ea typeface="宋体" panose="02010600030101010101" pitchFamily="2" charset="-122"/>
              </a:defRPr>
            </a:lvl4pPr>
            <a:lvl5pPr marL="2057400" indent="-22860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r>
              <a:rPr lang="en-US" altLang="zh-CN" b="1" dirty="0" smtClean="0">
                <a:latin typeface="+mn-lt"/>
                <a:ea typeface="微软雅黑" panose="020B0503020204020204" pitchFamily="34" charset="-122"/>
                <a:cs typeface="Times New Roman" panose="02020603050405020304" pitchFamily="18" charset="0"/>
              </a:rPr>
              <a:t>Phase I: 120 kg DM</a:t>
            </a:r>
          </a:p>
          <a:p>
            <a:r>
              <a:rPr lang="en-US" altLang="zh-CN" b="1" dirty="0" smtClean="0">
                <a:solidFill>
                  <a:srgbClr val="FF0066"/>
                </a:solidFill>
                <a:latin typeface="+mn-lt"/>
                <a:ea typeface="微软雅黑" panose="020B0503020204020204" pitchFamily="34" charset="-122"/>
                <a:cs typeface="Times New Roman" panose="02020603050405020304" pitchFamily="18" charset="0"/>
              </a:rPr>
              <a:t>2009-2014</a:t>
            </a:r>
            <a:endParaRPr lang="en-US" altLang="zh-CN" b="1" dirty="0">
              <a:solidFill>
                <a:srgbClr val="FF0066"/>
              </a:solidFill>
              <a:latin typeface="+mn-lt"/>
              <a:ea typeface="微软雅黑" panose="020B0503020204020204" pitchFamily="34" charset="-122"/>
              <a:cs typeface="Times New Roman" panose="02020603050405020304" pitchFamily="18" charset="0"/>
            </a:endParaRPr>
          </a:p>
          <a:p>
            <a:endParaRPr lang="en-US" altLang="zh-CN" dirty="0">
              <a:latin typeface="+mn-lt"/>
              <a:cs typeface="Times New Roman" panose="02020603050405020304" pitchFamily="18" charset="0"/>
            </a:endParaRPr>
          </a:p>
          <a:p>
            <a:endParaRPr lang="en-US" altLang="zh-CN" dirty="0">
              <a:latin typeface="+mn-lt"/>
              <a:cs typeface="Times New Roman" panose="02020603050405020304" pitchFamily="18" charset="0"/>
            </a:endParaRPr>
          </a:p>
        </p:txBody>
      </p:sp>
      <p:sp>
        <p:nvSpPr>
          <p:cNvPr id="18" name="TextBox 7"/>
          <p:cNvSpPr txBox="1">
            <a:spLocks noChangeArrowheads="1"/>
          </p:cNvSpPr>
          <p:nvPr/>
        </p:nvSpPr>
        <p:spPr bwMode="auto">
          <a:xfrm>
            <a:off x="3012831" y="5015837"/>
            <a:ext cx="1643063"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ahoma" panose="020B0604030504040204" pitchFamily="34" charset="0"/>
                <a:ea typeface="宋体" panose="02010600030101010101" pitchFamily="2" charset="-122"/>
              </a:defRPr>
            </a:lvl1pPr>
            <a:lvl2pPr marL="742950" indent="-285750">
              <a:defRPr>
                <a:solidFill>
                  <a:schemeClr val="tx1"/>
                </a:solidFill>
                <a:latin typeface="Tahoma" panose="020B0604030504040204" pitchFamily="34" charset="0"/>
                <a:ea typeface="宋体" panose="02010600030101010101" pitchFamily="2" charset="-122"/>
              </a:defRPr>
            </a:lvl2pPr>
            <a:lvl3pPr marL="1143000" indent="-228600">
              <a:defRPr>
                <a:solidFill>
                  <a:schemeClr val="tx1"/>
                </a:solidFill>
                <a:latin typeface="Tahoma" panose="020B0604030504040204" pitchFamily="34" charset="0"/>
                <a:ea typeface="宋体" panose="02010600030101010101" pitchFamily="2" charset="-122"/>
              </a:defRPr>
            </a:lvl3pPr>
            <a:lvl4pPr marL="1600200" indent="-228600">
              <a:defRPr>
                <a:solidFill>
                  <a:schemeClr val="tx1"/>
                </a:solidFill>
                <a:latin typeface="Tahoma" panose="020B0604030504040204" pitchFamily="34" charset="0"/>
                <a:ea typeface="宋体" panose="02010600030101010101" pitchFamily="2" charset="-122"/>
              </a:defRPr>
            </a:lvl4pPr>
            <a:lvl5pPr marL="2057400" indent="-22860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r>
              <a:rPr lang="en-US" altLang="zh-CN" b="1" dirty="0" smtClean="0">
                <a:latin typeface="+mn-lt"/>
                <a:ea typeface="微软雅黑" panose="020B0503020204020204" pitchFamily="34" charset="-122"/>
                <a:cs typeface="Times New Roman" panose="02020603050405020304" pitchFamily="18" charset="0"/>
              </a:rPr>
              <a:t>Phase II: 500 kg DM </a:t>
            </a:r>
          </a:p>
          <a:p>
            <a:r>
              <a:rPr lang="en-US" altLang="zh-CN" b="1" smtClean="0">
                <a:solidFill>
                  <a:srgbClr val="FF0066"/>
                </a:solidFill>
                <a:latin typeface="+mn-lt"/>
                <a:ea typeface="微软雅黑" panose="020B0503020204020204" pitchFamily="34" charset="-122"/>
                <a:cs typeface="Times New Roman" panose="02020603050405020304" pitchFamily="18" charset="0"/>
              </a:rPr>
              <a:t>2014-2017</a:t>
            </a:r>
            <a:endParaRPr lang="en-US" altLang="zh-CN" b="1" dirty="0">
              <a:solidFill>
                <a:srgbClr val="FF0066"/>
              </a:solidFill>
              <a:latin typeface="+mn-lt"/>
              <a:ea typeface="微软雅黑" panose="020B0503020204020204" pitchFamily="34" charset="-122"/>
              <a:cs typeface="Times New Roman" panose="02020603050405020304" pitchFamily="18" charset="0"/>
            </a:endParaRPr>
          </a:p>
          <a:p>
            <a:endParaRPr lang="en-US" altLang="zh-CN" dirty="0">
              <a:latin typeface="+mn-lt"/>
              <a:cs typeface="Times New Roman" panose="02020603050405020304" pitchFamily="18" charset="0"/>
            </a:endParaRPr>
          </a:p>
        </p:txBody>
      </p:sp>
      <p:sp>
        <p:nvSpPr>
          <p:cNvPr id="19" name="TextBox 9"/>
          <p:cNvSpPr txBox="1">
            <a:spLocks noChangeArrowheads="1"/>
          </p:cNvSpPr>
          <p:nvPr/>
        </p:nvSpPr>
        <p:spPr bwMode="auto">
          <a:xfrm>
            <a:off x="4933358" y="4990323"/>
            <a:ext cx="1907162"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Tahoma" panose="020B0604030504040204" pitchFamily="34" charset="0"/>
                <a:ea typeface="宋体" panose="02010600030101010101" pitchFamily="2" charset="-122"/>
              </a:defRPr>
            </a:lvl1pPr>
            <a:lvl2pPr marL="742950" indent="-285750">
              <a:defRPr>
                <a:solidFill>
                  <a:schemeClr val="tx1"/>
                </a:solidFill>
                <a:latin typeface="Tahoma" panose="020B0604030504040204" pitchFamily="34" charset="0"/>
                <a:ea typeface="宋体" panose="02010600030101010101" pitchFamily="2" charset="-122"/>
              </a:defRPr>
            </a:lvl2pPr>
            <a:lvl3pPr marL="1143000" indent="-228600">
              <a:defRPr>
                <a:solidFill>
                  <a:schemeClr val="tx1"/>
                </a:solidFill>
                <a:latin typeface="Tahoma" panose="020B0604030504040204" pitchFamily="34" charset="0"/>
                <a:ea typeface="宋体" panose="02010600030101010101" pitchFamily="2" charset="-122"/>
              </a:defRPr>
            </a:lvl3pPr>
            <a:lvl4pPr marL="1600200" indent="-228600">
              <a:defRPr>
                <a:solidFill>
                  <a:schemeClr val="tx1"/>
                </a:solidFill>
                <a:latin typeface="Tahoma" panose="020B0604030504040204" pitchFamily="34" charset="0"/>
                <a:ea typeface="宋体" panose="02010600030101010101" pitchFamily="2" charset="-122"/>
              </a:defRPr>
            </a:lvl4pPr>
            <a:lvl5pPr marL="2057400" indent="-22860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r>
              <a:rPr lang="en-US" altLang="zh-CN" b="1" dirty="0" smtClean="0">
                <a:latin typeface="+mn-lt"/>
                <a:ea typeface="微软雅黑" panose="020B0503020204020204" pitchFamily="34" charset="-122"/>
                <a:cs typeface="Times New Roman" panose="02020603050405020304" pitchFamily="18" charset="0"/>
              </a:rPr>
              <a:t>Phase III: 200 kg to 1 ton </a:t>
            </a:r>
            <a:r>
              <a:rPr lang="en-US" altLang="zh-CN" b="1" baseline="30000" dirty="0" smtClean="0">
                <a:latin typeface="+mn-lt"/>
                <a:ea typeface="微软雅黑" panose="020B0503020204020204" pitchFamily="34" charset="-122"/>
                <a:cs typeface="Times New Roman" panose="02020603050405020304" pitchFamily="18" charset="0"/>
              </a:rPr>
              <a:t>136</a:t>
            </a:r>
            <a:r>
              <a:rPr lang="en-US" altLang="zh-CN" b="1" dirty="0" smtClean="0">
                <a:latin typeface="+mn-lt"/>
                <a:ea typeface="微软雅黑" panose="020B0503020204020204" pitchFamily="34" charset="-122"/>
                <a:cs typeface="Times New Roman" panose="02020603050405020304" pitchFamily="18" charset="0"/>
              </a:rPr>
              <a:t>Xe 0vDBD</a:t>
            </a:r>
          </a:p>
          <a:p>
            <a:r>
              <a:rPr lang="en-US" altLang="zh-CN" b="1" dirty="0" smtClean="0">
                <a:solidFill>
                  <a:srgbClr val="FF0066"/>
                </a:solidFill>
                <a:latin typeface="+mn-lt"/>
                <a:ea typeface="微软雅黑" panose="020B0503020204020204" pitchFamily="34" charset="-122"/>
                <a:cs typeface="Times New Roman" panose="02020603050405020304" pitchFamily="18" charset="0"/>
              </a:rPr>
              <a:t>2016-2020</a:t>
            </a:r>
            <a:endParaRPr lang="en-US" altLang="zh-CN" b="1" dirty="0">
              <a:solidFill>
                <a:srgbClr val="FF0066"/>
              </a:solidFill>
              <a:latin typeface="+mn-lt"/>
              <a:ea typeface="微软雅黑" panose="020B0503020204020204" pitchFamily="34" charset="-122"/>
              <a:cs typeface="Times New Roman" panose="02020603050405020304" pitchFamily="18" charset="0"/>
            </a:endParaRPr>
          </a:p>
          <a:p>
            <a:endParaRPr lang="en-US" altLang="zh-CN" dirty="0">
              <a:latin typeface="+mn-lt"/>
              <a:cs typeface="Times New Roman" panose="02020603050405020304" pitchFamily="18" charset="0"/>
            </a:endParaRPr>
          </a:p>
        </p:txBody>
      </p:sp>
      <p:sp>
        <p:nvSpPr>
          <p:cNvPr id="20" name="TextBox 12"/>
          <p:cNvSpPr txBox="1">
            <a:spLocks noChangeArrowheads="1"/>
          </p:cNvSpPr>
          <p:nvPr/>
        </p:nvSpPr>
        <p:spPr bwMode="auto">
          <a:xfrm>
            <a:off x="6956182" y="4990323"/>
            <a:ext cx="168275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ahoma" panose="020B0604030504040204" pitchFamily="34" charset="0"/>
                <a:ea typeface="宋体" panose="02010600030101010101" pitchFamily="2" charset="-122"/>
              </a:defRPr>
            </a:lvl1pPr>
            <a:lvl2pPr marL="742950" indent="-285750">
              <a:defRPr>
                <a:solidFill>
                  <a:schemeClr val="tx1"/>
                </a:solidFill>
                <a:latin typeface="Tahoma" panose="020B0604030504040204" pitchFamily="34" charset="0"/>
                <a:ea typeface="宋体" panose="02010600030101010101" pitchFamily="2" charset="-122"/>
              </a:defRPr>
            </a:lvl2pPr>
            <a:lvl3pPr marL="1143000" indent="-228600">
              <a:defRPr>
                <a:solidFill>
                  <a:schemeClr val="tx1"/>
                </a:solidFill>
                <a:latin typeface="Tahoma" panose="020B0604030504040204" pitchFamily="34" charset="0"/>
                <a:ea typeface="宋体" panose="02010600030101010101" pitchFamily="2" charset="-122"/>
              </a:defRPr>
            </a:lvl3pPr>
            <a:lvl4pPr marL="1600200" indent="-228600">
              <a:defRPr>
                <a:solidFill>
                  <a:schemeClr val="tx1"/>
                </a:solidFill>
                <a:latin typeface="Tahoma" panose="020B0604030504040204" pitchFamily="34" charset="0"/>
                <a:ea typeface="宋体" panose="02010600030101010101" pitchFamily="2" charset="-122"/>
              </a:defRPr>
            </a:lvl4pPr>
            <a:lvl5pPr marL="2057400" indent="-22860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r>
              <a:rPr lang="en-US" altLang="zh-CN" b="1" dirty="0" smtClean="0">
                <a:latin typeface="+mn-lt"/>
                <a:ea typeface="微软雅黑" panose="020B0503020204020204" pitchFamily="34" charset="-122"/>
                <a:cs typeface="Times New Roman" panose="02020603050405020304" pitchFamily="18" charset="0"/>
              </a:rPr>
              <a:t>Phase IV: 20 ton DM</a:t>
            </a:r>
          </a:p>
          <a:p>
            <a:r>
              <a:rPr lang="en-US" altLang="zh-CN" b="1" dirty="0" smtClean="0">
                <a:solidFill>
                  <a:srgbClr val="FF0066"/>
                </a:solidFill>
                <a:latin typeface="+mn-lt"/>
                <a:ea typeface="微软雅黑" panose="020B0503020204020204" pitchFamily="34" charset="-122"/>
                <a:cs typeface="Times New Roman" panose="02020603050405020304" pitchFamily="18" charset="0"/>
              </a:rPr>
              <a:t>2020-2025</a:t>
            </a:r>
            <a:endParaRPr lang="en-US" altLang="zh-CN" b="1" dirty="0">
              <a:solidFill>
                <a:srgbClr val="FF0066"/>
              </a:solidFill>
              <a:latin typeface="+mn-lt"/>
              <a:ea typeface="微软雅黑" panose="020B0503020204020204" pitchFamily="34" charset="-122"/>
              <a:cs typeface="Times New Roman" panose="02020603050405020304" pitchFamily="18" charset="0"/>
            </a:endParaRPr>
          </a:p>
        </p:txBody>
      </p:sp>
      <p:pic>
        <p:nvPicPr>
          <p:cNvPr id="21"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878128" y="2021655"/>
            <a:ext cx="3440822" cy="1076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图片 3" descr="Macintosh HD:Users:nikx:Desktop:xtpc.jpg"/>
          <p:cNvPicPr/>
          <p:nvPr/>
        </p:nvPicPr>
        <p:blipFill rotWithShape="1">
          <a:blip r:embed="rId6" cstate="print">
            <a:extLst>
              <a:ext uri="{28A0092B-C50C-407E-A947-70E740481C1C}">
                <a14:useLocalDpi xmlns:a14="http://schemas.microsoft.com/office/drawing/2010/main" val="0"/>
              </a:ext>
            </a:extLst>
          </a:blip>
          <a:srcRect r="34696"/>
          <a:stretch/>
        </p:blipFill>
        <p:spPr bwMode="auto">
          <a:xfrm>
            <a:off x="7001465" y="2988099"/>
            <a:ext cx="1403498" cy="1996105"/>
          </a:xfrm>
          <a:prstGeom prst="rect">
            <a:avLst/>
          </a:prstGeom>
          <a:noFill/>
          <a:ln>
            <a:noFill/>
          </a:ln>
        </p:spPr>
      </p:pic>
    </p:spTree>
    <p:extLst>
      <p:ext uri="{BB962C8B-B14F-4D97-AF65-F5344CB8AC3E}">
        <p14:creationId xmlns:p14="http://schemas.microsoft.com/office/powerpoint/2010/main" val="384283332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DC4ED1F-D956-4F5B-96F2-1CAB8E40F6B2}" type="datetime1">
              <a:rPr lang="zh-CN" altLang="en-US" smtClean="0"/>
              <a:t>2015/10/9</a:t>
            </a:fld>
            <a:endParaRPr lang="zh-CN" altLang="en-US"/>
          </a:p>
        </p:txBody>
      </p:sp>
      <p:sp>
        <p:nvSpPr>
          <p:cNvPr id="3" name="Footer Placeholder 2"/>
          <p:cNvSpPr>
            <a:spLocks noGrp="1"/>
          </p:cNvSpPr>
          <p:nvPr>
            <p:ph type="ftr" sz="quarter" idx="11"/>
          </p:nvPr>
        </p:nvSpPr>
        <p:spPr/>
        <p:txBody>
          <a:bodyPr/>
          <a:lstStyle/>
          <a:p>
            <a:r>
              <a:rPr lang="en-US" altLang="zh-CN" smtClean="0"/>
              <a:t>USTC ICTS Colloquium</a:t>
            </a:r>
            <a:endParaRPr lang="zh-CN" altLang="en-US" dirty="0"/>
          </a:p>
        </p:txBody>
      </p:sp>
      <p:sp>
        <p:nvSpPr>
          <p:cNvPr id="4" name="Slide Number Placeholder 3"/>
          <p:cNvSpPr>
            <a:spLocks noGrp="1"/>
          </p:cNvSpPr>
          <p:nvPr>
            <p:ph type="sldNum" sz="quarter" idx="12"/>
          </p:nvPr>
        </p:nvSpPr>
        <p:spPr/>
        <p:txBody>
          <a:bodyPr/>
          <a:lstStyle/>
          <a:p>
            <a:fld id="{5F370CD8-12A3-4211-A1CA-1FABD332D5C8}" type="slidenum">
              <a:rPr lang="zh-CN" altLang="en-US" smtClean="0"/>
              <a:t>16</a:t>
            </a:fld>
            <a:endParaRPr lang="zh-CN" altLang="en-US"/>
          </a:p>
        </p:txBody>
      </p:sp>
      <p:sp>
        <p:nvSpPr>
          <p:cNvPr id="5" name="Title 4"/>
          <p:cNvSpPr>
            <a:spLocks noGrp="1"/>
          </p:cNvSpPr>
          <p:nvPr>
            <p:ph type="title"/>
          </p:nvPr>
        </p:nvSpPr>
        <p:spPr/>
        <p:txBody>
          <a:bodyPr/>
          <a:lstStyle/>
          <a:p>
            <a:r>
              <a:rPr lang="en-US" altLang="zh-CN" b="1" dirty="0" err="1"/>
              <a:t>PandaX</a:t>
            </a:r>
            <a:r>
              <a:rPr lang="en-US" altLang="zh-CN" b="1" dirty="0"/>
              <a:t>-I TPC</a:t>
            </a:r>
            <a:endParaRPr lang="zh-CN" altLang="en-US" dirty="0"/>
          </a:p>
        </p:txBody>
      </p:sp>
      <p:pic>
        <p:nvPicPr>
          <p:cNvPr id="6" name="内容占位符 5" descr="InnerStructure-4.png"/>
          <p:cNvPicPr>
            <a:picLocks noChangeAspect="1"/>
          </p:cNvPicPr>
          <p:nvPr/>
        </p:nvPicPr>
        <p:blipFill>
          <a:blip r:embed="rId2" cstate="print">
            <a:extLst>
              <a:ext uri="{28A0092B-C50C-407E-A947-70E740481C1C}">
                <a14:useLocalDpi xmlns:a14="http://schemas.microsoft.com/office/drawing/2010/main" val="0"/>
              </a:ext>
            </a:extLst>
          </a:blip>
          <a:srcRect l="9283" t="7184" r="8266" b="2097"/>
          <a:stretch>
            <a:fillRect/>
          </a:stretch>
        </p:blipFill>
        <p:spPr>
          <a:xfrm>
            <a:off x="773114" y="1753824"/>
            <a:ext cx="4980867" cy="3874610"/>
          </a:xfrm>
          <a:prstGeom prst="rect">
            <a:avLst/>
          </a:prstGeom>
        </p:spPr>
      </p:pic>
      <p:sp>
        <p:nvSpPr>
          <p:cNvPr id="7" name="TextBox 7"/>
          <p:cNvSpPr txBox="1">
            <a:spLocks noChangeArrowheads="1"/>
          </p:cNvSpPr>
          <p:nvPr/>
        </p:nvSpPr>
        <p:spPr bwMode="auto">
          <a:xfrm>
            <a:off x="273685" y="1281756"/>
            <a:ext cx="1329316" cy="60388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kumimoji="1" sz="2400">
                <a:solidFill>
                  <a:schemeClr val="tx1"/>
                </a:solidFill>
                <a:latin typeface="Calibri" charset="0"/>
                <a:ea typeface="宋体" charset="0"/>
                <a:cs typeface="宋体" charset="0"/>
              </a:defRPr>
            </a:lvl1pPr>
            <a:lvl2pPr marL="742950" indent="-285750">
              <a:defRPr kumimoji="1" sz="2400">
                <a:solidFill>
                  <a:schemeClr val="tx1"/>
                </a:solidFill>
                <a:latin typeface="Calibri" charset="0"/>
                <a:ea typeface="宋体" charset="0"/>
              </a:defRPr>
            </a:lvl2pPr>
            <a:lvl3pPr marL="1143000" indent="-228600">
              <a:defRPr kumimoji="1" sz="2400">
                <a:solidFill>
                  <a:schemeClr val="tx1"/>
                </a:solidFill>
                <a:latin typeface="Calibri" charset="0"/>
                <a:ea typeface="宋体" charset="0"/>
              </a:defRPr>
            </a:lvl3pPr>
            <a:lvl4pPr marL="1600200" indent="-228600">
              <a:defRPr kumimoji="1" sz="2400">
                <a:solidFill>
                  <a:schemeClr val="tx1"/>
                </a:solidFill>
                <a:latin typeface="Calibri" charset="0"/>
                <a:ea typeface="宋体" charset="0"/>
              </a:defRPr>
            </a:lvl4pPr>
            <a:lvl5pPr marL="2057400" indent="-228600">
              <a:defRPr kumimoji="1" sz="2400">
                <a:solidFill>
                  <a:schemeClr val="tx1"/>
                </a:solidFill>
                <a:latin typeface="Calibri" charset="0"/>
                <a:ea typeface="宋体" charset="0"/>
              </a:defRPr>
            </a:lvl5pPr>
            <a:lvl6pPr marL="2514600" indent="-228600" fontAlgn="base">
              <a:spcBef>
                <a:spcPct val="0"/>
              </a:spcBef>
              <a:spcAft>
                <a:spcPct val="0"/>
              </a:spcAft>
              <a:defRPr kumimoji="1" sz="2400">
                <a:solidFill>
                  <a:schemeClr val="tx1"/>
                </a:solidFill>
                <a:latin typeface="Calibri" charset="0"/>
                <a:ea typeface="宋体" charset="0"/>
              </a:defRPr>
            </a:lvl6pPr>
            <a:lvl7pPr marL="2971800" indent="-228600" fontAlgn="base">
              <a:spcBef>
                <a:spcPct val="0"/>
              </a:spcBef>
              <a:spcAft>
                <a:spcPct val="0"/>
              </a:spcAft>
              <a:defRPr kumimoji="1" sz="2400">
                <a:solidFill>
                  <a:schemeClr val="tx1"/>
                </a:solidFill>
                <a:latin typeface="Calibri" charset="0"/>
                <a:ea typeface="宋体" charset="0"/>
              </a:defRPr>
            </a:lvl7pPr>
            <a:lvl8pPr marL="3429000" indent="-228600" fontAlgn="base">
              <a:spcBef>
                <a:spcPct val="0"/>
              </a:spcBef>
              <a:spcAft>
                <a:spcPct val="0"/>
              </a:spcAft>
              <a:defRPr kumimoji="1" sz="2400">
                <a:solidFill>
                  <a:schemeClr val="tx1"/>
                </a:solidFill>
                <a:latin typeface="Calibri" charset="0"/>
                <a:ea typeface="宋体" charset="0"/>
              </a:defRPr>
            </a:lvl8pPr>
            <a:lvl9pPr marL="3886200" indent="-228600" fontAlgn="base">
              <a:spcBef>
                <a:spcPct val="0"/>
              </a:spcBef>
              <a:spcAft>
                <a:spcPct val="0"/>
              </a:spcAft>
              <a:defRPr kumimoji="1" sz="2400">
                <a:solidFill>
                  <a:schemeClr val="tx1"/>
                </a:solidFill>
                <a:latin typeface="Calibri" charset="0"/>
                <a:ea typeface="宋体" charset="0"/>
              </a:defRPr>
            </a:lvl9pPr>
          </a:lstStyle>
          <a:p>
            <a:r>
              <a:rPr kumimoji="0" lang="en-US" altLang="zh-CN" sz="1662" dirty="0">
                <a:latin typeface="+mn-lt"/>
              </a:rPr>
              <a:t>Top: 143 R8520 PMTs </a:t>
            </a:r>
            <a:endParaRPr kumimoji="0" lang="zh-CN" altLang="en-US" sz="1662" dirty="0">
              <a:latin typeface="+mn-lt"/>
            </a:endParaRPr>
          </a:p>
        </p:txBody>
      </p:sp>
      <p:cxnSp>
        <p:nvCxnSpPr>
          <p:cNvPr id="8" name="直接箭头连接符 9"/>
          <p:cNvCxnSpPr>
            <a:stCxn id="7" idx="2"/>
          </p:cNvCxnSpPr>
          <p:nvPr/>
        </p:nvCxnSpPr>
        <p:spPr>
          <a:xfrm>
            <a:off x="938343" y="1885639"/>
            <a:ext cx="232954" cy="77189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9" name="TextBox 14"/>
          <p:cNvSpPr txBox="1">
            <a:spLocks noChangeArrowheads="1"/>
          </p:cNvSpPr>
          <p:nvPr/>
        </p:nvSpPr>
        <p:spPr bwMode="auto">
          <a:xfrm>
            <a:off x="450680" y="5451220"/>
            <a:ext cx="1662013" cy="60388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kumimoji="1" sz="2400">
                <a:solidFill>
                  <a:schemeClr val="tx1"/>
                </a:solidFill>
                <a:latin typeface="Calibri" charset="0"/>
                <a:ea typeface="宋体" charset="0"/>
                <a:cs typeface="宋体" charset="0"/>
              </a:defRPr>
            </a:lvl1pPr>
            <a:lvl2pPr marL="742950" indent="-285750">
              <a:defRPr kumimoji="1" sz="2400">
                <a:solidFill>
                  <a:schemeClr val="tx1"/>
                </a:solidFill>
                <a:latin typeface="Calibri" charset="0"/>
                <a:ea typeface="宋体" charset="0"/>
              </a:defRPr>
            </a:lvl2pPr>
            <a:lvl3pPr marL="1143000" indent="-228600">
              <a:defRPr kumimoji="1" sz="2400">
                <a:solidFill>
                  <a:schemeClr val="tx1"/>
                </a:solidFill>
                <a:latin typeface="Calibri" charset="0"/>
                <a:ea typeface="宋体" charset="0"/>
              </a:defRPr>
            </a:lvl3pPr>
            <a:lvl4pPr marL="1600200" indent="-228600">
              <a:defRPr kumimoji="1" sz="2400">
                <a:solidFill>
                  <a:schemeClr val="tx1"/>
                </a:solidFill>
                <a:latin typeface="Calibri" charset="0"/>
                <a:ea typeface="宋体" charset="0"/>
              </a:defRPr>
            </a:lvl4pPr>
            <a:lvl5pPr marL="2057400" indent="-228600">
              <a:defRPr kumimoji="1" sz="2400">
                <a:solidFill>
                  <a:schemeClr val="tx1"/>
                </a:solidFill>
                <a:latin typeface="Calibri" charset="0"/>
                <a:ea typeface="宋体" charset="0"/>
              </a:defRPr>
            </a:lvl5pPr>
            <a:lvl6pPr marL="2514600" indent="-228600" fontAlgn="base">
              <a:spcBef>
                <a:spcPct val="0"/>
              </a:spcBef>
              <a:spcAft>
                <a:spcPct val="0"/>
              </a:spcAft>
              <a:defRPr kumimoji="1" sz="2400">
                <a:solidFill>
                  <a:schemeClr val="tx1"/>
                </a:solidFill>
                <a:latin typeface="Calibri" charset="0"/>
                <a:ea typeface="宋体" charset="0"/>
              </a:defRPr>
            </a:lvl6pPr>
            <a:lvl7pPr marL="2971800" indent="-228600" fontAlgn="base">
              <a:spcBef>
                <a:spcPct val="0"/>
              </a:spcBef>
              <a:spcAft>
                <a:spcPct val="0"/>
              </a:spcAft>
              <a:defRPr kumimoji="1" sz="2400">
                <a:solidFill>
                  <a:schemeClr val="tx1"/>
                </a:solidFill>
                <a:latin typeface="Calibri" charset="0"/>
                <a:ea typeface="宋体" charset="0"/>
              </a:defRPr>
            </a:lvl7pPr>
            <a:lvl8pPr marL="3429000" indent="-228600" fontAlgn="base">
              <a:spcBef>
                <a:spcPct val="0"/>
              </a:spcBef>
              <a:spcAft>
                <a:spcPct val="0"/>
              </a:spcAft>
              <a:defRPr kumimoji="1" sz="2400">
                <a:solidFill>
                  <a:schemeClr val="tx1"/>
                </a:solidFill>
                <a:latin typeface="Calibri" charset="0"/>
                <a:ea typeface="宋体" charset="0"/>
              </a:defRPr>
            </a:lvl8pPr>
            <a:lvl9pPr marL="3886200" indent="-228600" fontAlgn="base">
              <a:spcBef>
                <a:spcPct val="0"/>
              </a:spcBef>
              <a:spcAft>
                <a:spcPct val="0"/>
              </a:spcAft>
              <a:defRPr kumimoji="1" sz="2400">
                <a:solidFill>
                  <a:schemeClr val="tx1"/>
                </a:solidFill>
                <a:latin typeface="Calibri" charset="0"/>
                <a:ea typeface="宋体" charset="0"/>
              </a:defRPr>
            </a:lvl9pPr>
          </a:lstStyle>
          <a:p>
            <a:r>
              <a:rPr kumimoji="0" lang="en-US" altLang="zh-CN" sz="1662" dirty="0">
                <a:latin typeface="+mn-lt"/>
              </a:rPr>
              <a:t>Bottom: 37 R11410 PMTs</a:t>
            </a:r>
            <a:endParaRPr kumimoji="0" lang="zh-CN" altLang="en-US" sz="1662" dirty="0">
              <a:latin typeface="+mn-lt"/>
            </a:endParaRPr>
          </a:p>
        </p:txBody>
      </p:sp>
      <p:cxnSp>
        <p:nvCxnSpPr>
          <p:cNvPr id="10" name="直接箭头连接符 15"/>
          <p:cNvCxnSpPr/>
          <p:nvPr/>
        </p:nvCxnSpPr>
        <p:spPr>
          <a:xfrm flipV="1">
            <a:off x="1411847" y="4845502"/>
            <a:ext cx="567474" cy="665391"/>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1" name="TextBox 20"/>
          <p:cNvSpPr txBox="1">
            <a:spLocks noChangeArrowheads="1"/>
          </p:cNvSpPr>
          <p:nvPr/>
        </p:nvSpPr>
        <p:spPr bwMode="auto">
          <a:xfrm>
            <a:off x="2286266" y="5634276"/>
            <a:ext cx="1530107" cy="34810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Calibri" charset="0"/>
                <a:ea typeface="宋体" charset="0"/>
                <a:cs typeface="宋体" charset="0"/>
              </a:defRPr>
            </a:lvl1pPr>
            <a:lvl2pPr marL="742950" indent="-285750">
              <a:defRPr kumimoji="1" sz="2400">
                <a:solidFill>
                  <a:schemeClr val="tx1"/>
                </a:solidFill>
                <a:latin typeface="Calibri" charset="0"/>
                <a:ea typeface="宋体" charset="0"/>
              </a:defRPr>
            </a:lvl2pPr>
            <a:lvl3pPr marL="1143000" indent="-228600">
              <a:defRPr kumimoji="1" sz="2400">
                <a:solidFill>
                  <a:schemeClr val="tx1"/>
                </a:solidFill>
                <a:latin typeface="Calibri" charset="0"/>
                <a:ea typeface="宋体" charset="0"/>
              </a:defRPr>
            </a:lvl3pPr>
            <a:lvl4pPr marL="1600200" indent="-228600">
              <a:defRPr kumimoji="1" sz="2400">
                <a:solidFill>
                  <a:schemeClr val="tx1"/>
                </a:solidFill>
                <a:latin typeface="Calibri" charset="0"/>
                <a:ea typeface="宋体" charset="0"/>
              </a:defRPr>
            </a:lvl4pPr>
            <a:lvl5pPr marL="2057400" indent="-228600">
              <a:defRPr kumimoji="1" sz="2400">
                <a:solidFill>
                  <a:schemeClr val="tx1"/>
                </a:solidFill>
                <a:latin typeface="Calibri" charset="0"/>
                <a:ea typeface="宋体" charset="0"/>
              </a:defRPr>
            </a:lvl5pPr>
            <a:lvl6pPr marL="2514600" indent="-228600" fontAlgn="base">
              <a:spcBef>
                <a:spcPct val="0"/>
              </a:spcBef>
              <a:spcAft>
                <a:spcPct val="0"/>
              </a:spcAft>
              <a:defRPr kumimoji="1" sz="2400">
                <a:solidFill>
                  <a:schemeClr val="tx1"/>
                </a:solidFill>
                <a:latin typeface="Calibri" charset="0"/>
                <a:ea typeface="宋体" charset="0"/>
              </a:defRPr>
            </a:lvl6pPr>
            <a:lvl7pPr marL="2971800" indent="-228600" fontAlgn="base">
              <a:spcBef>
                <a:spcPct val="0"/>
              </a:spcBef>
              <a:spcAft>
                <a:spcPct val="0"/>
              </a:spcAft>
              <a:defRPr kumimoji="1" sz="2400">
                <a:solidFill>
                  <a:schemeClr val="tx1"/>
                </a:solidFill>
                <a:latin typeface="Calibri" charset="0"/>
                <a:ea typeface="宋体" charset="0"/>
              </a:defRPr>
            </a:lvl7pPr>
            <a:lvl8pPr marL="3429000" indent="-228600" fontAlgn="base">
              <a:spcBef>
                <a:spcPct val="0"/>
              </a:spcBef>
              <a:spcAft>
                <a:spcPct val="0"/>
              </a:spcAft>
              <a:defRPr kumimoji="1" sz="2400">
                <a:solidFill>
                  <a:schemeClr val="tx1"/>
                </a:solidFill>
                <a:latin typeface="Calibri" charset="0"/>
                <a:ea typeface="宋体" charset="0"/>
              </a:defRPr>
            </a:lvl8pPr>
            <a:lvl9pPr marL="3886200" indent="-228600" fontAlgn="base">
              <a:spcBef>
                <a:spcPct val="0"/>
              </a:spcBef>
              <a:spcAft>
                <a:spcPct val="0"/>
              </a:spcAft>
              <a:defRPr kumimoji="1" sz="2400">
                <a:solidFill>
                  <a:schemeClr val="tx1"/>
                </a:solidFill>
                <a:latin typeface="Calibri" charset="0"/>
                <a:ea typeface="宋体" charset="0"/>
              </a:defRPr>
            </a:lvl9pPr>
          </a:lstStyle>
          <a:p>
            <a:r>
              <a:rPr kumimoji="0" lang="en-US" altLang="zh-CN" sz="1662">
                <a:latin typeface="+mn-lt"/>
              </a:rPr>
              <a:t>Teflon reflector</a:t>
            </a:r>
            <a:endParaRPr kumimoji="0" lang="zh-CN" altLang="en-US" sz="1662">
              <a:latin typeface="+mn-lt"/>
            </a:endParaRPr>
          </a:p>
        </p:txBody>
      </p:sp>
      <p:cxnSp>
        <p:nvCxnSpPr>
          <p:cNvPr id="12" name="直接箭头连接符 21"/>
          <p:cNvCxnSpPr>
            <a:stCxn id="11" idx="0"/>
          </p:cNvCxnSpPr>
          <p:nvPr/>
        </p:nvCxnSpPr>
        <p:spPr>
          <a:xfrm flipH="1" flipV="1">
            <a:off x="1855373" y="3042375"/>
            <a:ext cx="1195947" cy="2591901"/>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3" name="直接箭头连接符 23"/>
          <p:cNvCxnSpPr>
            <a:stCxn id="11" idx="0"/>
          </p:cNvCxnSpPr>
          <p:nvPr/>
        </p:nvCxnSpPr>
        <p:spPr>
          <a:xfrm flipV="1">
            <a:off x="3051320" y="4619512"/>
            <a:ext cx="992506" cy="1014764"/>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4" name="TextBox 25"/>
          <p:cNvSpPr txBox="1">
            <a:spLocks noChangeArrowheads="1"/>
          </p:cNvSpPr>
          <p:nvPr/>
        </p:nvSpPr>
        <p:spPr bwMode="auto">
          <a:xfrm>
            <a:off x="5750935" y="3052036"/>
            <a:ext cx="877764" cy="60388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kumimoji="1" sz="2400">
                <a:solidFill>
                  <a:schemeClr val="tx1"/>
                </a:solidFill>
                <a:latin typeface="Calibri" charset="0"/>
                <a:ea typeface="宋体" charset="0"/>
                <a:cs typeface="宋体" charset="0"/>
              </a:defRPr>
            </a:lvl1pPr>
            <a:lvl2pPr marL="742950" indent="-285750">
              <a:defRPr kumimoji="1" sz="2400">
                <a:solidFill>
                  <a:schemeClr val="tx1"/>
                </a:solidFill>
                <a:latin typeface="Calibri" charset="0"/>
                <a:ea typeface="宋体" charset="0"/>
              </a:defRPr>
            </a:lvl2pPr>
            <a:lvl3pPr marL="1143000" indent="-228600">
              <a:defRPr kumimoji="1" sz="2400">
                <a:solidFill>
                  <a:schemeClr val="tx1"/>
                </a:solidFill>
                <a:latin typeface="Calibri" charset="0"/>
                <a:ea typeface="宋体" charset="0"/>
              </a:defRPr>
            </a:lvl3pPr>
            <a:lvl4pPr marL="1600200" indent="-228600">
              <a:defRPr kumimoji="1" sz="2400">
                <a:solidFill>
                  <a:schemeClr val="tx1"/>
                </a:solidFill>
                <a:latin typeface="Calibri" charset="0"/>
                <a:ea typeface="宋体" charset="0"/>
              </a:defRPr>
            </a:lvl4pPr>
            <a:lvl5pPr marL="2057400" indent="-228600">
              <a:defRPr kumimoji="1" sz="2400">
                <a:solidFill>
                  <a:schemeClr val="tx1"/>
                </a:solidFill>
                <a:latin typeface="Calibri" charset="0"/>
                <a:ea typeface="宋体" charset="0"/>
              </a:defRPr>
            </a:lvl5pPr>
            <a:lvl6pPr marL="2514600" indent="-228600" fontAlgn="base">
              <a:spcBef>
                <a:spcPct val="0"/>
              </a:spcBef>
              <a:spcAft>
                <a:spcPct val="0"/>
              </a:spcAft>
              <a:defRPr kumimoji="1" sz="2400">
                <a:solidFill>
                  <a:schemeClr val="tx1"/>
                </a:solidFill>
                <a:latin typeface="Calibri" charset="0"/>
                <a:ea typeface="宋体" charset="0"/>
              </a:defRPr>
            </a:lvl6pPr>
            <a:lvl7pPr marL="2971800" indent="-228600" fontAlgn="base">
              <a:spcBef>
                <a:spcPct val="0"/>
              </a:spcBef>
              <a:spcAft>
                <a:spcPct val="0"/>
              </a:spcAft>
              <a:defRPr kumimoji="1" sz="2400">
                <a:solidFill>
                  <a:schemeClr val="tx1"/>
                </a:solidFill>
                <a:latin typeface="Calibri" charset="0"/>
                <a:ea typeface="宋体" charset="0"/>
              </a:defRPr>
            </a:lvl7pPr>
            <a:lvl8pPr marL="3429000" indent="-228600" fontAlgn="base">
              <a:spcBef>
                <a:spcPct val="0"/>
              </a:spcBef>
              <a:spcAft>
                <a:spcPct val="0"/>
              </a:spcAft>
              <a:defRPr kumimoji="1" sz="2400">
                <a:solidFill>
                  <a:schemeClr val="tx1"/>
                </a:solidFill>
                <a:latin typeface="Calibri" charset="0"/>
                <a:ea typeface="宋体" charset="0"/>
              </a:defRPr>
            </a:lvl8pPr>
            <a:lvl9pPr marL="3886200" indent="-228600" fontAlgn="base">
              <a:spcBef>
                <a:spcPct val="0"/>
              </a:spcBef>
              <a:spcAft>
                <a:spcPct val="0"/>
              </a:spcAft>
              <a:defRPr kumimoji="1" sz="2400">
                <a:solidFill>
                  <a:schemeClr val="tx1"/>
                </a:solidFill>
                <a:latin typeface="Calibri" charset="0"/>
                <a:ea typeface="宋体" charset="0"/>
              </a:defRPr>
            </a:lvl9pPr>
          </a:lstStyle>
          <a:p>
            <a:r>
              <a:rPr kumimoji="0" lang="en-US" altLang="zh-CN" sz="1662" dirty="0">
                <a:latin typeface="+mn-lt"/>
              </a:rPr>
              <a:t>Shaping rings</a:t>
            </a:r>
            <a:endParaRPr kumimoji="0" lang="zh-CN" altLang="en-US" sz="1662" dirty="0">
              <a:latin typeface="+mn-lt"/>
            </a:endParaRPr>
          </a:p>
        </p:txBody>
      </p:sp>
      <p:cxnSp>
        <p:nvCxnSpPr>
          <p:cNvPr id="15" name="直接箭头连接符 26"/>
          <p:cNvCxnSpPr>
            <a:stCxn id="14" idx="1"/>
          </p:cNvCxnSpPr>
          <p:nvPr/>
        </p:nvCxnSpPr>
        <p:spPr>
          <a:xfrm flipH="1">
            <a:off x="5227954" y="3353978"/>
            <a:ext cx="522981" cy="325249"/>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6" name="TextBox 30"/>
          <p:cNvSpPr txBox="1">
            <a:spLocks noChangeArrowheads="1"/>
          </p:cNvSpPr>
          <p:nvPr/>
        </p:nvSpPr>
        <p:spPr bwMode="auto">
          <a:xfrm>
            <a:off x="5777660" y="3829430"/>
            <a:ext cx="1158139" cy="34810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kumimoji="1" sz="2400">
                <a:solidFill>
                  <a:schemeClr val="tx1"/>
                </a:solidFill>
                <a:latin typeface="Calibri" charset="0"/>
                <a:ea typeface="宋体" charset="0"/>
                <a:cs typeface="宋体" charset="0"/>
              </a:defRPr>
            </a:lvl1pPr>
            <a:lvl2pPr marL="742950" indent="-285750">
              <a:defRPr kumimoji="1" sz="2400">
                <a:solidFill>
                  <a:schemeClr val="tx1"/>
                </a:solidFill>
                <a:latin typeface="Calibri" charset="0"/>
                <a:ea typeface="宋体" charset="0"/>
              </a:defRPr>
            </a:lvl2pPr>
            <a:lvl3pPr marL="1143000" indent="-228600">
              <a:defRPr kumimoji="1" sz="2400">
                <a:solidFill>
                  <a:schemeClr val="tx1"/>
                </a:solidFill>
                <a:latin typeface="Calibri" charset="0"/>
                <a:ea typeface="宋体" charset="0"/>
              </a:defRPr>
            </a:lvl3pPr>
            <a:lvl4pPr marL="1600200" indent="-228600">
              <a:defRPr kumimoji="1" sz="2400">
                <a:solidFill>
                  <a:schemeClr val="tx1"/>
                </a:solidFill>
                <a:latin typeface="Calibri" charset="0"/>
                <a:ea typeface="宋体" charset="0"/>
              </a:defRPr>
            </a:lvl4pPr>
            <a:lvl5pPr marL="2057400" indent="-228600">
              <a:defRPr kumimoji="1" sz="2400">
                <a:solidFill>
                  <a:schemeClr val="tx1"/>
                </a:solidFill>
                <a:latin typeface="Calibri" charset="0"/>
                <a:ea typeface="宋体" charset="0"/>
              </a:defRPr>
            </a:lvl5pPr>
            <a:lvl6pPr marL="2514600" indent="-228600" fontAlgn="base">
              <a:spcBef>
                <a:spcPct val="0"/>
              </a:spcBef>
              <a:spcAft>
                <a:spcPct val="0"/>
              </a:spcAft>
              <a:defRPr kumimoji="1" sz="2400">
                <a:solidFill>
                  <a:schemeClr val="tx1"/>
                </a:solidFill>
                <a:latin typeface="Calibri" charset="0"/>
                <a:ea typeface="宋体" charset="0"/>
              </a:defRPr>
            </a:lvl6pPr>
            <a:lvl7pPr marL="2971800" indent="-228600" fontAlgn="base">
              <a:spcBef>
                <a:spcPct val="0"/>
              </a:spcBef>
              <a:spcAft>
                <a:spcPct val="0"/>
              </a:spcAft>
              <a:defRPr kumimoji="1" sz="2400">
                <a:solidFill>
                  <a:schemeClr val="tx1"/>
                </a:solidFill>
                <a:latin typeface="Calibri" charset="0"/>
                <a:ea typeface="宋体" charset="0"/>
              </a:defRPr>
            </a:lvl7pPr>
            <a:lvl8pPr marL="3429000" indent="-228600" fontAlgn="base">
              <a:spcBef>
                <a:spcPct val="0"/>
              </a:spcBef>
              <a:spcAft>
                <a:spcPct val="0"/>
              </a:spcAft>
              <a:defRPr kumimoji="1" sz="2400">
                <a:solidFill>
                  <a:schemeClr val="tx1"/>
                </a:solidFill>
                <a:latin typeface="Calibri" charset="0"/>
                <a:ea typeface="宋体" charset="0"/>
              </a:defRPr>
            </a:lvl8pPr>
            <a:lvl9pPr marL="3886200" indent="-228600" fontAlgn="base">
              <a:spcBef>
                <a:spcPct val="0"/>
              </a:spcBef>
              <a:spcAft>
                <a:spcPct val="0"/>
              </a:spcAft>
              <a:defRPr kumimoji="1" sz="2400">
                <a:solidFill>
                  <a:schemeClr val="tx1"/>
                </a:solidFill>
                <a:latin typeface="Calibri" charset="0"/>
                <a:ea typeface="宋体" charset="0"/>
              </a:defRPr>
            </a:lvl9pPr>
          </a:lstStyle>
          <a:p>
            <a:r>
              <a:rPr kumimoji="0" lang="en-US" altLang="zh-CN" sz="1662" dirty="0">
                <a:latin typeface="+mn-lt"/>
              </a:rPr>
              <a:t>Electrodes</a:t>
            </a:r>
            <a:endParaRPr kumimoji="0" lang="zh-CN" altLang="en-US" sz="1662" dirty="0">
              <a:latin typeface="+mn-lt"/>
            </a:endParaRPr>
          </a:p>
        </p:txBody>
      </p:sp>
      <p:cxnSp>
        <p:nvCxnSpPr>
          <p:cNvPr id="17" name="直接箭头连接符 31"/>
          <p:cNvCxnSpPr>
            <a:stCxn id="16" idx="1"/>
          </p:cNvCxnSpPr>
          <p:nvPr/>
        </p:nvCxnSpPr>
        <p:spPr>
          <a:xfrm flipH="1" flipV="1">
            <a:off x="5393750" y="3364832"/>
            <a:ext cx="383910" cy="638653"/>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8" name="直接箭头连接符 35"/>
          <p:cNvCxnSpPr>
            <a:stCxn id="16" idx="1"/>
          </p:cNvCxnSpPr>
          <p:nvPr/>
        </p:nvCxnSpPr>
        <p:spPr>
          <a:xfrm flipH="1" flipV="1">
            <a:off x="5127006" y="3298878"/>
            <a:ext cx="650654" cy="704607"/>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9" name="直接箭头连接符 38"/>
          <p:cNvCxnSpPr>
            <a:stCxn id="16" idx="1"/>
          </p:cNvCxnSpPr>
          <p:nvPr/>
        </p:nvCxnSpPr>
        <p:spPr>
          <a:xfrm flipH="1">
            <a:off x="5127006" y="4003485"/>
            <a:ext cx="650654" cy="425382"/>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0" name="直接箭头连接符 41"/>
          <p:cNvCxnSpPr>
            <a:stCxn id="16" idx="1"/>
          </p:cNvCxnSpPr>
          <p:nvPr/>
        </p:nvCxnSpPr>
        <p:spPr>
          <a:xfrm flipH="1">
            <a:off x="5127006" y="4003485"/>
            <a:ext cx="650654" cy="824031"/>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1" name="文本框 1"/>
          <p:cNvSpPr txBox="1"/>
          <p:nvPr/>
        </p:nvSpPr>
        <p:spPr>
          <a:xfrm>
            <a:off x="344916" y="3190760"/>
            <a:ext cx="707246" cy="348109"/>
          </a:xfrm>
          <a:prstGeom prst="rect">
            <a:avLst/>
          </a:prstGeom>
          <a:noFill/>
          <a:ln>
            <a:solidFill>
              <a:srgbClr val="FF0000"/>
            </a:solidFill>
          </a:ln>
        </p:spPr>
        <p:txBody>
          <a:bodyPr wrap="none" rtlCol="0">
            <a:spAutoFit/>
          </a:bodyPr>
          <a:lstStyle/>
          <a:p>
            <a:pPr algn="ctr"/>
            <a:r>
              <a:rPr kumimoji="1" lang="en-US" altLang="zh-CN" sz="1662" dirty="0">
                <a:solidFill>
                  <a:srgbClr val="FF0000"/>
                </a:solidFill>
              </a:rPr>
              <a:t>15 cm</a:t>
            </a:r>
          </a:p>
        </p:txBody>
      </p:sp>
      <p:cxnSp>
        <p:nvCxnSpPr>
          <p:cNvPr id="22" name="直线箭头连接符 3"/>
          <p:cNvCxnSpPr/>
          <p:nvPr/>
        </p:nvCxnSpPr>
        <p:spPr>
          <a:xfrm>
            <a:off x="1046061" y="2784841"/>
            <a:ext cx="11166" cy="1043592"/>
          </a:xfrm>
          <a:prstGeom prst="straightConnector1">
            <a:avLst/>
          </a:prstGeom>
          <a:ln>
            <a:solidFill>
              <a:srgbClr val="FF0000"/>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3" name="直线箭头连接符 33"/>
          <p:cNvCxnSpPr/>
          <p:nvPr/>
        </p:nvCxnSpPr>
        <p:spPr>
          <a:xfrm>
            <a:off x="1110347" y="2902857"/>
            <a:ext cx="4031152" cy="458390"/>
          </a:xfrm>
          <a:prstGeom prst="straightConnector1">
            <a:avLst/>
          </a:prstGeom>
          <a:ln>
            <a:solidFill>
              <a:srgbClr val="00FF00"/>
            </a:solidFill>
            <a:headEnd type="arrow"/>
            <a:tailEnd type="arrow"/>
          </a:ln>
        </p:spPr>
        <p:style>
          <a:lnRef idx="2">
            <a:schemeClr val="accent1"/>
          </a:lnRef>
          <a:fillRef idx="0">
            <a:schemeClr val="accent1"/>
          </a:fillRef>
          <a:effectRef idx="1">
            <a:schemeClr val="accent1"/>
          </a:effectRef>
          <a:fontRef idx="minor">
            <a:schemeClr val="tx1"/>
          </a:fontRef>
        </p:style>
      </p:cxnSp>
      <p:sp>
        <p:nvSpPr>
          <p:cNvPr id="24" name="文本框 36"/>
          <p:cNvSpPr txBox="1"/>
          <p:nvPr/>
        </p:nvSpPr>
        <p:spPr>
          <a:xfrm>
            <a:off x="2881303" y="3210858"/>
            <a:ext cx="707246" cy="348109"/>
          </a:xfrm>
          <a:prstGeom prst="rect">
            <a:avLst/>
          </a:prstGeom>
          <a:noFill/>
          <a:ln>
            <a:solidFill>
              <a:srgbClr val="00FF00"/>
            </a:solidFill>
          </a:ln>
        </p:spPr>
        <p:txBody>
          <a:bodyPr wrap="none" rtlCol="0">
            <a:spAutoFit/>
          </a:bodyPr>
          <a:lstStyle/>
          <a:p>
            <a:pPr algn="ctr"/>
            <a:r>
              <a:rPr kumimoji="1" lang="en-US" altLang="zh-CN" sz="1662" dirty="0">
                <a:solidFill>
                  <a:srgbClr val="00FF00"/>
                </a:solidFill>
              </a:rPr>
              <a:t>60 cm</a:t>
            </a:r>
          </a:p>
        </p:txBody>
      </p:sp>
      <p:cxnSp>
        <p:nvCxnSpPr>
          <p:cNvPr id="25" name="直接箭头连接符 21"/>
          <p:cNvCxnSpPr>
            <a:stCxn id="11" idx="0"/>
          </p:cNvCxnSpPr>
          <p:nvPr/>
        </p:nvCxnSpPr>
        <p:spPr>
          <a:xfrm flipV="1">
            <a:off x="3051320" y="3190760"/>
            <a:ext cx="1344979" cy="2443516"/>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pic>
        <p:nvPicPr>
          <p:cNvPr id="26" name="图片 5" descr="5.png"/>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6771096" y="4716205"/>
            <a:ext cx="2224518" cy="17266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7" name="图片 2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770166" y="3049267"/>
            <a:ext cx="2225447" cy="1662217"/>
          </a:xfrm>
          <a:prstGeom prst="rect">
            <a:avLst/>
          </a:prstGeom>
        </p:spPr>
      </p:pic>
      <p:sp>
        <p:nvSpPr>
          <p:cNvPr id="28" name="TextBox 27"/>
          <p:cNvSpPr txBox="1"/>
          <p:nvPr/>
        </p:nvSpPr>
        <p:spPr>
          <a:xfrm>
            <a:off x="344916" y="5987945"/>
            <a:ext cx="6089680" cy="461665"/>
          </a:xfrm>
          <a:prstGeom prst="rect">
            <a:avLst/>
          </a:prstGeom>
          <a:noFill/>
        </p:spPr>
        <p:txBody>
          <a:bodyPr wrap="none" rtlCol="0">
            <a:spAutoFit/>
          </a:bodyPr>
          <a:lstStyle/>
          <a:p>
            <a:r>
              <a:rPr lang="en-US" sz="2400" b="1" dirty="0" smtClean="0">
                <a:solidFill>
                  <a:srgbClr val="FF0000"/>
                </a:solidFill>
              </a:rPr>
              <a:t>Key design goal: high light collection efficiency</a:t>
            </a:r>
            <a:endParaRPr lang="en-US" sz="2400" b="1" dirty="0">
              <a:solidFill>
                <a:srgbClr val="FF0000"/>
              </a:solidFill>
            </a:endParaRPr>
          </a:p>
        </p:txBody>
      </p:sp>
      <p:sp>
        <p:nvSpPr>
          <p:cNvPr id="29" name="Rectangle 28"/>
          <p:cNvSpPr/>
          <p:nvPr/>
        </p:nvSpPr>
        <p:spPr>
          <a:xfrm>
            <a:off x="2263878" y="1130765"/>
            <a:ext cx="3426575" cy="646331"/>
          </a:xfrm>
          <a:prstGeom prst="rect">
            <a:avLst/>
          </a:prstGeom>
        </p:spPr>
        <p:txBody>
          <a:bodyPr wrap="square">
            <a:spAutoFit/>
          </a:bodyPr>
          <a:lstStyle/>
          <a:p>
            <a:r>
              <a:rPr lang="en-US" altLang="zh-CN" dirty="0" smtClean="0"/>
              <a:t>Total </a:t>
            </a:r>
            <a:r>
              <a:rPr lang="en-US" altLang="zh-CN" dirty="0" err="1"/>
              <a:t>Xe</a:t>
            </a:r>
            <a:r>
              <a:rPr lang="en-US" altLang="zh-CN" dirty="0"/>
              <a:t> mass:      </a:t>
            </a:r>
            <a:r>
              <a:rPr lang="en-US" altLang="zh-CN" dirty="0" smtClean="0"/>
              <a:t> </a:t>
            </a:r>
            <a:r>
              <a:rPr lang="en-US" altLang="zh-CN" dirty="0" smtClean="0">
                <a:solidFill>
                  <a:srgbClr val="FF0000"/>
                </a:solidFill>
              </a:rPr>
              <a:t>450 </a:t>
            </a:r>
            <a:r>
              <a:rPr lang="en-US" altLang="zh-CN" dirty="0">
                <a:solidFill>
                  <a:srgbClr val="FF0000"/>
                </a:solidFill>
              </a:rPr>
              <a:t>kg</a:t>
            </a:r>
          </a:p>
          <a:p>
            <a:r>
              <a:rPr lang="en-US" altLang="zh-CN" dirty="0"/>
              <a:t>Sensitive </a:t>
            </a:r>
            <a:r>
              <a:rPr lang="en-US" altLang="zh-CN" dirty="0" smtClean="0"/>
              <a:t>target </a:t>
            </a:r>
            <a:r>
              <a:rPr lang="en-US" altLang="zh-CN" dirty="0" err="1"/>
              <a:t>Xe</a:t>
            </a:r>
            <a:r>
              <a:rPr lang="en-US" altLang="zh-CN" dirty="0"/>
              <a:t> mass:  </a:t>
            </a:r>
            <a:r>
              <a:rPr lang="en-US" altLang="zh-CN" dirty="0" smtClean="0">
                <a:solidFill>
                  <a:srgbClr val="FF0000"/>
                </a:solidFill>
              </a:rPr>
              <a:t>120 kg</a:t>
            </a:r>
            <a:endParaRPr lang="en-US" altLang="zh-CN" dirty="0">
              <a:solidFill>
                <a:srgbClr val="FF0000"/>
              </a:solidFill>
            </a:endParaRPr>
          </a:p>
        </p:txBody>
      </p:sp>
      <p:pic>
        <p:nvPicPr>
          <p:cNvPr id="30" name="图片 46"/>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bwMode="auto">
          <a:xfrm>
            <a:off x="6770166" y="1038209"/>
            <a:ext cx="2225447" cy="19972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1" name="TextBox 30"/>
          <p:cNvSpPr txBox="1"/>
          <p:nvPr/>
        </p:nvSpPr>
        <p:spPr>
          <a:xfrm>
            <a:off x="5482289" y="4453267"/>
            <a:ext cx="1259063" cy="646331"/>
          </a:xfrm>
          <a:prstGeom prst="rect">
            <a:avLst/>
          </a:prstGeom>
          <a:noFill/>
          <a:ln>
            <a:solidFill>
              <a:schemeClr val="tx1"/>
            </a:solidFill>
          </a:ln>
        </p:spPr>
        <p:txBody>
          <a:bodyPr wrap="none" rtlCol="0">
            <a:spAutoFit/>
          </a:bodyPr>
          <a:lstStyle/>
          <a:p>
            <a:r>
              <a:rPr lang="en-US" altLang="zh-CN" dirty="0" err="1" smtClean="0"/>
              <a:t>LXe</a:t>
            </a:r>
            <a:r>
              <a:rPr lang="en-US" altLang="zh-CN" dirty="0" smtClean="0"/>
              <a:t> “Skin”: </a:t>
            </a:r>
          </a:p>
          <a:p>
            <a:r>
              <a:rPr lang="en-US" altLang="zh-CN" dirty="0" smtClean="0"/>
              <a:t>7.5 cm</a:t>
            </a:r>
            <a:endParaRPr lang="zh-CN" altLang="en-US" dirty="0"/>
          </a:p>
        </p:txBody>
      </p:sp>
      <p:sp>
        <p:nvSpPr>
          <p:cNvPr id="32" name="TextBox 31"/>
          <p:cNvSpPr txBox="1"/>
          <p:nvPr/>
        </p:nvSpPr>
        <p:spPr>
          <a:xfrm>
            <a:off x="125248" y="4375085"/>
            <a:ext cx="1646063" cy="646331"/>
          </a:xfrm>
          <a:prstGeom prst="rect">
            <a:avLst/>
          </a:prstGeom>
          <a:solidFill>
            <a:schemeClr val="bg1"/>
          </a:solidFill>
          <a:ln>
            <a:solidFill>
              <a:schemeClr val="tx1"/>
            </a:solidFill>
          </a:ln>
        </p:spPr>
        <p:txBody>
          <a:bodyPr wrap="square" rtlCol="0">
            <a:spAutoFit/>
          </a:bodyPr>
          <a:lstStyle/>
          <a:p>
            <a:r>
              <a:rPr lang="en-US" altLang="zh-CN" dirty="0" smtClean="0"/>
              <a:t>Below-cathode: 5 cm </a:t>
            </a:r>
            <a:r>
              <a:rPr lang="en-US" altLang="zh-CN" dirty="0" err="1" smtClean="0"/>
              <a:t>LXe</a:t>
            </a:r>
            <a:endParaRPr lang="zh-CN" altLang="en-US" dirty="0"/>
          </a:p>
        </p:txBody>
      </p:sp>
      <p:sp>
        <p:nvSpPr>
          <p:cNvPr id="33" name="Freeform 32"/>
          <p:cNvSpPr/>
          <p:nvPr/>
        </p:nvSpPr>
        <p:spPr>
          <a:xfrm>
            <a:off x="733245" y="4054415"/>
            <a:ext cx="966159" cy="336430"/>
          </a:xfrm>
          <a:custGeom>
            <a:avLst/>
            <a:gdLst>
              <a:gd name="connsiteX0" fmla="*/ 0 w 966159"/>
              <a:gd name="connsiteY0" fmla="*/ 336430 h 336430"/>
              <a:gd name="connsiteX1" fmla="*/ 0 w 966159"/>
              <a:gd name="connsiteY1" fmla="*/ 0 h 336430"/>
              <a:gd name="connsiteX2" fmla="*/ 966159 w 966159"/>
              <a:gd name="connsiteY2" fmla="*/ 0 h 336430"/>
            </a:gdLst>
            <a:ahLst/>
            <a:cxnLst>
              <a:cxn ang="0">
                <a:pos x="connsiteX0" y="connsiteY0"/>
              </a:cxn>
              <a:cxn ang="0">
                <a:pos x="connsiteX1" y="connsiteY1"/>
              </a:cxn>
              <a:cxn ang="0">
                <a:pos x="connsiteX2" y="connsiteY2"/>
              </a:cxn>
            </a:cxnLst>
            <a:rect l="l" t="t" r="r" b="b"/>
            <a:pathLst>
              <a:path w="966159" h="336430">
                <a:moveTo>
                  <a:pt x="0" y="336430"/>
                </a:moveTo>
                <a:lnTo>
                  <a:pt x="0" y="0"/>
                </a:lnTo>
                <a:lnTo>
                  <a:pt x="966159" y="0"/>
                </a:lnTo>
              </a:path>
            </a:pathLst>
          </a:custGeom>
          <a:noFill/>
          <a:ln w="28575">
            <a:solidFill>
              <a:schemeClr val="tx1"/>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Freeform 34"/>
          <p:cNvSpPr/>
          <p:nvPr/>
        </p:nvSpPr>
        <p:spPr>
          <a:xfrm>
            <a:off x="5382883" y="4157932"/>
            <a:ext cx="707366" cy="301925"/>
          </a:xfrm>
          <a:custGeom>
            <a:avLst/>
            <a:gdLst>
              <a:gd name="connsiteX0" fmla="*/ 707366 w 707366"/>
              <a:gd name="connsiteY0" fmla="*/ 301925 h 301925"/>
              <a:gd name="connsiteX1" fmla="*/ 707366 w 707366"/>
              <a:gd name="connsiteY1" fmla="*/ 0 h 301925"/>
              <a:gd name="connsiteX2" fmla="*/ 0 w 707366"/>
              <a:gd name="connsiteY2" fmla="*/ 0 h 301925"/>
            </a:gdLst>
            <a:ahLst/>
            <a:cxnLst>
              <a:cxn ang="0">
                <a:pos x="connsiteX0" y="connsiteY0"/>
              </a:cxn>
              <a:cxn ang="0">
                <a:pos x="connsiteX1" y="connsiteY1"/>
              </a:cxn>
              <a:cxn ang="0">
                <a:pos x="connsiteX2" y="connsiteY2"/>
              </a:cxn>
            </a:cxnLst>
            <a:rect l="l" t="t" r="r" b="b"/>
            <a:pathLst>
              <a:path w="707366" h="301925">
                <a:moveTo>
                  <a:pt x="707366" y="301925"/>
                </a:moveTo>
                <a:lnTo>
                  <a:pt x="707366" y="0"/>
                </a:lnTo>
                <a:lnTo>
                  <a:pt x="0" y="0"/>
                </a:lnTo>
              </a:path>
            </a:pathLst>
          </a:custGeom>
          <a:noFill/>
          <a:ln w="28575">
            <a:solidFill>
              <a:schemeClr val="tx1"/>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418571009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CC372B2-FE5F-4E66-AD77-9E75B7ED7294}" type="datetime1">
              <a:rPr lang="zh-CN" altLang="en-US" smtClean="0"/>
              <a:t>2015/10/9</a:t>
            </a:fld>
            <a:endParaRPr lang="zh-CN" altLang="en-US"/>
          </a:p>
        </p:txBody>
      </p:sp>
      <p:sp>
        <p:nvSpPr>
          <p:cNvPr id="3" name="Footer Placeholder 2"/>
          <p:cNvSpPr>
            <a:spLocks noGrp="1"/>
          </p:cNvSpPr>
          <p:nvPr>
            <p:ph type="ftr" sz="quarter" idx="11"/>
          </p:nvPr>
        </p:nvSpPr>
        <p:spPr/>
        <p:txBody>
          <a:bodyPr/>
          <a:lstStyle/>
          <a:p>
            <a:r>
              <a:rPr lang="en-US" altLang="zh-CN" smtClean="0"/>
              <a:t>USTC ICTS Colloquium</a:t>
            </a:r>
            <a:endParaRPr lang="zh-CN" altLang="en-US" dirty="0"/>
          </a:p>
        </p:txBody>
      </p:sp>
      <p:sp>
        <p:nvSpPr>
          <p:cNvPr id="4" name="Slide Number Placeholder 3"/>
          <p:cNvSpPr>
            <a:spLocks noGrp="1"/>
          </p:cNvSpPr>
          <p:nvPr>
            <p:ph type="sldNum" sz="quarter" idx="12"/>
          </p:nvPr>
        </p:nvSpPr>
        <p:spPr/>
        <p:txBody>
          <a:bodyPr/>
          <a:lstStyle/>
          <a:p>
            <a:fld id="{5F370CD8-12A3-4211-A1CA-1FABD332D5C8}" type="slidenum">
              <a:rPr lang="zh-CN" altLang="en-US" smtClean="0"/>
              <a:t>17</a:t>
            </a:fld>
            <a:endParaRPr lang="zh-CN" altLang="en-US"/>
          </a:p>
        </p:txBody>
      </p:sp>
      <p:sp>
        <p:nvSpPr>
          <p:cNvPr id="5" name="Title 4"/>
          <p:cNvSpPr>
            <a:spLocks noGrp="1"/>
          </p:cNvSpPr>
          <p:nvPr>
            <p:ph type="title"/>
          </p:nvPr>
        </p:nvSpPr>
        <p:spPr/>
        <p:txBody>
          <a:bodyPr/>
          <a:lstStyle/>
          <a:p>
            <a:r>
              <a:rPr lang="en-US" altLang="zh-CN" b="1" dirty="0" smtClean="0"/>
              <a:t>A typical “signal”</a:t>
            </a:r>
            <a:endParaRPr lang="zh-CN" altLang="en-US" b="1" dirty="0"/>
          </a:p>
        </p:txBody>
      </p:sp>
      <p:pic>
        <p:nvPicPr>
          <p:cNvPr id="6" name="Content Placeholder 4"/>
          <p:cNvPicPr>
            <a:picLocks noChangeAspect="1"/>
          </p:cNvPicPr>
          <p:nvPr/>
        </p:nvPicPr>
        <p:blipFill>
          <a:blip r:embed="rId2"/>
          <a:stretch>
            <a:fillRect/>
          </a:stretch>
        </p:blipFill>
        <p:spPr bwMode="auto">
          <a:xfrm>
            <a:off x="1249143" y="2542764"/>
            <a:ext cx="6626169" cy="348119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pic>
      <p:cxnSp>
        <p:nvCxnSpPr>
          <p:cNvPr id="7" name="Straight Arrow Connector 6"/>
          <p:cNvCxnSpPr/>
          <p:nvPr/>
        </p:nvCxnSpPr>
        <p:spPr>
          <a:xfrm>
            <a:off x="2357398" y="5309798"/>
            <a:ext cx="4149858" cy="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3078256" y="4866507"/>
            <a:ext cx="2482859" cy="369332"/>
          </a:xfrm>
          <a:prstGeom prst="rect">
            <a:avLst/>
          </a:prstGeom>
          <a:solidFill>
            <a:srgbClr val="FF0000"/>
          </a:solidFill>
          <a:ln>
            <a:solidFill>
              <a:srgbClr val="FF0000"/>
            </a:solidFill>
          </a:ln>
        </p:spPr>
        <p:txBody>
          <a:bodyPr wrap="none" rtlCol="0">
            <a:spAutoFit/>
          </a:bodyPr>
          <a:lstStyle/>
          <a:p>
            <a:r>
              <a:rPr lang="en-US" dirty="0" smtClean="0"/>
              <a:t>Electron drift 1.7 mm/us</a:t>
            </a:r>
            <a:endParaRPr lang="en-US" dirty="0"/>
          </a:p>
        </p:txBody>
      </p:sp>
      <p:sp>
        <p:nvSpPr>
          <p:cNvPr id="10" name="Content Placeholder 2"/>
          <p:cNvSpPr txBox="1">
            <a:spLocks/>
          </p:cNvSpPr>
          <p:nvPr/>
        </p:nvSpPr>
        <p:spPr>
          <a:xfrm>
            <a:off x="536762" y="1451014"/>
            <a:ext cx="7978588" cy="447102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r>
              <a:rPr lang="en-US" altLang="zh-CN" sz="2000" b="1" dirty="0" smtClean="0"/>
              <a:t>Horizontal position reconstructed from S2 hit pattern: either charge center or neural network method</a:t>
            </a:r>
          </a:p>
          <a:p>
            <a:pPr marL="285750" indent="-285750"/>
            <a:r>
              <a:rPr lang="en-US" altLang="zh-CN" sz="2000" b="1" dirty="0" smtClean="0"/>
              <a:t>Vertical position reconstructed from S1-S2 separation </a:t>
            </a:r>
          </a:p>
          <a:p>
            <a:endParaRPr lang="zh-CN" altLang="en-US" sz="2000" dirty="0"/>
          </a:p>
        </p:txBody>
      </p:sp>
    </p:spTree>
    <p:extLst>
      <p:ext uri="{BB962C8B-B14F-4D97-AF65-F5344CB8AC3E}">
        <p14:creationId xmlns:p14="http://schemas.microsoft.com/office/powerpoint/2010/main" val="257660561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CC372B2-FE5F-4E66-AD77-9E75B7ED7294}" type="datetime1">
              <a:rPr lang="zh-CN" altLang="en-US" smtClean="0"/>
              <a:t>2015/10/9</a:t>
            </a:fld>
            <a:endParaRPr lang="zh-CN" altLang="en-US"/>
          </a:p>
        </p:txBody>
      </p:sp>
      <p:sp>
        <p:nvSpPr>
          <p:cNvPr id="3" name="Footer Placeholder 2"/>
          <p:cNvSpPr>
            <a:spLocks noGrp="1"/>
          </p:cNvSpPr>
          <p:nvPr>
            <p:ph type="ftr" sz="quarter" idx="11"/>
          </p:nvPr>
        </p:nvSpPr>
        <p:spPr/>
        <p:txBody>
          <a:bodyPr/>
          <a:lstStyle/>
          <a:p>
            <a:r>
              <a:rPr lang="en-US" altLang="zh-CN" smtClean="0"/>
              <a:t>USTC ICTS Colloquium</a:t>
            </a:r>
            <a:endParaRPr lang="zh-CN" altLang="en-US" dirty="0"/>
          </a:p>
        </p:txBody>
      </p:sp>
      <p:sp>
        <p:nvSpPr>
          <p:cNvPr id="4" name="Slide Number Placeholder 3"/>
          <p:cNvSpPr>
            <a:spLocks noGrp="1"/>
          </p:cNvSpPr>
          <p:nvPr>
            <p:ph type="sldNum" sz="quarter" idx="12"/>
          </p:nvPr>
        </p:nvSpPr>
        <p:spPr/>
        <p:txBody>
          <a:bodyPr/>
          <a:lstStyle/>
          <a:p>
            <a:fld id="{5F370CD8-12A3-4211-A1CA-1FABD332D5C8}" type="slidenum">
              <a:rPr lang="zh-CN" altLang="en-US" smtClean="0"/>
              <a:t>18</a:t>
            </a:fld>
            <a:endParaRPr lang="zh-CN" altLang="en-US"/>
          </a:p>
        </p:txBody>
      </p:sp>
      <p:sp>
        <p:nvSpPr>
          <p:cNvPr id="5" name="Title 4"/>
          <p:cNvSpPr>
            <a:spLocks noGrp="1"/>
          </p:cNvSpPr>
          <p:nvPr>
            <p:ph type="title"/>
          </p:nvPr>
        </p:nvSpPr>
        <p:spPr/>
        <p:txBody>
          <a:bodyPr/>
          <a:lstStyle/>
          <a:p>
            <a:r>
              <a:rPr lang="en-US" altLang="zh-CN" b="1" dirty="0" smtClean="0"/>
              <a:t>Why more lights?</a:t>
            </a:r>
            <a:endParaRPr lang="zh-CN" altLang="en-US" b="1" dirty="0"/>
          </a:p>
        </p:txBody>
      </p:sp>
      <p:pic>
        <p:nvPicPr>
          <p:cNvPr id="6"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14400" y="1079739"/>
            <a:ext cx="5703673"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11"/>
          <p:cNvSpPr txBox="1">
            <a:spLocks noChangeArrowheads="1"/>
          </p:cNvSpPr>
          <p:nvPr/>
        </p:nvSpPr>
        <p:spPr bwMode="auto">
          <a:xfrm>
            <a:off x="2547037" y="1997314"/>
            <a:ext cx="2379562"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defRPr/>
            </a:pPr>
            <a:r>
              <a:rPr lang="en-US" altLang="zh-CN" b="1" dirty="0" smtClean="0">
                <a:latin typeface="+mn-lt"/>
                <a:ea typeface="+mj-ea"/>
                <a:cs typeface="楷体" panose="02010609060101010101" pitchFamily="49" charset="-122"/>
              </a:rPr>
              <a:t>Cross section 5E-43cm</a:t>
            </a:r>
            <a:r>
              <a:rPr lang="en-US" altLang="zh-CN" b="1" baseline="30000" dirty="0" smtClean="0">
                <a:latin typeface="+mn-lt"/>
                <a:ea typeface="+mj-ea"/>
                <a:cs typeface="楷体" panose="02010609060101010101" pitchFamily="49" charset="-122"/>
              </a:rPr>
              <a:t>2</a:t>
            </a:r>
            <a:endParaRPr lang="en-US" altLang="zh-CN" b="1" baseline="30000" dirty="0">
              <a:latin typeface="+mn-lt"/>
              <a:ea typeface="+mj-ea"/>
              <a:cs typeface="楷体" panose="02010609060101010101" pitchFamily="49" charset="-122"/>
            </a:endParaRPr>
          </a:p>
          <a:p>
            <a:pPr>
              <a:defRPr/>
            </a:pPr>
            <a:r>
              <a:rPr lang="en-US" altLang="zh-CN" b="1" dirty="0">
                <a:solidFill>
                  <a:srgbClr val="FF0000"/>
                </a:solidFill>
                <a:latin typeface="+mn-lt"/>
                <a:ea typeface="+mj-ea"/>
                <a:cs typeface="楷体" panose="02010609060101010101" pitchFamily="49" charset="-122"/>
              </a:rPr>
              <a:t>5 </a:t>
            </a:r>
            <a:r>
              <a:rPr lang="en-US" altLang="zh-CN" b="1" dirty="0" err="1" smtClean="0">
                <a:solidFill>
                  <a:srgbClr val="FF0000"/>
                </a:solidFill>
                <a:latin typeface="+mn-lt"/>
                <a:ea typeface="+mj-ea"/>
                <a:cs typeface="楷体" panose="02010609060101010101" pitchFamily="49" charset="-122"/>
              </a:rPr>
              <a:t>GeV</a:t>
            </a:r>
            <a:r>
              <a:rPr lang="en-US" altLang="zh-CN" b="1" dirty="0" smtClean="0">
                <a:solidFill>
                  <a:srgbClr val="FF0000"/>
                </a:solidFill>
                <a:latin typeface="+mn-lt"/>
                <a:ea typeface="+mj-ea"/>
                <a:cs typeface="楷体" panose="02010609060101010101" pitchFamily="49" charset="-122"/>
              </a:rPr>
              <a:t>/c</a:t>
            </a:r>
            <a:r>
              <a:rPr lang="en-US" altLang="zh-CN" b="1" baseline="30000" dirty="0" smtClean="0">
                <a:solidFill>
                  <a:srgbClr val="FF0000"/>
                </a:solidFill>
                <a:latin typeface="+mn-lt"/>
                <a:ea typeface="+mj-ea"/>
                <a:cs typeface="楷体" panose="02010609060101010101" pitchFamily="49" charset="-122"/>
              </a:rPr>
              <a:t>2</a:t>
            </a:r>
            <a:r>
              <a:rPr lang="en-US" altLang="zh-CN" b="1" dirty="0" smtClean="0">
                <a:solidFill>
                  <a:srgbClr val="FF0000"/>
                </a:solidFill>
                <a:latin typeface="+mn-lt"/>
                <a:ea typeface="+mj-ea"/>
                <a:cs typeface="楷体" panose="02010609060101010101" pitchFamily="49" charset="-122"/>
              </a:rPr>
              <a:t> DM</a:t>
            </a:r>
            <a:endParaRPr lang="en-US" altLang="zh-CN" b="1" dirty="0">
              <a:solidFill>
                <a:srgbClr val="FF0000"/>
              </a:solidFill>
              <a:latin typeface="+mn-lt"/>
              <a:ea typeface="+mj-ea"/>
              <a:cs typeface="楷体" panose="02010609060101010101" pitchFamily="49" charset="-122"/>
            </a:endParaRPr>
          </a:p>
          <a:p>
            <a:pPr>
              <a:defRPr/>
            </a:pPr>
            <a:r>
              <a:rPr lang="en-US" altLang="zh-CN" b="1" dirty="0">
                <a:latin typeface="+mn-lt"/>
                <a:ea typeface="+mj-ea"/>
                <a:cs typeface="楷体" panose="02010609060101010101" pitchFamily="49" charset="-122"/>
              </a:rPr>
              <a:t>10 </a:t>
            </a:r>
            <a:r>
              <a:rPr lang="en-US" altLang="zh-CN" b="1" dirty="0" err="1" smtClean="0">
                <a:latin typeface="+mn-lt"/>
                <a:ea typeface="+mj-ea"/>
                <a:cs typeface="楷体" panose="02010609060101010101" pitchFamily="49" charset="-122"/>
              </a:rPr>
              <a:t>GeV</a:t>
            </a:r>
            <a:r>
              <a:rPr lang="en-US" altLang="zh-CN" b="1" dirty="0" smtClean="0">
                <a:latin typeface="+mn-lt"/>
                <a:ea typeface="+mj-ea"/>
                <a:cs typeface="楷体" panose="02010609060101010101" pitchFamily="49" charset="-122"/>
              </a:rPr>
              <a:t>/c</a:t>
            </a:r>
            <a:r>
              <a:rPr lang="en-US" altLang="zh-CN" b="1" baseline="30000" dirty="0" smtClean="0">
                <a:latin typeface="+mn-lt"/>
                <a:ea typeface="+mj-ea"/>
                <a:cs typeface="楷体" panose="02010609060101010101" pitchFamily="49" charset="-122"/>
              </a:rPr>
              <a:t>2</a:t>
            </a:r>
            <a:r>
              <a:rPr lang="en-US" altLang="zh-CN" b="1" dirty="0" smtClean="0">
                <a:latin typeface="+mn-lt"/>
                <a:ea typeface="+mj-ea"/>
                <a:cs typeface="楷体" panose="02010609060101010101" pitchFamily="49" charset="-122"/>
              </a:rPr>
              <a:t> DM</a:t>
            </a:r>
            <a:endParaRPr lang="en-US" b="1" dirty="0">
              <a:latin typeface="+mn-lt"/>
              <a:ea typeface="+mj-ea"/>
              <a:cs typeface="楷体" panose="02010609060101010101" pitchFamily="49" charset="-122"/>
            </a:endParaRPr>
          </a:p>
        </p:txBody>
      </p:sp>
      <p:sp>
        <p:nvSpPr>
          <p:cNvPr id="8" name="TextBox 7"/>
          <p:cNvSpPr txBox="1"/>
          <p:nvPr/>
        </p:nvSpPr>
        <p:spPr>
          <a:xfrm>
            <a:off x="838200" y="5346939"/>
            <a:ext cx="7464136" cy="1292662"/>
          </a:xfrm>
          <a:prstGeom prst="rect">
            <a:avLst/>
          </a:prstGeom>
          <a:noFill/>
        </p:spPr>
        <p:txBody>
          <a:bodyPr wrap="square" rtlCol="0">
            <a:spAutoFit/>
          </a:bodyPr>
          <a:lstStyle/>
          <a:p>
            <a:pPr marL="342900" indent="-342900">
              <a:buFont typeface="Arial" panose="020B0604020202020204" pitchFamily="34" charset="0"/>
              <a:buChar char="•"/>
            </a:pPr>
            <a:r>
              <a:rPr lang="en-US" sz="2000" b="1" dirty="0" smtClean="0"/>
              <a:t>The lower mass of DM particle, the smaller recoil energy, the smaller amount of light </a:t>
            </a:r>
          </a:p>
          <a:p>
            <a:pPr marL="342900" indent="-342900">
              <a:buFont typeface="Arial" panose="020B0604020202020204" pitchFamily="34" charset="0"/>
              <a:buChar char="•"/>
            </a:pPr>
            <a:r>
              <a:rPr lang="en-US" sz="2000" b="1" dirty="0" smtClean="0"/>
              <a:t>Light yield is the key for low threshold to probe low mass DM</a:t>
            </a:r>
          </a:p>
          <a:p>
            <a:endParaRPr lang="en-US" b="1" dirty="0"/>
          </a:p>
        </p:txBody>
      </p:sp>
    </p:spTree>
    <p:extLst>
      <p:ext uri="{BB962C8B-B14F-4D97-AF65-F5344CB8AC3E}">
        <p14:creationId xmlns:p14="http://schemas.microsoft.com/office/powerpoint/2010/main" val="135688718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0BF9338-6F69-4AD7-A622-0C077ECD4FF3}" type="datetime1">
              <a:rPr lang="zh-CN" altLang="en-US" smtClean="0"/>
              <a:t>2015/10/9</a:t>
            </a:fld>
            <a:endParaRPr lang="zh-CN" altLang="en-US"/>
          </a:p>
        </p:txBody>
      </p:sp>
      <p:sp>
        <p:nvSpPr>
          <p:cNvPr id="3" name="Footer Placeholder 2"/>
          <p:cNvSpPr>
            <a:spLocks noGrp="1"/>
          </p:cNvSpPr>
          <p:nvPr>
            <p:ph type="ftr" sz="quarter" idx="11"/>
          </p:nvPr>
        </p:nvSpPr>
        <p:spPr/>
        <p:txBody>
          <a:bodyPr/>
          <a:lstStyle/>
          <a:p>
            <a:r>
              <a:rPr lang="en-US" altLang="zh-CN" smtClean="0"/>
              <a:t>USTC ICTS Colloquium</a:t>
            </a:r>
            <a:endParaRPr lang="zh-CN" altLang="en-US" dirty="0"/>
          </a:p>
        </p:txBody>
      </p:sp>
      <p:sp>
        <p:nvSpPr>
          <p:cNvPr id="4" name="Slide Number Placeholder 3"/>
          <p:cNvSpPr>
            <a:spLocks noGrp="1"/>
          </p:cNvSpPr>
          <p:nvPr>
            <p:ph type="sldNum" sz="quarter" idx="12"/>
          </p:nvPr>
        </p:nvSpPr>
        <p:spPr/>
        <p:txBody>
          <a:bodyPr/>
          <a:lstStyle/>
          <a:p>
            <a:fld id="{5F370CD8-12A3-4211-A1CA-1FABD332D5C8}" type="slidenum">
              <a:rPr lang="zh-CN" altLang="en-US" smtClean="0"/>
              <a:t>19</a:t>
            </a:fld>
            <a:endParaRPr lang="zh-CN" altLang="en-US"/>
          </a:p>
        </p:txBody>
      </p:sp>
      <p:sp>
        <p:nvSpPr>
          <p:cNvPr id="5" name="Title 4"/>
          <p:cNvSpPr>
            <a:spLocks noGrp="1"/>
          </p:cNvSpPr>
          <p:nvPr>
            <p:ph type="title"/>
          </p:nvPr>
        </p:nvSpPr>
        <p:spPr/>
        <p:txBody>
          <a:bodyPr/>
          <a:lstStyle/>
          <a:p>
            <a:r>
              <a:rPr lang="en-US" altLang="zh-CN" b="1" dirty="0" err="1"/>
              <a:t>PandaX</a:t>
            </a:r>
            <a:r>
              <a:rPr lang="en-US" altLang="zh-CN" b="1" dirty="0"/>
              <a:t>-I </a:t>
            </a:r>
            <a:r>
              <a:rPr lang="en-US" altLang="zh-CN" b="1" dirty="0" smtClean="0"/>
              <a:t>first data</a:t>
            </a:r>
            <a:r>
              <a:rPr lang="en-US" altLang="zh-CN" b="1" dirty="0"/>
              <a:t>: </a:t>
            </a:r>
            <a:r>
              <a:rPr lang="en-US" altLang="zh-CN" b="1" dirty="0" smtClean="0"/>
              <a:t>34x17 </a:t>
            </a:r>
            <a:r>
              <a:rPr lang="en-US" altLang="zh-CN" b="1" dirty="0"/>
              <a:t>kg-day</a:t>
            </a:r>
            <a:endParaRPr lang="zh-CN" altLang="en-US" dirty="0"/>
          </a:p>
        </p:txBody>
      </p:sp>
      <p:pic>
        <p:nvPicPr>
          <p:cNvPr id="6" name="Picture 5"/>
          <p:cNvPicPr>
            <a:picLocks noChangeAspect="1"/>
          </p:cNvPicPr>
          <p:nvPr/>
        </p:nvPicPr>
        <p:blipFill rotWithShape="1">
          <a:blip r:embed="rId2"/>
          <a:srcRect t="7295"/>
          <a:stretch/>
        </p:blipFill>
        <p:spPr>
          <a:xfrm>
            <a:off x="303029" y="1147314"/>
            <a:ext cx="8291729" cy="4080294"/>
          </a:xfrm>
          <a:prstGeom prst="rect">
            <a:avLst/>
          </a:prstGeom>
        </p:spPr>
      </p:pic>
      <p:sp>
        <p:nvSpPr>
          <p:cNvPr id="7" name="TextBox 6"/>
          <p:cNvSpPr txBox="1"/>
          <p:nvPr/>
        </p:nvSpPr>
        <p:spPr>
          <a:xfrm>
            <a:off x="5732334" y="1147314"/>
            <a:ext cx="3671434" cy="523220"/>
          </a:xfrm>
          <a:prstGeom prst="rect">
            <a:avLst/>
          </a:prstGeom>
          <a:noFill/>
        </p:spPr>
        <p:txBody>
          <a:bodyPr wrap="square" rtlCol="0">
            <a:spAutoFit/>
          </a:bodyPr>
          <a:lstStyle/>
          <a:p>
            <a:r>
              <a:rPr lang="en-US" sz="1400" b="1" dirty="0" err="1"/>
              <a:t>Sci</a:t>
            </a:r>
            <a:r>
              <a:rPr lang="en-US" sz="1400" b="1" dirty="0"/>
              <a:t> China-</a:t>
            </a:r>
            <a:r>
              <a:rPr lang="en-US" sz="1400" b="1" dirty="0" err="1"/>
              <a:t>Phys</a:t>
            </a:r>
            <a:r>
              <a:rPr lang="en-US" sz="1400" b="1" dirty="0"/>
              <a:t> </a:t>
            </a:r>
            <a:r>
              <a:rPr lang="en-US" sz="1400" b="1" dirty="0" err="1"/>
              <a:t>Mech</a:t>
            </a:r>
            <a:r>
              <a:rPr lang="en-US" sz="1400" b="1" dirty="0"/>
              <a:t> </a:t>
            </a:r>
            <a:r>
              <a:rPr lang="en-US" sz="1400" b="1" dirty="0" err="1"/>
              <a:t>Astron</a:t>
            </a:r>
            <a:r>
              <a:rPr lang="en-US" sz="1400" b="1" dirty="0"/>
              <a:t>, 2014, 57(11): 2024-2030</a:t>
            </a:r>
          </a:p>
        </p:txBody>
      </p:sp>
      <p:sp>
        <p:nvSpPr>
          <p:cNvPr id="8" name="Rectangle 7"/>
          <p:cNvSpPr/>
          <p:nvPr/>
        </p:nvSpPr>
        <p:spPr>
          <a:xfrm>
            <a:off x="120770" y="5249534"/>
            <a:ext cx="8893834" cy="1220847"/>
          </a:xfrm>
          <a:prstGeom prst="rect">
            <a:avLst/>
          </a:prstGeom>
          <a:solidFill>
            <a:srgbClr val="92D050">
              <a:alpha val="50196"/>
            </a:srgbClr>
          </a:solidFill>
        </p:spPr>
        <p:txBody>
          <a:bodyPr wrap="square">
            <a:spAutoFit/>
          </a:bodyPr>
          <a:lstStyle/>
          <a:p>
            <a:pPr marL="365760" indent="-256032">
              <a:lnSpc>
                <a:spcPts val="2800"/>
              </a:lnSpc>
              <a:spcBef>
                <a:spcPts val="400"/>
              </a:spcBef>
              <a:buClr>
                <a:srgbClr val="990000"/>
              </a:buClr>
              <a:buSzPct val="68000"/>
              <a:buFont typeface="Wingdings" panose="05000000000000000000" pitchFamily="2" charset="2"/>
              <a:buChar char="p"/>
            </a:pPr>
            <a:r>
              <a:rPr lang="en-US" altLang="zh-CN" sz="2000" dirty="0"/>
              <a:t>Disfavor all previously positive signals</a:t>
            </a:r>
          </a:p>
          <a:p>
            <a:pPr marL="365760" indent="-256032">
              <a:lnSpc>
                <a:spcPts val="2800"/>
              </a:lnSpc>
              <a:spcBef>
                <a:spcPts val="400"/>
              </a:spcBef>
              <a:buClr>
                <a:srgbClr val="990000"/>
              </a:buClr>
              <a:buSzPct val="68000"/>
              <a:buFont typeface="Wingdings" panose="05000000000000000000" pitchFamily="2" charset="2"/>
              <a:buChar char="p"/>
            </a:pPr>
            <a:r>
              <a:rPr lang="en-US" altLang="zh-CN" sz="2000" dirty="0"/>
              <a:t>At low mass region, our results more constraining than XENON100 first results with similar exposure</a:t>
            </a:r>
          </a:p>
        </p:txBody>
      </p:sp>
    </p:spTree>
    <p:extLst>
      <p:ext uri="{BB962C8B-B14F-4D97-AF65-F5344CB8AC3E}">
        <p14:creationId xmlns:p14="http://schemas.microsoft.com/office/powerpoint/2010/main" val="263716545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F4C9524-96C7-4645-BC4C-6ED39EC68A9A}" type="datetime1">
              <a:rPr lang="zh-CN" altLang="en-US" smtClean="0"/>
              <a:t>2015/10/9</a:t>
            </a:fld>
            <a:endParaRPr lang="zh-CN" altLang="en-US"/>
          </a:p>
        </p:txBody>
      </p:sp>
      <p:sp>
        <p:nvSpPr>
          <p:cNvPr id="3" name="Footer Placeholder 2"/>
          <p:cNvSpPr>
            <a:spLocks noGrp="1"/>
          </p:cNvSpPr>
          <p:nvPr>
            <p:ph type="ftr" sz="quarter" idx="11"/>
          </p:nvPr>
        </p:nvSpPr>
        <p:spPr/>
        <p:txBody>
          <a:bodyPr/>
          <a:lstStyle/>
          <a:p>
            <a:r>
              <a:rPr lang="en-US" altLang="zh-CN" smtClean="0"/>
              <a:t>USTC ICTS Colloquium</a:t>
            </a:r>
            <a:endParaRPr lang="zh-CN" altLang="en-US" dirty="0"/>
          </a:p>
        </p:txBody>
      </p:sp>
      <p:sp>
        <p:nvSpPr>
          <p:cNvPr id="4" name="Slide Number Placeholder 3"/>
          <p:cNvSpPr>
            <a:spLocks noGrp="1"/>
          </p:cNvSpPr>
          <p:nvPr>
            <p:ph type="sldNum" sz="quarter" idx="12"/>
          </p:nvPr>
        </p:nvSpPr>
        <p:spPr/>
        <p:txBody>
          <a:bodyPr/>
          <a:lstStyle/>
          <a:p>
            <a:fld id="{5F370CD8-12A3-4211-A1CA-1FABD332D5C8}" type="slidenum">
              <a:rPr lang="zh-CN" altLang="en-US" smtClean="0"/>
              <a:t>20</a:t>
            </a:fld>
            <a:endParaRPr lang="zh-CN" altLang="en-US"/>
          </a:p>
        </p:txBody>
      </p:sp>
      <p:sp>
        <p:nvSpPr>
          <p:cNvPr id="5" name="Title 4"/>
          <p:cNvSpPr>
            <a:spLocks noGrp="1"/>
          </p:cNvSpPr>
          <p:nvPr>
            <p:ph type="title"/>
          </p:nvPr>
        </p:nvSpPr>
        <p:spPr/>
        <p:txBody>
          <a:bodyPr>
            <a:normAutofit/>
          </a:bodyPr>
          <a:lstStyle/>
          <a:p>
            <a:r>
              <a:rPr lang="en-US" altLang="zh-CN" b="1" dirty="0" err="1" smtClean="0"/>
              <a:t>PandaX</a:t>
            </a:r>
            <a:r>
              <a:rPr lang="en-US" altLang="zh-CN" b="1" dirty="0" smtClean="0"/>
              <a:t>-I full exposure run</a:t>
            </a:r>
            <a:endParaRPr lang="zh-CN" altLang="en-US" dirty="0"/>
          </a:p>
        </p:txBody>
      </p:sp>
      <p:sp>
        <p:nvSpPr>
          <p:cNvPr id="6" name="Content Placeholder 2"/>
          <p:cNvSpPr txBox="1">
            <a:spLocks/>
          </p:cNvSpPr>
          <p:nvPr/>
        </p:nvSpPr>
        <p:spPr>
          <a:xfrm>
            <a:off x="310551" y="1401763"/>
            <a:ext cx="8531523" cy="435133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altLang="zh-CN" dirty="0" smtClean="0"/>
              <a:t>arXiv:1505.00771, accepted by Phys. Rev. D</a:t>
            </a:r>
          </a:p>
          <a:p>
            <a:pPr marL="365760" indent="-256032">
              <a:lnSpc>
                <a:spcPct val="150000"/>
              </a:lnSpc>
              <a:spcBef>
                <a:spcPts val="400"/>
              </a:spcBef>
              <a:buClr>
                <a:srgbClr val="990000"/>
              </a:buClr>
              <a:buSzPct val="68000"/>
              <a:buFont typeface="Wingdings" panose="05000000000000000000" pitchFamily="2" charset="2"/>
              <a:buChar char="p"/>
            </a:pPr>
            <a:r>
              <a:rPr lang="en-US" altLang="zh-CN" sz="2000" dirty="0"/>
              <a:t>80.1 live-day </a:t>
            </a:r>
            <a:r>
              <a:rPr lang="en-US" altLang="zh-CN" sz="2000" dirty="0">
                <a:sym typeface="Symbol" panose="05050102010706020507" pitchFamily="18" charset="2"/>
              </a:rPr>
              <a:t></a:t>
            </a:r>
            <a:r>
              <a:rPr lang="en-US" altLang="zh-CN" sz="2000" dirty="0"/>
              <a:t> fiducial mass 54 kg (</a:t>
            </a:r>
            <a:r>
              <a:rPr lang="en-US" altLang="zh-CN" sz="2000" dirty="0">
                <a:solidFill>
                  <a:srgbClr val="FF0000"/>
                </a:solidFill>
              </a:rPr>
              <a:t>x7 exposure</a:t>
            </a:r>
            <a:r>
              <a:rPr lang="en-US" altLang="zh-CN" sz="2000" dirty="0"/>
              <a:t>)</a:t>
            </a:r>
          </a:p>
          <a:p>
            <a:pPr marL="365760" indent="-256032">
              <a:lnSpc>
                <a:spcPct val="150000"/>
              </a:lnSpc>
              <a:spcBef>
                <a:spcPts val="400"/>
              </a:spcBef>
              <a:buClr>
                <a:srgbClr val="990000"/>
              </a:buClr>
              <a:buSzPct val="68000"/>
              <a:buFont typeface="Wingdings" panose="05000000000000000000" pitchFamily="2" charset="2"/>
              <a:buChar char="p"/>
            </a:pPr>
            <a:r>
              <a:rPr lang="en-US" altLang="zh-CN" sz="2000" dirty="0" smtClean="0"/>
              <a:t>Calibrations </a:t>
            </a:r>
            <a:r>
              <a:rPr lang="en-US" altLang="zh-CN" sz="2000" dirty="0"/>
              <a:t>with much larger statistics (ER/NR)</a:t>
            </a:r>
          </a:p>
          <a:p>
            <a:pPr marL="365760" indent="-256032">
              <a:lnSpc>
                <a:spcPct val="150000"/>
              </a:lnSpc>
              <a:spcBef>
                <a:spcPts val="400"/>
              </a:spcBef>
              <a:buClr>
                <a:srgbClr val="990000"/>
              </a:buClr>
              <a:buSzPct val="68000"/>
              <a:buFont typeface="Wingdings" panose="05000000000000000000" pitchFamily="2" charset="2"/>
              <a:buChar char="p"/>
            </a:pPr>
            <a:r>
              <a:rPr lang="en-US" altLang="zh-CN" sz="2000" dirty="0"/>
              <a:t>Updated energy modeling at low recoil energy and improved treatment to low mass WIMPs</a:t>
            </a:r>
          </a:p>
          <a:p>
            <a:pPr marL="365760" indent="-256032">
              <a:lnSpc>
                <a:spcPct val="150000"/>
              </a:lnSpc>
              <a:spcBef>
                <a:spcPts val="400"/>
              </a:spcBef>
              <a:buClr>
                <a:srgbClr val="990000"/>
              </a:buClr>
              <a:buSzPct val="68000"/>
              <a:buFont typeface="Wingdings" panose="05000000000000000000" pitchFamily="2" charset="2"/>
              <a:buChar char="p"/>
            </a:pPr>
            <a:r>
              <a:rPr lang="en-US" altLang="zh-CN" sz="2000" dirty="0"/>
              <a:t>Better understanding/modeling of </a:t>
            </a:r>
            <a:r>
              <a:rPr lang="en-US" altLang="zh-CN" sz="2000" dirty="0" smtClean="0"/>
              <a:t>background</a:t>
            </a:r>
          </a:p>
          <a:p>
            <a:pPr marL="365760" indent="-256032">
              <a:lnSpc>
                <a:spcPct val="150000"/>
              </a:lnSpc>
              <a:spcBef>
                <a:spcPts val="400"/>
              </a:spcBef>
              <a:buClr>
                <a:srgbClr val="990000"/>
              </a:buClr>
              <a:buSzPct val="68000"/>
              <a:buFont typeface="Wingdings" panose="05000000000000000000" pitchFamily="2" charset="2"/>
              <a:buChar char="p"/>
            </a:pPr>
            <a:r>
              <a:rPr lang="en-US" altLang="zh-CN" sz="2000" dirty="0" smtClean="0"/>
              <a:t>Blinded analysis: FV </a:t>
            </a:r>
            <a:r>
              <a:rPr lang="en-US" altLang="zh-CN" sz="2000" dirty="0"/>
              <a:t>and energy </a:t>
            </a:r>
            <a:r>
              <a:rPr lang="en-US" altLang="zh-CN" sz="2000" dirty="0" smtClean="0"/>
              <a:t>acceptance </a:t>
            </a:r>
            <a:r>
              <a:rPr lang="en-US" altLang="zh-CN" sz="2000" dirty="0"/>
              <a:t>defined </a:t>
            </a:r>
            <a:r>
              <a:rPr lang="en-US" altLang="zh-CN" sz="2000" dirty="0">
                <a:solidFill>
                  <a:srgbClr val="FF0000"/>
                </a:solidFill>
              </a:rPr>
              <a:t>blindly</a:t>
            </a:r>
            <a:r>
              <a:rPr lang="en-US" altLang="zh-CN" sz="2000" dirty="0"/>
              <a:t> </a:t>
            </a:r>
            <a:r>
              <a:rPr lang="en-US" altLang="zh-CN" sz="2000" dirty="0" smtClean="0"/>
              <a:t>using </a:t>
            </a:r>
            <a:r>
              <a:rPr lang="en-US" altLang="zh-CN" sz="2000" dirty="0" err="1" smtClean="0"/>
              <a:t>FoM</a:t>
            </a:r>
            <a:r>
              <a:rPr lang="en-US" altLang="zh-CN" sz="2000" dirty="0" smtClean="0"/>
              <a:t> based on background expectation and exposure</a:t>
            </a:r>
            <a:endParaRPr lang="en-US" altLang="zh-CN" sz="2000" dirty="0"/>
          </a:p>
          <a:p>
            <a:pPr marL="365760" indent="-256032">
              <a:lnSpc>
                <a:spcPct val="150000"/>
              </a:lnSpc>
              <a:spcBef>
                <a:spcPts val="400"/>
              </a:spcBef>
              <a:buClr>
                <a:srgbClr val="990000"/>
              </a:buClr>
              <a:buSzPct val="68000"/>
              <a:buFont typeface="Wingdings" panose="05000000000000000000" pitchFamily="2" charset="2"/>
              <a:buChar char="p"/>
            </a:pPr>
            <a:r>
              <a:rPr lang="en-US" altLang="zh-CN" sz="2000" dirty="0"/>
              <a:t>Likelihood approach to final results</a:t>
            </a:r>
            <a:endParaRPr lang="zh-CN" altLang="en-US" sz="2000" dirty="0"/>
          </a:p>
          <a:p>
            <a:endParaRPr lang="zh-CN" altLang="en-US" dirty="0"/>
          </a:p>
        </p:txBody>
      </p:sp>
    </p:spTree>
    <p:extLst>
      <p:ext uri="{BB962C8B-B14F-4D97-AF65-F5344CB8AC3E}">
        <p14:creationId xmlns:p14="http://schemas.microsoft.com/office/powerpoint/2010/main" val="327345971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CC372B2-FE5F-4E66-AD77-9E75B7ED7294}" type="datetime1">
              <a:rPr lang="zh-CN" altLang="en-US" smtClean="0"/>
              <a:t>2015/10/9</a:t>
            </a:fld>
            <a:endParaRPr lang="zh-CN" altLang="en-US"/>
          </a:p>
        </p:txBody>
      </p:sp>
      <p:sp>
        <p:nvSpPr>
          <p:cNvPr id="3" name="Footer Placeholder 2"/>
          <p:cNvSpPr>
            <a:spLocks noGrp="1"/>
          </p:cNvSpPr>
          <p:nvPr>
            <p:ph type="ftr" sz="quarter" idx="11"/>
          </p:nvPr>
        </p:nvSpPr>
        <p:spPr/>
        <p:txBody>
          <a:bodyPr/>
          <a:lstStyle/>
          <a:p>
            <a:r>
              <a:rPr lang="en-US" altLang="zh-CN" smtClean="0"/>
              <a:t>USTC ICTS Colloquium</a:t>
            </a:r>
            <a:endParaRPr lang="zh-CN" altLang="en-US" dirty="0"/>
          </a:p>
        </p:txBody>
      </p:sp>
      <p:sp>
        <p:nvSpPr>
          <p:cNvPr id="4" name="Slide Number Placeholder 3"/>
          <p:cNvSpPr>
            <a:spLocks noGrp="1"/>
          </p:cNvSpPr>
          <p:nvPr>
            <p:ph type="sldNum" sz="quarter" idx="12"/>
          </p:nvPr>
        </p:nvSpPr>
        <p:spPr/>
        <p:txBody>
          <a:bodyPr/>
          <a:lstStyle/>
          <a:p>
            <a:fld id="{5F370CD8-12A3-4211-A1CA-1FABD332D5C8}" type="slidenum">
              <a:rPr lang="zh-CN" altLang="en-US" smtClean="0"/>
              <a:t>21</a:t>
            </a:fld>
            <a:endParaRPr lang="zh-CN" altLang="en-US"/>
          </a:p>
        </p:txBody>
      </p:sp>
      <p:sp>
        <p:nvSpPr>
          <p:cNvPr id="5" name="Title 4"/>
          <p:cNvSpPr>
            <a:spLocks noGrp="1"/>
          </p:cNvSpPr>
          <p:nvPr>
            <p:ph type="title"/>
          </p:nvPr>
        </p:nvSpPr>
        <p:spPr/>
        <p:txBody>
          <a:bodyPr/>
          <a:lstStyle/>
          <a:p>
            <a:r>
              <a:rPr lang="en-US" altLang="zh-CN" b="1" dirty="0" smtClean="0"/>
              <a:t>ER/NR calibration</a:t>
            </a:r>
            <a:endParaRPr lang="zh-CN" altLang="en-US" b="1" dirty="0"/>
          </a:p>
        </p:txBody>
      </p:sp>
      <p:pic>
        <p:nvPicPr>
          <p:cNvPr id="6" name="Picture 5"/>
          <p:cNvPicPr>
            <a:picLocks noChangeAspect="1"/>
          </p:cNvPicPr>
          <p:nvPr/>
        </p:nvPicPr>
        <p:blipFill rotWithShape="1">
          <a:blip r:embed="rId2"/>
          <a:srcRect b="10201"/>
          <a:stretch/>
        </p:blipFill>
        <p:spPr>
          <a:xfrm>
            <a:off x="4943437" y="3963145"/>
            <a:ext cx="3851695" cy="1637101"/>
          </a:xfrm>
          <a:prstGeom prst="rect">
            <a:avLst/>
          </a:prstGeom>
        </p:spPr>
      </p:pic>
      <p:pic>
        <p:nvPicPr>
          <p:cNvPr id="7" name="Picture 6"/>
          <p:cNvPicPr>
            <a:picLocks noChangeAspect="1"/>
          </p:cNvPicPr>
          <p:nvPr/>
        </p:nvPicPr>
        <p:blipFill>
          <a:blip r:embed="rId3"/>
          <a:stretch>
            <a:fillRect/>
          </a:stretch>
        </p:blipFill>
        <p:spPr>
          <a:xfrm>
            <a:off x="571849" y="3127308"/>
            <a:ext cx="3907605" cy="2804779"/>
          </a:xfrm>
          <a:prstGeom prst="rect">
            <a:avLst/>
          </a:prstGeom>
        </p:spPr>
      </p:pic>
      <p:sp>
        <p:nvSpPr>
          <p:cNvPr id="8" name="TextBox 7"/>
          <p:cNvSpPr txBox="1"/>
          <p:nvPr/>
        </p:nvSpPr>
        <p:spPr>
          <a:xfrm>
            <a:off x="1023873" y="2794093"/>
            <a:ext cx="3260508" cy="369332"/>
          </a:xfrm>
          <a:prstGeom prst="rect">
            <a:avLst/>
          </a:prstGeom>
          <a:noFill/>
        </p:spPr>
        <p:txBody>
          <a:bodyPr wrap="none" rtlCol="0">
            <a:spAutoFit/>
          </a:bodyPr>
          <a:lstStyle/>
          <a:p>
            <a:r>
              <a:rPr lang="en-US" altLang="zh-CN" b="1" dirty="0" smtClean="0">
                <a:cs typeface="Times New Roman" panose="02020603050405020304" pitchFamily="18" charset="0"/>
              </a:rPr>
              <a:t>Gamma events (electron recoil)</a:t>
            </a:r>
            <a:endParaRPr lang="zh-CN" altLang="en-US" b="1" dirty="0">
              <a:cs typeface="Times New Roman" panose="02020603050405020304" pitchFamily="18" charset="0"/>
            </a:endParaRPr>
          </a:p>
        </p:txBody>
      </p:sp>
      <p:sp>
        <p:nvSpPr>
          <p:cNvPr id="9" name="TextBox 8"/>
          <p:cNvSpPr txBox="1"/>
          <p:nvPr/>
        </p:nvSpPr>
        <p:spPr>
          <a:xfrm>
            <a:off x="5235098" y="3529704"/>
            <a:ext cx="2854308" cy="369332"/>
          </a:xfrm>
          <a:prstGeom prst="rect">
            <a:avLst/>
          </a:prstGeom>
          <a:noFill/>
        </p:spPr>
        <p:txBody>
          <a:bodyPr wrap="none" rtlCol="0">
            <a:spAutoFit/>
          </a:bodyPr>
          <a:lstStyle/>
          <a:p>
            <a:r>
              <a:rPr lang="en-US" altLang="zh-CN" b="1" dirty="0" smtClean="0">
                <a:cs typeface="Times New Roman" panose="02020603050405020304" pitchFamily="18" charset="0"/>
              </a:rPr>
              <a:t>Neutron events (NR signal)</a:t>
            </a:r>
            <a:endParaRPr lang="zh-CN" altLang="en-US" b="1" dirty="0">
              <a:cs typeface="Times New Roman" panose="02020603050405020304" pitchFamily="18" charset="0"/>
            </a:endParaRPr>
          </a:p>
        </p:txBody>
      </p:sp>
      <p:pic>
        <p:nvPicPr>
          <p:cNvPr id="10" name="Picture 9"/>
          <p:cNvPicPr>
            <a:picLocks noChangeAspect="1"/>
          </p:cNvPicPr>
          <p:nvPr/>
        </p:nvPicPr>
        <p:blipFill>
          <a:blip r:embed="rId4"/>
          <a:stretch>
            <a:fillRect/>
          </a:stretch>
        </p:blipFill>
        <p:spPr>
          <a:xfrm>
            <a:off x="5515292" y="1994133"/>
            <a:ext cx="2088215" cy="1305757"/>
          </a:xfrm>
          <a:prstGeom prst="rect">
            <a:avLst/>
          </a:prstGeom>
        </p:spPr>
      </p:pic>
      <p:sp>
        <p:nvSpPr>
          <p:cNvPr id="11" name="Rectangle 10"/>
          <p:cNvSpPr/>
          <p:nvPr/>
        </p:nvSpPr>
        <p:spPr>
          <a:xfrm>
            <a:off x="5100621" y="2858398"/>
            <a:ext cx="669851" cy="68048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Oval 11"/>
          <p:cNvSpPr/>
          <p:nvPr/>
        </p:nvSpPr>
        <p:spPr>
          <a:xfrm>
            <a:off x="997694" y="1999562"/>
            <a:ext cx="138223" cy="148856"/>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Oval 12"/>
          <p:cNvSpPr/>
          <p:nvPr/>
        </p:nvSpPr>
        <p:spPr>
          <a:xfrm>
            <a:off x="1749102" y="2413096"/>
            <a:ext cx="230372" cy="233916"/>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Oval 13"/>
          <p:cNvSpPr/>
          <p:nvPr/>
        </p:nvSpPr>
        <p:spPr>
          <a:xfrm>
            <a:off x="1747284" y="2359934"/>
            <a:ext cx="74428" cy="74428"/>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5" name="Straight Arrow Connector 14"/>
          <p:cNvCxnSpPr/>
          <p:nvPr/>
        </p:nvCxnSpPr>
        <p:spPr>
          <a:xfrm>
            <a:off x="1073621" y="2087141"/>
            <a:ext cx="673663" cy="276220"/>
          </a:xfrm>
          <a:prstGeom prst="straightConnector1">
            <a:avLst/>
          </a:prstGeom>
          <a:ln>
            <a:solidFill>
              <a:schemeClr val="tx1"/>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a:stCxn id="14" idx="0"/>
          </p:cNvCxnSpPr>
          <p:nvPr/>
        </p:nvCxnSpPr>
        <p:spPr>
          <a:xfrm flipV="1">
            <a:off x="1784498" y="2169042"/>
            <a:ext cx="1339702" cy="19089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7" name="Oval 16"/>
          <p:cNvSpPr/>
          <p:nvPr/>
        </p:nvSpPr>
        <p:spPr>
          <a:xfrm>
            <a:off x="3101168" y="2150823"/>
            <a:ext cx="74428" cy="74428"/>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TextBox 17"/>
          <p:cNvSpPr txBox="1"/>
          <p:nvPr/>
        </p:nvSpPr>
        <p:spPr>
          <a:xfrm rot="21094855">
            <a:off x="1892619" y="1979559"/>
            <a:ext cx="1100429" cy="276999"/>
          </a:xfrm>
          <a:prstGeom prst="rect">
            <a:avLst/>
          </a:prstGeom>
          <a:noFill/>
        </p:spPr>
        <p:txBody>
          <a:bodyPr wrap="none" rtlCol="0">
            <a:spAutoFit/>
          </a:bodyPr>
          <a:lstStyle/>
          <a:p>
            <a:r>
              <a:rPr lang="en-US" altLang="zh-CN" sz="1200" b="1" dirty="0" smtClean="0">
                <a:cs typeface="Times New Roman" panose="02020603050405020304" pitchFamily="18" charset="0"/>
              </a:rPr>
              <a:t>Electron recoil</a:t>
            </a:r>
            <a:endParaRPr lang="zh-CN" altLang="en-US" sz="1200" b="1" dirty="0">
              <a:cs typeface="Times New Roman" panose="02020603050405020304" pitchFamily="18" charset="0"/>
            </a:endParaRPr>
          </a:p>
        </p:txBody>
      </p:sp>
      <p:sp>
        <p:nvSpPr>
          <p:cNvPr id="19" name="TextBox 18"/>
          <p:cNvSpPr txBox="1"/>
          <p:nvPr/>
        </p:nvSpPr>
        <p:spPr>
          <a:xfrm>
            <a:off x="2754640" y="2150925"/>
            <a:ext cx="714106" cy="276999"/>
          </a:xfrm>
          <a:prstGeom prst="rect">
            <a:avLst/>
          </a:prstGeom>
          <a:noFill/>
        </p:spPr>
        <p:txBody>
          <a:bodyPr wrap="none" rtlCol="0">
            <a:spAutoFit/>
          </a:bodyPr>
          <a:lstStyle/>
          <a:p>
            <a:r>
              <a:rPr lang="en-US" altLang="zh-CN" sz="1200" b="1" dirty="0" smtClean="0">
                <a:cs typeface="Times New Roman" panose="02020603050405020304" pitchFamily="18" charset="0"/>
              </a:rPr>
              <a:t>electron</a:t>
            </a:r>
            <a:endParaRPr lang="zh-CN" altLang="en-US" sz="1200" b="1" dirty="0">
              <a:cs typeface="Times New Roman" panose="02020603050405020304" pitchFamily="18" charset="0"/>
            </a:endParaRPr>
          </a:p>
        </p:txBody>
      </p:sp>
      <p:sp>
        <p:nvSpPr>
          <p:cNvPr id="20" name="TextBox 19"/>
          <p:cNvSpPr txBox="1"/>
          <p:nvPr/>
        </p:nvSpPr>
        <p:spPr>
          <a:xfrm>
            <a:off x="785367" y="1871419"/>
            <a:ext cx="247184" cy="276999"/>
          </a:xfrm>
          <a:prstGeom prst="rect">
            <a:avLst/>
          </a:prstGeom>
          <a:noFill/>
        </p:spPr>
        <p:txBody>
          <a:bodyPr wrap="none" rtlCol="0">
            <a:spAutoFit/>
          </a:bodyPr>
          <a:lstStyle/>
          <a:p>
            <a:r>
              <a:rPr lang="zh-CN" altLang="en-US" sz="1200" b="1" dirty="0" smtClean="0">
                <a:sym typeface="Symbol" panose="05050102010706020507" pitchFamily="18" charset="2"/>
              </a:rPr>
              <a:t></a:t>
            </a:r>
            <a:endParaRPr lang="zh-CN" altLang="en-US" sz="1200" b="1" dirty="0"/>
          </a:p>
        </p:txBody>
      </p:sp>
      <p:cxnSp>
        <p:nvCxnSpPr>
          <p:cNvPr id="21" name="Straight Arrow Connector 20"/>
          <p:cNvCxnSpPr/>
          <p:nvPr/>
        </p:nvCxnSpPr>
        <p:spPr>
          <a:xfrm flipH="1">
            <a:off x="1392865" y="4657060"/>
            <a:ext cx="999461" cy="1275027"/>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672998" y="5932974"/>
            <a:ext cx="3477875" cy="369332"/>
          </a:xfrm>
          <a:prstGeom prst="rect">
            <a:avLst/>
          </a:prstGeom>
          <a:noFill/>
        </p:spPr>
        <p:txBody>
          <a:bodyPr wrap="none" rtlCol="0">
            <a:spAutoFit/>
          </a:bodyPr>
          <a:lstStyle/>
          <a:p>
            <a:r>
              <a:rPr lang="en-US" altLang="zh-CN" b="1" dirty="0" smtClean="0">
                <a:solidFill>
                  <a:srgbClr val="FF0000"/>
                </a:solidFill>
                <a:cs typeface="Times New Roman" panose="02020603050405020304" pitchFamily="18" charset="0"/>
              </a:rPr>
              <a:t>Median of NR (ER rejection 99.5%)</a:t>
            </a:r>
            <a:endParaRPr lang="zh-CN" altLang="en-US" b="1" dirty="0">
              <a:solidFill>
                <a:srgbClr val="FF0000"/>
              </a:solidFill>
              <a:cs typeface="Times New Roman" panose="02020603050405020304" pitchFamily="18" charset="0"/>
            </a:endParaRPr>
          </a:p>
        </p:txBody>
      </p:sp>
      <p:cxnSp>
        <p:nvCxnSpPr>
          <p:cNvPr id="23" name="Straight Connector 22"/>
          <p:cNvCxnSpPr/>
          <p:nvPr/>
        </p:nvCxnSpPr>
        <p:spPr>
          <a:xfrm>
            <a:off x="4738167" y="1112808"/>
            <a:ext cx="0" cy="521035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8697042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2"/>
          <a:srcRect r="17586"/>
          <a:stretch/>
        </p:blipFill>
        <p:spPr>
          <a:xfrm>
            <a:off x="1327393" y="4083166"/>
            <a:ext cx="6263858" cy="2280123"/>
          </a:xfrm>
          <a:prstGeom prst="rect">
            <a:avLst/>
          </a:prstGeom>
        </p:spPr>
      </p:pic>
      <p:sp>
        <p:nvSpPr>
          <p:cNvPr id="2" name="Date Placeholder 1"/>
          <p:cNvSpPr>
            <a:spLocks noGrp="1"/>
          </p:cNvSpPr>
          <p:nvPr>
            <p:ph type="dt" sz="half" idx="10"/>
          </p:nvPr>
        </p:nvSpPr>
        <p:spPr/>
        <p:txBody>
          <a:bodyPr/>
          <a:lstStyle/>
          <a:p>
            <a:fld id="{C4D5B4A3-1023-4DD1-8E79-7DA59D99E3C2}" type="datetime1">
              <a:rPr lang="zh-CN" altLang="en-US" smtClean="0"/>
              <a:t>2015/10/9</a:t>
            </a:fld>
            <a:endParaRPr lang="zh-CN" altLang="en-US"/>
          </a:p>
        </p:txBody>
      </p:sp>
      <p:sp>
        <p:nvSpPr>
          <p:cNvPr id="3" name="Footer Placeholder 2"/>
          <p:cNvSpPr>
            <a:spLocks noGrp="1"/>
          </p:cNvSpPr>
          <p:nvPr>
            <p:ph type="ftr" sz="quarter" idx="11"/>
          </p:nvPr>
        </p:nvSpPr>
        <p:spPr/>
        <p:txBody>
          <a:bodyPr/>
          <a:lstStyle/>
          <a:p>
            <a:r>
              <a:rPr lang="en-US" altLang="zh-CN" smtClean="0"/>
              <a:t>USTC ICTS Colloquium</a:t>
            </a:r>
            <a:endParaRPr lang="zh-CN" altLang="en-US" dirty="0"/>
          </a:p>
        </p:txBody>
      </p:sp>
      <p:sp>
        <p:nvSpPr>
          <p:cNvPr id="4" name="Slide Number Placeholder 3"/>
          <p:cNvSpPr>
            <a:spLocks noGrp="1"/>
          </p:cNvSpPr>
          <p:nvPr>
            <p:ph type="sldNum" sz="quarter" idx="12"/>
          </p:nvPr>
        </p:nvSpPr>
        <p:spPr/>
        <p:txBody>
          <a:bodyPr/>
          <a:lstStyle/>
          <a:p>
            <a:fld id="{5F370CD8-12A3-4211-A1CA-1FABD332D5C8}" type="slidenum">
              <a:rPr lang="zh-CN" altLang="en-US" smtClean="0"/>
              <a:t>22</a:t>
            </a:fld>
            <a:endParaRPr lang="zh-CN" altLang="en-US"/>
          </a:p>
        </p:txBody>
      </p:sp>
      <p:sp>
        <p:nvSpPr>
          <p:cNvPr id="5" name="Title 4"/>
          <p:cNvSpPr>
            <a:spLocks noGrp="1"/>
          </p:cNvSpPr>
          <p:nvPr>
            <p:ph type="title"/>
          </p:nvPr>
        </p:nvSpPr>
        <p:spPr/>
        <p:txBody>
          <a:bodyPr>
            <a:normAutofit/>
          </a:bodyPr>
          <a:lstStyle/>
          <a:p>
            <a:r>
              <a:rPr lang="en-US" altLang="zh-CN" b="1" dirty="0" smtClean="0"/>
              <a:t>Backgrounds</a:t>
            </a:r>
            <a:endParaRPr lang="zh-CN" altLang="en-US" dirty="0"/>
          </a:p>
        </p:txBody>
      </p:sp>
      <p:sp>
        <p:nvSpPr>
          <p:cNvPr id="6" name="TextBox 5"/>
          <p:cNvSpPr txBox="1"/>
          <p:nvPr/>
        </p:nvSpPr>
        <p:spPr>
          <a:xfrm>
            <a:off x="371053" y="1425682"/>
            <a:ext cx="8401894" cy="1799660"/>
          </a:xfrm>
          <a:prstGeom prst="rect">
            <a:avLst/>
          </a:prstGeom>
          <a:noFill/>
        </p:spPr>
        <p:txBody>
          <a:bodyPr wrap="square" rtlCol="0">
            <a:spAutoFit/>
          </a:bodyPr>
          <a:lstStyle/>
          <a:p>
            <a:pPr marL="365760" indent="-256032">
              <a:lnSpc>
                <a:spcPct val="150000"/>
              </a:lnSpc>
              <a:spcBef>
                <a:spcPts val="400"/>
              </a:spcBef>
              <a:buClr>
                <a:srgbClr val="990000"/>
              </a:buClr>
              <a:buSzPct val="68000"/>
              <a:buFont typeface="Wingdings" panose="05000000000000000000" pitchFamily="2" charset="2"/>
              <a:buChar char="p"/>
            </a:pPr>
            <a:r>
              <a:rPr lang="en-US" altLang="zh-CN" sz="2400" dirty="0"/>
              <a:t>ER background (external/internal): data driven</a:t>
            </a:r>
          </a:p>
          <a:p>
            <a:pPr marL="365760" indent="-256032">
              <a:lnSpc>
                <a:spcPct val="150000"/>
              </a:lnSpc>
              <a:spcBef>
                <a:spcPts val="400"/>
              </a:spcBef>
              <a:buClr>
                <a:srgbClr val="990000"/>
              </a:buClr>
              <a:buSzPct val="68000"/>
              <a:buFont typeface="Wingdings" panose="05000000000000000000" pitchFamily="2" charset="2"/>
              <a:buChar char="p"/>
            </a:pPr>
            <a:r>
              <a:rPr lang="en-US" altLang="zh-CN" sz="2400" dirty="0"/>
              <a:t>Accidental background: data driven</a:t>
            </a:r>
          </a:p>
          <a:p>
            <a:pPr marL="365760" indent="-256032">
              <a:lnSpc>
                <a:spcPct val="150000"/>
              </a:lnSpc>
              <a:spcBef>
                <a:spcPts val="400"/>
              </a:spcBef>
              <a:buClr>
                <a:srgbClr val="990000"/>
              </a:buClr>
              <a:buSzPct val="68000"/>
              <a:buFont typeface="Wingdings" panose="05000000000000000000" pitchFamily="2" charset="2"/>
              <a:buChar char="p"/>
            </a:pPr>
            <a:r>
              <a:rPr lang="en-US" altLang="zh-CN" sz="2400" dirty="0"/>
              <a:t>Neutron background (NR): MC based/loosely bound by data</a:t>
            </a:r>
            <a:endParaRPr lang="zh-CN" altLang="en-US" sz="2400" dirty="0"/>
          </a:p>
        </p:txBody>
      </p:sp>
      <p:sp>
        <p:nvSpPr>
          <p:cNvPr id="9" name="Rectangle 8"/>
          <p:cNvSpPr/>
          <p:nvPr/>
        </p:nvSpPr>
        <p:spPr>
          <a:xfrm>
            <a:off x="120774" y="3982041"/>
            <a:ext cx="8885207" cy="2498657"/>
          </a:xfrm>
          <a:prstGeom prst="rect">
            <a:avLst/>
          </a:prstGeom>
          <a:solidFill>
            <a:srgbClr val="92D050">
              <a:alpha val="2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64950746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C30C06E-232E-4BC4-88E2-75153BE94D66}" type="datetime1">
              <a:rPr lang="zh-CN" altLang="en-US" smtClean="0"/>
              <a:t>2015/10/9</a:t>
            </a:fld>
            <a:endParaRPr lang="zh-CN" altLang="en-US"/>
          </a:p>
        </p:txBody>
      </p:sp>
      <p:sp>
        <p:nvSpPr>
          <p:cNvPr id="3" name="Footer Placeholder 2"/>
          <p:cNvSpPr>
            <a:spLocks noGrp="1"/>
          </p:cNvSpPr>
          <p:nvPr>
            <p:ph type="ftr" sz="quarter" idx="11"/>
          </p:nvPr>
        </p:nvSpPr>
        <p:spPr/>
        <p:txBody>
          <a:bodyPr/>
          <a:lstStyle/>
          <a:p>
            <a:r>
              <a:rPr lang="en-US" altLang="zh-CN" smtClean="0"/>
              <a:t>USTC ICTS Colloquium</a:t>
            </a:r>
            <a:endParaRPr lang="zh-CN" altLang="en-US" dirty="0"/>
          </a:p>
        </p:txBody>
      </p:sp>
      <p:sp>
        <p:nvSpPr>
          <p:cNvPr id="4" name="Slide Number Placeholder 3"/>
          <p:cNvSpPr>
            <a:spLocks noGrp="1"/>
          </p:cNvSpPr>
          <p:nvPr>
            <p:ph type="sldNum" sz="quarter" idx="12"/>
          </p:nvPr>
        </p:nvSpPr>
        <p:spPr/>
        <p:txBody>
          <a:bodyPr/>
          <a:lstStyle/>
          <a:p>
            <a:fld id="{5F370CD8-12A3-4211-A1CA-1FABD332D5C8}" type="slidenum">
              <a:rPr lang="zh-CN" altLang="en-US" smtClean="0"/>
              <a:t>23</a:t>
            </a:fld>
            <a:endParaRPr lang="zh-CN" altLang="en-US"/>
          </a:p>
        </p:txBody>
      </p:sp>
      <p:sp>
        <p:nvSpPr>
          <p:cNvPr id="5" name="Title 4"/>
          <p:cNvSpPr>
            <a:spLocks noGrp="1"/>
          </p:cNvSpPr>
          <p:nvPr>
            <p:ph type="title"/>
          </p:nvPr>
        </p:nvSpPr>
        <p:spPr/>
        <p:txBody>
          <a:bodyPr>
            <a:normAutofit/>
          </a:bodyPr>
          <a:lstStyle/>
          <a:p>
            <a:r>
              <a:rPr lang="en-US" altLang="zh-CN" b="1" dirty="0"/>
              <a:t>ER b</a:t>
            </a:r>
            <a:r>
              <a:rPr lang="en-US" altLang="zh-CN" b="1" dirty="0" smtClean="0"/>
              <a:t>ackground</a:t>
            </a:r>
            <a:endParaRPr lang="zh-CN" altLang="en-US" dirty="0"/>
          </a:p>
        </p:txBody>
      </p:sp>
      <p:pic>
        <p:nvPicPr>
          <p:cNvPr id="6" name="Picture 5"/>
          <p:cNvPicPr>
            <a:picLocks noChangeAspect="1"/>
          </p:cNvPicPr>
          <p:nvPr/>
        </p:nvPicPr>
        <p:blipFill>
          <a:blip r:embed="rId2"/>
          <a:stretch>
            <a:fillRect/>
          </a:stretch>
        </p:blipFill>
        <p:spPr>
          <a:xfrm>
            <a:off x="249839" y="2250562"/>
            <a:ext cx="4872422" cy="2572527"/>
          </a:xfrm>
          <a:prstGeom prst="rect">
            <a:avLst/>
          </a:prstGeom>
        </p:spPr>
      </p:pic>
      <p:pic>
        <p:nvPicPr>
          <p:cNvPr id="7" name="Picture 6"/>
          <p:cNvPicPr>
            <a:picLocks noChangeAspect="1"/>
          </p:cNvPicPr>
          <p:nvPr/>
        </p:nvPicPr>
        <p:blipFill>
          <a:blip r:embed="rId3"/>
          <a:stretch>
            <a:fillRect/>
          </a:stretch>
        </p:blipFill>
        <p:spPr>
          <a:xfrm>
            <a:off x="5098989" y="2593285"/>
            <a:ext cx="3742677" cy="2853328"/>
          </a:xfrm>
          <a:prstGeom prst="rect">
            <a:avLst/>
          </a:prstGeom>
        </p:spPr>
      </p:pic>
      <p:sp>
        <p:nvSpPr>
          <p:cNvPr id="8" name="TextBox 7"/>
          <p:cNvSpPr txBox="1"/>
          <p:nvPr/>
        </p:nvSpPr>
        <p:spPr>
          <a:xfrm>
            <a:off x="5626171" y="3964949"/>
            <a:ext cx="914399" cy="646331"/>
          </a:xfrm>
          <a:prstGeom prst="rect">
            <a:avLst/>
          </a:prstGeom>
          <a:noFill/>
        </p:spPr>
        <p:txBody>
          <a:bodyPr wrap="square" rtlCol="0">
            <a:spAutoFit/>
          </a:bodyPr>
          <a:lstStyle/>
          <a:p>
            <a:r>
              <a:rPr lang="en-US" altLang="zh-CN" dirty="0" smtClean="0"/>
              <a:t>Blinded region</a:t>
            </a:r>
            <a:endParaRPr lang="zh-CN" altLang="en-US" dirty="0"/>
          </a:p>
        </p:txBody>
      </p:sp>
      <p:sp>
        <p:nvSpPr>
          <p:cNvPr id="9" name="TextBox 8"/>
          <p:cNvSpPr txBox="1"/>
          <p:nvPr/>
        </p:nvSpPr>
        <p:spPr>
          <a:xfrm>
            <a:off x="6583113" y="4288114"/>
            <a:ext cx="1463255" cy="646331"/>
          </a:xfrm>
          <a:prstGeom prst="rect">
            <a:avLst/>
          </a:prstGeom>
          <a:noFill/>
        </p:spPr>
        <p:txBody>
          <a:bodyPr wrap="square" rtlCol="0">
            <a:spAutoFit/>
          </a:bodyPr>
          <a:lstStyle/>
          <a:p>
            <a:r>
              <a:rPr lang="en-US" altLang="zh-CN" dirty="0" smtClean="0"/>
              <a:t>“High energy” region</a:t>
            </a:r>
            <a:endParaRPr lang="zh-CN" altLang="en-US" dirty="0"/>
          </a:p>
        </p:txBody>
      </p:sp>
      <p:cxnSp>
        <p:nvCxnSpPr>
          <p:cNvPr id="10" name="Straight Arrow Connector 9"/>
          <p:cNvCxnSpPr/>
          <p:nvPr/>
        </p:nvCxnSpPr>
        <p:spPr>
          <a:xfrm flipH="1">
            <a:off x="4669228" y="4611280"/>
            <a:ext cx="1913885" cy="0"/>
          </a:xfrm>
          <a:prstGeom prst="straightConnector1">
            <a:avLst/>
          </a:prstGeom>
          <a:ln w="38100">
            <a:solidFill>
              <a:srgbClr val="0033CC"/>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7667127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F9025B5-4239-4FAF-8E52-3ED1F4AE91C4}" type="datetime1">
              <a:rPr lang="zh-CN" altLang="en-US" smtClean="0"/>
              <a:t>2015/10/9</a:t>
            </a:fld>
            <a:endParaRPr lang="zh-CN" altLang="en-US"/>
          </a:p>
        </p:txBody>
      </p:sp>
      <p:sp>
        <p:nvSpPr>
          <p:cNvPr id="3" name="Footer Placeholder 2"/>
          <p:cNvSpPr>
            <a:spLocks noGrp="1"/>
          </p:cNvSpPr>
          <p:nvPr>
            <p:ph type="ftr" sz="quarter" idx="11"/>
          </p:nvPr>
        </p:nvSpPr>
        <p:spPr/>
        <p:txBody>
          <a:bodyPr/>
          <a:lstStyle/>
          <a:p>
            <a:r>
              <a:rPr lang="en-US" altLang="zh-CN" smtClean="0"/>
              <a:t>USTC ICTS Colloquium</a:t>
            </a:r>
            <a:endParaRPr lang="zh-CN" altLang="en-US" dirty="0"/>
          </a:p>
        </p:txBody>
      </p:sp>
      <p:sp>
        <p:nvSpPr>
          <p:cNvPr id="4" name="Slide Number Placeholder 3"/>
          <p:cNvSpPr>
            <a:spLocks noGrp="1"/>
          </p:cNvSpPr>
          <p:nvPr>
            <p:ph type="sldNum" sz="quarter" idx="12"/>
          </p:nvPr>
        </p:nvSpPr>
        <p:spPr/>
        <p:txBody>
          <a:bodyPr/>
          <a:lstStyle/>
          <a:p>
            <a:fld id="{5F370CD8-12A3-4211-A1CA-1FABD332D5C8}" type="slidenum">
              <a:rPr lang="zh-CN" altLang="en-US" smtClean="0"/>
              <a:t>24</a:t>
            </a:fld>
            <a:endParaRPr lang="zh-CN" altLang="en-US"/>
          </a:p>
        </p:txBody>
      </p:sp>
      <p:sp>
        <p:nvSpPr>
          <p:cNvPr id="5" name="Title 4"/>
          <p:cNvSpPr>
            <a:spLocks noGrp="1"/>
          </p:cNvSpPr>
          <p:nvPr>
            <p:ph type="title"/>
          </p:nvPr>
        </p:nvSpPr>
        <p:spPr/>
        <p:txBody>
          <a:bodyPr>
            <a:normAutofit/>
          </a:bodyPr>
          <a:lstStyle/>
          <a:p>
            <a:r>
              <a:rPr lang="en-US" altLang="zh-CN" b="1" dirty="0"/>
              <a:t>Accidental b</a:t>
            </a:r>
            <a:r>
              <a:rPr lang="en-US" altLang="zh-CN" b="1" dirty="0" smtClean="0"/>
              <a:t>ackground</a:t>
            </a:r>
            <a:endParaRPr lang="zh-CN" altLang="en-US" dirty="0"/>
          </a:p>
        </p:txBody>
      </p:sp>
      <p:sp>
        <p:nvSpPr>
          <p:cNvPr id="6" name="TextBox 5"/>
          <p:cNvSpPr txBox="1"/>
          <p:nvPr/>
        </p:nvSpPr>
        <p:spPr>
          <a:xfrm>
            <a:off x="6236898" y="5360722"/>
            <a:ext cx="2812211" cy="646331"/>
          </a:xfrm>
          <a:prstGeom prst="rect">
            <a:avLst/>
          </a:prstGeom>
          <a:noFill/>
        </p:spPr>
        <p:txBody>
          <a:bodyPr wrap="square" rtlCol="0">
            <a:spAutoFit/>
          </a:bodyPr>
          <a:lstStyle/>
          <a:p>
            <a:r>
              <a:rPr lang="en-US" altLang="zh-CN" dirty="0" smtClean="0">
                <a:solidFill>
                  <a:srgbClr val="0066FF"/>
                </a:solidFill>
              </a:rPr>
              <a:t>300 PE S2 cut to suppress accidental</a:t>
            </a:r>
            <a:endParaRPr lang="zh-CN" altLang="en-US" dirty="0">
              <a:solidFill>
                <a:srgbClr val="0066FF"/>
              </a:solidFill>
            </a:endParaRPr>
          </a:p>
        </p:txBody>
      </p:sp>
      <p:pic>
        <p:nvPicPr>
          <p:cNvPr id="7" name="Content Placeholder 7"/>
          <p:cNvPicPr>
            <a:picLocks noChangeAspect="1"/>
          </p:cNvPicPr>
          <p:nvPr/>
        </p:nvPicPr>
        <p:blipFill rotWithShape="1">
          <a:blip r:embed="rId2"/>
          <a:srcRect t="52680"/>
          <a:stretch/>
        </p:blipFill>
        <p:spPr>
          <a:xfrm>
            <a:off x="177807" y="1734870"/>
            <a:ext cx="3045769" cy="2061293"/>
          </a:xfrm>
          <a:prstGeom prst="rect">
            <a:avLst/>
          </a:prstGeom>
        </p:spPr>
      </p:pic>
      <p:pic>
        <p:nvPicPr>
          <p:cNvPr id="8" name="Picture 7"/>
          <p:cNvPicPr>
            <a:picLocks noChangeAspect="1"/>
          </p:cNvPicPr>
          <p:nvPr/>
        </p:nvPicPr>
        <p:blipFill>
          <a:blip r:embed="rId3"/>
          <a:stretch>
            <a:fillRect/>
          </a:stretch>
        </p:blipFill>
        <p:spPr>
          <a:xfrm>
            <a:off x="4997252" y="1633919"/>
            <a:ext cx="3923612" cy="2263196"/>
          </a:xfrm>
          <a:prstGeom prst="rect">
            <a:avLst/>
          </a:prstGeom>
        </p:spPr>
      </p:pic>
      <p:sp>
        <p:nvSpPr>
          <p:cNvPr id="9" name="TextBox 8"/>
          <p:cNvSpPr txBox="1"/>
          <p:nvPr/>
        </p:nvSpPr>
        <p:spPr>
          <a:xfrm>
            <a:off x="5117670" y="4464918"/>
            <a:ext cx="2419771" cy="1200329"/>
          </a:xfrm>
          <a:prstGeom prst="rect">
            <a:avLst/>
          </a:prstGeom>
          <a:noFill/>
        </p:spPr>
        <p:txBody>
          <a:bodyPr wrap="square" rtlCol="0">
            <a:spAutoFit/>
          </a:bodyPr>
          <a:lstStyle/>
          <a:p>
            <a:r>
              <a:rPr lang="en-US" altLang="zh-CN" dirty="0">
                <a:cs typeface="Times New Roman" panose="02020603050405020304" pitchFamily="18" charset="0"/>
              </a:rPr>
              <a:t>Accidental </a:t>
            </a:r>
            <a:r>
              <a:rPr lang="en-US" altLang="zh-CN" dirty="0" smtClean="0">
                <a:cs typeface="Times New Roman" panose="02020603050405020304" pitchFamily="18" charset="0"/>
              </a:rPr>
              <a:t>distribution: </a:t>
            </a:r>
            <a:r>
              <a:rPr lang="en-US" altLang="zh-CN" dirty="0">
                <a:cs typeface="Times New Roman" panose="02020603050405020304" pitchFamily="18" charset="0"/>
              </a:rPr>
              <a:t>some </a:t>
            </a:r>
            <a:r>
              <a:rPr lang="en-US" altLang="zh-CN" dirty="0" smtClean="0">
                <a:cs typeface="Times New Roman" panose="02020603050405020304" pitchFamily="18" charset="0"/>
              </a:rPr>
              <a:t>do leak </a:t>
            </a:r>
            <a:r>
              <a:rPr lang="en-US" altLang="zh-CN" dirty="0">
                <a:cs typeface="Times New Roman" panose="02020603050405020304" pitchFamily="18" charset="0"/>
              </a:rPr>
              <a:t>below the NR median</a:t>
            </a:r>
            <a:endParaRPr lang="zh-CN" altLang="en-US" dirty="0">
              <a:cs typeface="Times New Roman" panose="02020603050405020304" pitchFamily="18" charset="0"/>
            </a:endParaRPr>
          </a:p>
          <a:p>
            <a:endParaRPr lang="zh-CN" altLang="en-US" dirty="0">
              <a:cs typeface="Times New Roman" panose="02020603050405020304" pitchFamily="18" charset="0"/>
            </a:endParaRPr>
          </a:p>
        </p:txBody>
      </p:sp>
      <p:cxnSp>
        <p:nvCxnSpPr>
          <p:cNvPr id="10" name="Straight Arrow Connector 9"/>
          <p:cNvCxnSpPr/>
          <p:nvPr/>
        </p:nvCxnSpPr>
        <p:spPr>
          <a:xfrm flipV="1">
            <a:off x="5622986" y="2884202"/>
            <a:ext cx="914685" cy="1647779"/>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177807" y="1110313"/>
            <a:ext cx="4808817" cy="369332"/>
          </a:xfrm>
          <a:prstGeom prst="rect">
            <a:avLst/>
          </a:prstGeom>
          <a:noFill/>
        </p:spPr>
        <p:txBody>
          <a:bodyPr wrap="none" rtlCol="0">
            <a:spAutoFit/>
          </a:bodyPr>
          <a:lstStyle/>
          <a:p>
            <a:r>
              <a:rPr lang="en-US" altLang="zh-CN" b="1" dirty="0" smtClean="0">
                <a:cs typeface="Times New Roman" panose="02020603050405020304" pitchFamily="18" charset="0"/>
              </a:rPr>
              <a:t>Isolated S1 and S2 events in random coincidence</a:t>
            </a:r>
            <a:endParaRPr lang="zh-CN" altLang="en-US" b="1" dirty="0">
              <a:cs typeface="Times New Roman" panose="02020603050405020304" pitchFamily="18" charset="0"/>
            </a:endParaRPr>
          </a:p>
        </p:txBody>
      </p:sp>
      <p:sp>
        <p:nvSpPr>
          <p:cNvPr id="12" name="TextBox 11"/>
          <p:cNvSpPr txBox="1"/>
          <p:nvPr/>
        </p:nvSpPr>
        <p:spPr>
          <a:xfrm>
            <a:off x="6959058" y="2643149"/>
            <a:ext cx="1239442" cy="369332"/>
          </a:xfrm>
          <a:prstGeom prst="rect">
            <a:avLst/>
          </a:prstGeom>
          <a:noFill/>
        </p:spPr>
        <p:txBody>
          <a:bodyPr wrap="none" rtlCol="0">
            <a:spAutoFit/>
          </a:bodyPr>
          <a:lstStyle/>
          <a:p>
            <a:r>
              <a:rPr lang="en-US" altLang="zh-CN" b="1" dirty="0" smtClean="0">
                <a:solidFill>
                  <a:srgbClr val="FF0000"/>
                </a:solidFill>
              </a:rPr>
              <a:t>NR median</a:t>
            </a:r>
            <a:endParaRPr lang="zh-CN" altLang="en-US" b="1" dirty="0">
              <a:solidFill>
                <a:srgbClr val="FF0000"/>
              </a:solidFill>
            </a:endParaRPr>
          </a:p>
        </p:txBody>
      </p:sp>
      <p:cxnSp>
        <p:nvCxnSpPr>
          <p:cNvPr id="13" name="Straight Arrow Connector 12"/>
          <p:cNvCxnSpPr/>
          <p:nvPr/>
        </p:nvCxnSpPr>
        <p:spPr>
          <a:xfrm flipV="1">
            <a:off x="7729267" y="3316602"/>
            <a:ext cx="0" cy="2111781"/>
          </a:xfrm>
          <a:prstGeom prst="straightConnector1">
            <a:avLst/>
          </a:prstGeom>
          <a:ln>
            <a:solidFill>
              <a:srgbClr val="0066FF"/>
            </a:solidFill>
            <a:tailEnd type="triangle"/>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3222992" y="1782288"/>
            <a:ext cx="1586714" cy="1754326"/>
          </a:xfrm>
          <a:prstGeom prst="rect">
            <a:avLst/>
          </a:prstGeom>
          <a:noFill/>
        </p:spPr>
        <p:txBody>
          <a:bodyPr wrap="square" rtlCol="0">
            <a:spAutoFit/>
          </a:bodyPr>
          <a:lstStyle/>
          <a:p>
            <a:r>
              <a:rPr lang="en-US" altLang="zh-CN" dirty="0" smtClean="0"/>
              <a:t>~240/day, physical low energy events depositing energy close to anode</a:t>
            </a:r>
            <a:endParaRPr lang="zh-CN" altLang="en-US" dirty="0"/>
          </a:p>
        </p:txBody>
      </p:sp>
      <p:sp>
        <p:nvSpPr>
          <p:cNvPr id="15" name="TextBox 14"/>
          <p:cNvSpPr txBox="1"/>
          <p:nvPr/>
        </p:nvSpPr>
        <p:spPr>
          <a:xfrm>
            <a:off x="3222992" y="4329029"/>
            <a:ext cx="1851981" cy="1754326"/>
          </a:xfrm>
          <a:prstGeom prst="rect">
            <a:avLst/>
          </a:prstGeom>
          <a:noFill/>
        </p:spPr>
        <p:txBody>
          <a:bodyPr wrap="square" rtlCol="0">
            <a:spAutoFit/>
          </a:bodyPr>
          <a:lstStyle/>
          <a:p>
            <a:r>
              <a:rPr lang="en-US" altLang="zh-CN" dirty="0" smtClean="0"/>
              <a:t>~23 Hz, originated from electrodes, PMTs, and interactions in “</a:t>
            </a:r>
            <a:r>
              <a:rPr lang="en-US" altLang="zh-CN" dirty="0" err="1" smtClean="0"/>
              <a:t>chargeless</a:t>
            </a:r>
            <a:r>
              <a:rPr lang="en-US" altLang="zh-CN" dirty="0" smtClean="0"/>
              <a:t> regions”</a:t>
            </a:r>
            <a:endParaRPr lang="zh-CN" altLang="en-US" dirty="0"/>
          </a:p>
        </p:txBody>
      </p:sp>
      <p:cxnSp>
        <p:nvCxnSpPr>
          <p:cNvPr id="16" name="Straight Connector 15"/>
          <p:cNvCxnSpPr/>
          <p:nvPr/>
        </p:nvCxnSpPr>
        <p:spPr>
          <a:xfrm>
            <a:off x="4953823" y="1112808"/>
            <a:ext cx="0" cy="521035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7" name="Content Placeholder 7"/>
          <p:cNvPicPr>
            <a:picLocks noChangeAspect="1"/>
          </p:cNvPicPr>
          <p:nvPr/>
        </p:nvPicPr>
        <p:blipFill rotWithShape="1">
          <a:blip r:embed="rId2"/>
          <a:srcRect b="52037"/>
          <a:stretch/>
        </p:blipFill>
        <p:spPr>
          <a:xfrm>
            <a:off x="168926" y="4294619"/>
            <a:ext cx="3045769" cy="2089287"/>
          </a:xfrm>
          <a:prstGeom prst="rect">
            <a:avLst/>
          </a:prstGeom>
        </p:spPr>
      </p:pic>
      <p:sp>
        <p:nvSpPr>
          <p:cNvPr id="18" name="TextBox 17"/>
          <p:cNvSpPr txBox="1"/>
          <p:nvPr/>
        </p:nvSpPr>
        <p:spPr>
          <a:xfrm>
            <a:off x="1966823" y="2225615"/>
            <a:ext cx="407484" cy="369332"/>
          </a:xfrm>
          <a:prstGeom prst="rect">
            <a:avLst/>
          </a:prstGeom>
          <a:noFill/>
        </p:spPr>
        <p:txBody>
          <a:bodyPr wrap="none" rtlCol="0">
            <a:spAutoFit/>
          </a:bodyPr>
          <a:lstStyle/>
          <a:p>
            <a:r>
              <a:rPr lang="en-US" altLang="zh-CN" b="1" dirty="0" smtClean="0">
                <a:solidFill>
                  <a:srgbClr val="FF0000"/>
                </a:solidFill>
              </a:rPr>
              <a:t>S2</a:t>
            </a:r>
            <a:endParaRPr lang="zh-CN" altLang="en-US" b="1" dirty="0">
              <a:solidFill>
                <a:srgbClr val="FF0000"/>
              </a:solidFill>
            </a:endParaRPr>
          </a:p>
        </p:txBody>
      </p:sp>
      <p:sp>
        <p:nvSpPr>
          <p:cNvPr id="19" name="TextBox 18"/>
          <p:cNvSpPr txBox="1"/>
          <p:nvPr/>
        </p:nvSpPr>
        <p:spPr>
          <a:xfrm>
            <a:off x="1966823" y="4652574"/>
            <a:ext cx="407484" cy="369332"/>
          </a:xfrm>
          <a:prstGeom prst="rect">
            <a:avLst/>
          </a:prstGeom>
          <a:noFill/>
        </p:spPr>
        <p:txBody>
          <a:bodyPr wrap="none" rtlCol="0">
            <a:spAutoFit/>
          </a:bodyPr>
          <a:lstStyle/>
          <a:p>
            <a:r>
              <a:rPr lang="en-US" altLang="zh-CN" b="1" dirty="0" smtClean="0">
                <a:solidFill>
                  <a:srgbClr val="FF0000"/>
                </a:solidFill>
              </a:rPr>
              <a:t>S1</a:t>
            </a:r>
            <a:endParaRPr lang="zh-CN" altLang="en-US" b="1" dirty="0">
              <a:solidFill>
                <a:srgbClr val="FF0000"/>
              </a:solidFill>
            </a:endParaRPr>
          </a:p>
        </p:txBody>
      </p:sp>
      <p:sp>
        <p:nvSpPr>
          <p:cNvPr id="20" name="Rectangle 19"/>
          <p:cNvSpPr/>
          <p:nvPr/>
        </p:nvSpPr>
        <p:spPr>
          <a:xfrm>
            <a:off x="118406" y="1540445"/>
            <a:ext cx="4835417" cy="2522983"/>
          </a:xfrm>
          <a:prstGeom prst="rect">
            <a:avLst/>
          </a:prstGeom>
          <a:solidFill>
            <a:srgbClr val="92D050">
              <a:alpha val="2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Rectangle 20"/>
          <p:cNvSpPr/>
          <p:nvPr/>
        </p:nvSpPr>
        <p:spPr>
          <a:xfrm>
            <a:off x="107870" y="4063428"/>
            <a:ext cx="4845953" cy="2404011"/>
          </a:xfrm>
          <a:prstGeom prst="rect">
            <a:avLst/>
          </a:prstGeom>
          <a:solidFill>
            <a:srgbClr val="CC99FF">
              <a:alpha val="2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Rectangle 21"/>
          <p:cNvSpPr/>
          <p:nvPr/>
        </p:nvSpPr>
        <p:spPr>
          <a:xfrm>
            <a:off x="116496" y="1008169"/>
            <a:ext cx="4836399" cy="523196"/>
          </a:xfrm>
          <a:prstGeom prst="rect">
            <a:avLst/>
          </a:prstGeom>
          <a:solidFill>
            <a:schemeClr val="accent2">
              <a:lumMod val="60000"/>
              <a:lumOff val="40000"/>
              <a:alpha val="2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94887937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E2A37F8-7BFC-48D8-AE3F-E37D9DD858B9}" type="datetime1">
              <a:rPr lang="zh-CN" altLang="en-US" smtClean="0"/>
              <a:t>2015/10/9</a:t>
            </a:fld>
            <a:endParaRPr lang="zh-CN" altLang="en-US"/>
          </a:p>
        </p:txBody>
      </p:sp>
      <p:sp>
        <p:nvSpPr>
          <p:cNvPr id="3" name="Footer Placeholder 2"/>
          <p:cNvSpPr>
            <a:spLocks noGrp="1"/>
          </p:cNvSpPr>
          <p:nvPr>
            <p:ph type="ftr" sz="quarter" idx="11"/>
          </p:nvPr>
        </p:nvSpPr>
        <p:spPr/>
        <p:txBody>
          <a:bodyPr/>
          <a:lstStyle/>
          <a:p>
            <a:r>
              <a:rPr lang="en-US" altLang="zh-CN" smtClean="0"/>
              <a:t>USTC ICTS Colloquium</a:t>
            </a:r>
            <a:endParaRPr lang="zh-CN" altLang="en-US" dirty="0"/>
          </a:p>
        </p:txBody>
      </p:sp>
      <p:sp>
        <p:nvSpPr>
          <p:cNvPr id="4" name="Slide Number Placeholder 3"/>
          <p:cNvSpPr>
            <a:spLocks noGrp="1"/>
          </p:cNvSpPr>
          <p:nvPr>
            <p:ph type="sldNum" sz="quarter" idx="12"/>
          </p:nvPr>
        </p:nvSpPr>
        <p:spPr/>
        <p:txBody>
          <a:bodyPr/>
          <a:lstStyle/>
          <a:p>
            <a:fld id="{5F370CD8-12A3-4211-A1CA-1FABD332D5C8}" type="slidenum">
              <a:rPr lang="zh-CN" altLang="en-US" smtClean="0"/>
              <a:t>25</a:t>
            </a:fld>
            <a:endParaRPr lang="zh-CN" altLang="en-US"/>
          </a:p>
        </p:txBody>
      </p:sp>
      <p:sp>
        <p:nvSpPr>
          <p:cNvPr id="5" name="Title 4"/>
          <p:cNvSpPr>
            <a:spLocks noGrp="1"/>
          </p:cNvSpPr>
          <p:nvPr>
            <p:ph type="title"/>
          </p:nvPr>
        </p:nvSpPr>
        <p:spPr/>
        <p:txBody>
          <a:bodyPr/>
          <a:lstStyle/>
          <a:p>
            <a:r>
              <a:rPr lang="en-US" altLang="zh-CN" b="1" dirty="0" smtClean="0"/>
              <a:t>Blinded cut selection</a:t>
            </a:r>
            <a:endParaRPr lang="zh-CN" altLang="en-US" b="1" dirty="0"/>
          </a:p>
        </p:txBody>
      </p:sp>
      <p:pic>
        <p:nvPicPr>
          <p:cNvPr id="13" name="Picture 12"/>
          <p:cNvPicPr>
            <a:picLocks noChangeAspect="1"/>
          </p:cNvPicPr>
          <p:nvPr/>
        </p:nvPicPr>
        <p:blipFill>
          <a:blip r:embed="rId2" cstate="print"/>
          <a:stretch>
            <a:fillRect/>
          </a:stretch>
        </p:blipFill>
        <p:spPr>
          <a:xfrm>
            <a:off x="194954" y="2629372"/>
            <a:ext cx="5206798" cy="3843712"/>
          </a:xfrm>
          <a:prstGeom prst="rect">
            <a:avLst/>
          </a:prstGeom>
        </p:spPr>
      </p:pic>
      <p:pic>
        <p:nvPicPr>
          <p:cNvPr id="15" name="Picture 14"/>
          <p:cNvPicPr>
            <a:picLocks noChangeAspect="1"/>
          </p:cNvPicPr>
          <p:nvPr/>
        </p:nvPicPr>
        <p:blipFill>
          <a:blip r:embed="rId3"/>
          <a:stretch>
            <a:fillRect/>
          </a:stretch>
        </p:blipFill>
        <p:spPr>
          <a:xfrm>
            <a:off x="3028950" y="1038309"/>
            <a:ext cx="5589918" cy="1688622"/>
          </a:xfrm>
          <a:prstGeom prst="rect">
            <a:avLst/>
          </a:prstGeom>
        </p:spPr>
      </p:pic>
      <p:sp>
        <p:nvSpPr>
          <p:cNvPr id="16" name="Rectangle 15"/>
          <p:cNvSpPr/>
          <p:nvPr/>
        </p:nvSpPr>
        <p:spPr>
          <a:xfrm>
            <a:off x="742950" y="2732572"/>
            <a:ext cx="4572000" cy="3321170"/>
          </a:xfrm>
          <a:prstGeom prst="rect">
            <a:avLst/>
          </a:prstGeom>
          <a:solidFill>
            <a:srgbClr val="7030A0">
              <a:alpha val="96863"/>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Rectangle 16"/>
          <p:cNvSpPr/>
          <p:nvPr/>
        </p:nvSpPr>
        <p:spPr>
          <a:xfrm>
            <a:off x="7617125" y="1038309"/>
            <a:ext cx="1001743" cy="176527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TextBox 17"/>
          <p:cNvSpPr txBox="1"/>
          <p:nvPr/>
        </p:nvSpPr>
        <p:spPr>
          <a:xfrm>
            <a:off x="5641676" y="3570238"/>
            <a:ext cx="3114136" cy="1938992"/>
          </a:xfrm>
          <a:prstGeom prst="rect">
            <a:avLst/>
          </a:prstGeom>
          <a:noFill/>
        </p:spPr>
        <p:txBody>
          <a:bodyPr wrap="square" rtlCol="0">
            <a:spAutoFit/>
          </a:bodyPr>
          <a:lstStyle/>
          <a:p>
            <a:r>
              <a:rPr lang="en-US" altLang="zh-CN" sz="2000" dirty="0" smtClean="0"/>
              <a:t>Fiducial volume and S1 cut determined blindly by maximizing the counting sensitivity based on the background expectation below the NR median</a:t>
            </a:r>
            <a:endParaRPr lang="zh-CN" altLang="en-US" sz="2000" dirty="0"/>
          </a:p>
        </p:txBody>
      </p:sp>
      <p:sp>
        <p:nvSpPr>
          <p:cNvPr id="19" name="Rectangle 18"/>
          <p:cNvSpPr/>
          <p:nvPr/>
        </p:nvSpPr>
        <p:spPr>
          <a:xfrm>
            <a:off x="6748805" y="2052948"/>
            <a:ext cx="737845" cy="57642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0000"/>
              </a:solidFill>
            </a:endParaRPr>
          </a:p>
        </p:txBody>
      </p:sp>
    </p:spTree>
    <p:extLst>
      <p:ext uri="{BB962C8B-B14F-4D97-AF65-F5344CB8AC3E}">
        <p14:creationId xmlns:p14="http://schemas.microsoft.com/office/powerpoint/2010/main" val="381990922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6A9DFC7-32F3-47B9-BD54-608E0CF4D77D}" type="datetime1">
              <a:rPr lang="zh-CN" altLang="en-US" smtClean="0"/>
              <a:t>2015/10/9</a:t>
            </a:fld>
            <a:endParaRPr lang="zh-CN" altLang="en-US"/>
          </a:p>
        </p:txBody>
      </p:sp>
      <p:sp>
        <p:nvSpPr>
          <p:cNvPr id="3" name="Footer Placeholder 2"/>
          <p:cNvSpPr>
            <a:spLocks noGrp="1"/>
          </p:cNvSpPr>
          <p:nvPr>
            <p:ph type="ftr" sz="quarter" idx="11"/>
          </p:nvPr>
        </p:nvSpPr>
        <p:spPr>
          <a:xfrm>
            <a:off x="3028950" y="6398107"/>
            <a:ext cx="3086100" cy="365125"/>
          </a:xfrm>
        </p:spPr>
        <p:txBody>
          <a:bodyPr/>
          <a:lstStyle/>
          <a:p>
            <a:r>
              <a:rPr lang="en-US" altLang="zh-CN" smtClean="0"/>
              <a:t>USTC ICTS Colloquium</a:t>
            </a:r>
            <a:endParaRPr lang="zh-CN" altLang="en-US" dirty="0"/>
          </a:p>
        </p:txBody>
      </p:sp>
      <p:sp>
        <p:nvSpPr>
          <p:cNvPr id="4" name="Slide Number Placeholder 3"/>
          <p:cNvSpPr>
            <a:spLocks noGrp="1"/>
          </p:cNvSpPr>
          <p:nvPr>
            <p:ph type="sldNum" sz="quarter" idx="12"/>
          </p:nvPr>
        </p:nvSpPr>
        <p:spPr/>
        <p:txBody>
          <a:bodyPr/>
          <a:lstStyle/>
          <a:p>
            <a:fld id="{5F370CD8-12A3-4211-A1CA-1FABD332D5C8}" type="slidenum">
              <a:rPr lang="zh-CN" altLang="en-US" smtClean="0"/>
              <a:t>26</a:t>
            </a:fld>
            <a:endParaRPr lang="zh-CN" altLang="en-US"/>
          </a:p>
        </p:txBody>
      </p:sp>
      <p:sp>
        <p:nvSpPr>
          <p:cNvPr id="5" name="Title 4"/>
          <p:cNvSpPr>
            <a:spLocks noGrp="1"/>
          </p:cNvSpPr>
          <p:nvPr>
            <p:ph type="title"/>
          </p:nvPr>
        </p:nvSpPr>
        <p:spPr/>
        <p:txBody>
          <a:bodyPr/>
          <a:lstStyle/>
          <a:p>
            <a:r>
              <a:rPr lang="en-US" altLang="zh-CN" b="1" dirty="0" err="1" smtClean="0"/>
              <a:t>Unblinded</a:t>
            </a:r>
            <a:r>
              <a:rPr lang="en-US" altLang="zh-CN" b="1" dirty="0" smtClean="0"/>
              <a:t> vertex </a:t>
            </a:r>
            <a:r>
              <a:rPr lang="en-US" altLang="zh-CN" b="1" dirty="0"/>
              <a:t>distribution</a:t>
            </a:r>
            <a:endParaRPr lang="zh-CN" altLang="en-US" dirty="0"/>
          </a:p>
        </p:txBody>
      </p:sp>
      <p:sp>
        <p:nvSpPr>
          <p:cNvPr id="6" name="TextBox 5"/>
          <p:cNvSpPr txBox="1"/>
          <p:nvPr/>
        </p:nvSpPr>
        <p:spPr>
          <a:xfrm>
            <a:off x="7226519" y="4861303"/>
            <a:ext cx="1918406" cy="707886"/>
          </a:xfrm>
          <a:prstGeom prst="rect">
            <a:avLst/>
          </a:prstGeom>
          <a:noFill/>
        </p:spPr>
        <p:txBody>
          <a:bodyPr wrap="square" rtlCol="0">
            <a:spAutoFit/>
          </a:bodyPr>
          <a:lstStyle/>
          <a:p>
            <a:r>
              <a:rPr lang="en-US" sz="2000" b="1" dirty="0" smtClean="0">
                <a:solidFill>
                  <a:srgbClr val="FF0000"/>
                </a:solidFill>
              </a:rPr>
              <a:t>Data/MC agree well!</a:t>
            </a:r>
            <a:endParaRPr lang="en-US" sz="2000" b="1" dirty="0">
              <a:solidFill>
                <a:srgbClr val="FF0000"/>
              </a:solidFill>
            </a:endParaRPr>
          </a:p>
        </p:txBody>
      </p:sp>
      <p:pic>
        <p:nvPicPr>
          <p:cNvPr id="7" name="Picture 6"/>
          <p:cNvPicPr>
            <a:picLocks noChangeAspect="1"/>
          </p:cNvPicPr>
          <p:nvPr/>
        </p:nvPicPr>
        <p:blipFill>
          <a:blip r:embed="rId2"/>
          <a:stretch>
            <a:fillRect/>
          </a:stretch>
        </p:blipFill>
        <p:spPr>
          <a:xfrm>
            <a:off x="1195606" y="4080298"/>
            <a:ext cx="3108087" cy="2365136"/>
          </a:xfrm>
          <a:prstGeom prst="rect">
            <a:avLst/>
          </a:prstGeom>
        </p:spPr>
      </p:pic>
      <p:pic>
        <p:nvPicPr>
          <p:cNvPr id="8" name="Picture 7"/>
          <p:cNvPicPr>
            <a:picLocks noChangeAspect="1"/>
          </p:cNvPicPr>
          <p:nvPr/>
        </p:nvPicPr>
        <p:blipFill>
          <a:blip r:embed="rId3"/>
          <a:stretch>
            <a:fillRect/>
          </a:stretch>
        </p:blipFill>
        <p:spPr>
          <a:xfrm>
            <a:off x="4303693" y="4080298"/>
            <a:ext cx="2982133" cy="2299890"/>
          </a:xfrm>
          <a:prstGeom prst="rect">
            <a:avLst/>
          </a:prstGeom>
        </p:spPr>
      </p:pic>
      <p:sp>
        <p:nvSpPr>
          <p:cNvPr id="9" name="TextBox 8"/>
          <p:cNvSpPr txBox="1"/>
          <p:nvPr/>
        </p:nvSpPr>
        <p:spPr>
          <a:xfrm>
            <a:off x="1787541" y="4367302"/>
            <a:ext cx="1520737" cy="923330"/>
          </a:xfrm>
          <a:prstGeom prst="rect">
            <a:avLst/>
          </a:prstGeom>
          <a:noFill/>
        </p:spPr>
        <p:txBody>
          <a:bodyPr wrap="none" rtlCol="0">
            <a:spAutoFit/>
          </a:bodyPr>
          <a:lstStyle/>
          <a:p>
            <a:r>
              <a:rPr lang="en-US" altLang="zh-CN" dirty="0" smtClean="0">
                <a:solidFill>
                  <a:srgbClr val="0066FF"/>
                </a:solidFill>
              </a:rPr>
              <a:t>Data template</a:t>
            </a:r>
          </a:p>
          <a:p>
            <a:r>
              <a:rPr lang="en-US" altLang="zh-CN" dirty="0" smtClean="0">
                <a:solidFill>
                  <a:srgbClr val="00B050"/>
                </a:solidFill>
              </a:rPr>
              <a:t>Data </a:t>
            </a:r>
            <a:r>
              <a:rPr lang="en-US" altLang="zh-CN" dirty="0" err="1" smtClean="0">
                <a:solidFill>
                  <a:srgbClr val="00B050"/>
                </a:solidFill>
              </a:rPr>
              <a:t>CoG</a:t>
            </a:r>
            <a:endParaRPr lang="en-US" altLang="zh-CN" dirty="0" smtClean="0">
              <a:solidFill>
                <a:srgbClr val="00B050"/>
              </a:solidFill>
            </a:endParaRPr>
          </a:p>
          <a:p>
            <a:r>
              <a:rPr lang="en-US" altLang="zh-CN" dirty="0" smtClean="0">
                <a:solidFill>
                  <a:srgbClr val="FF0000"/>
                </a:solidFill>
              </a:rPr>
              <a:t>MC</a:t>
            </a:r>
            <a:endParaRPr lang="zh-CN" altLang="en-US" dirty="0">
              <a:solidFill>
                <a:srgbClr val="FF0000"/>
              </a:solidFill>
            </a:endParaRPr>
          </a:p>
        </p:txBody>
      </p:sp>
      <p:sp>
        <p:nvSpPr>
          <p:cNvPr id="10" name="TextBox 9"/>
          <p:cNvSpPr txBox="1"/>
          <p:nvPr/>
        </p:nvSpPr>
        <p:spPr>
          <a:xfrm>
            <a:off x="4960325" y="4530755"/>
            <a:ext cx="673454" cy="646331"/>
          </a:xfrm>
          <a:prstGeom prst="rect">
            <a:avLst/>
          </a:prstGeom>
          <a:noFill/>
        </p:spPr>
        <p:txBody>
          <a:bodyPr wrap="none" rtlCol="0">
            <a:spAutoFit/>
          </a:bodyPr>
          <a:lstStyle/>
          <a:p>
            <a:r>
              <a:rPr lang="en-US" altLang="zh-CN" dirty="0" smtClean="0">
                <a:solidFill>
                  <a:srgbClr val="0066FF"/>
                </a:solidFill>
              </a:rPr>
              <a:t>Data </a:t>
            </a:r>
          </a:p>
          <a:p>
            <a:r>
              <a:rPr lang="en-US" altLang="zh-CN" dirty="0" smtClean="0">
                <a:solidFill>
                  <a:srgbClr val="FF0000"/>
                </a:solidFill>
              </a:rPr>
              <a:t>MC</a:t>
            </a:r>
            <a:endParaRPr lang="zh-CN" altLang="en-US" dirty="0">
              <a:solidFill>
                <a:srgbClr val="FF0000"/>
              </a:solidFill>
            </a:endParaRPr>
          </a:p>
        </p:txBody>
      </p:sp>
      <p:pic>
        <p:nvPicPr>
          <p:cNvPr id="11" name="Picture 10"/>
          <p:cNvPicPr>
            <a:picLocks noChangeAspect="1"/>
          </p:cNvPicPr>
          <p:nvPr/>
        </p:nvPicPr>
        <p:blipFill>
          <a:blip r:embed="rId4"/>
          <a:stretch>
            <a:fillRect/>
          </a:stretch>
        </p:blipFill>
        <p:spPr>
          <a:xfrm>
            <a:off x="2554390" y="1104627"/>
            <a:ext cx="3741891" cy="2936738"/>
          </a:xfrm>
          <a:prstGeom prst="rect">
            <a:avLst/>
          </a:prstGeom>
        </p:spPr>
      </p:pic>
    </p:spTree>
    <p:extLst>
      <p:ext uri="{BB962C8B-B14F-4D97-AF65-F5344CB8AC3E}">
        <p14:creationId xmlns:p14="http://schemas.microsoft.com/office/powerpoint/2010/main" val="171345054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300207A-E352-40DD-A688-C919C94A81D6}" type="datetime1">
              <a:rPr lang="zh-CN" altLang="en-US" smtClean="0"/>
              <a:t>2015/10/9</a:t>
            </a:fld>
            <a:endParaRPr lang="zh-CN" altLang="en-US"/>
          </a:p>
        </p:txBody>
      </p:sp>
      <p:sp>
        <p:nvSpPr>
          <p:cNvPr id="3" name="Footer Placeholder 2"/>
          <p:cNvSpPr>
            <a:spLocks noGrp="1"/>
          </p:cNvSpPr>
          <p:nvPr>
            <p:ph type="ftr" sz="quarter" idx="11"/>
          </p:nvPr>
        </p:nvSpPr>
        <p:spPr/>
        <p:txBody>
          <a:bodyPr/>
          <a:lstStyle/>
          <a:p>
            <a:r>
              <a:rPr lang="en-US" altLang="zh-CN" smtClean="0"/>
              <a:t>USTC ICTS Colloquium</a:t>
            </a:r>
            <a:endParaRPr lang="zh-CN" altLang="en-US" dirty="0"/>
          </a:p>
        </p:txBody>
      </p:sp>
      <p:sp>
        <p:nvSpPr>
          <p:cNvPr id="4" name="Slide Number Placeholder 3"/>
          <p:cNvSpPr>
            <a:spLocks noGrp="1"/>
          </p:cNvSpPr>
          <p:nvPr>
            <p:ph type="sldNum" sz="quarter" idx="12"/>
          </p:nvPr>
        </p:nvSpPr>
        <p:spPr/>
        <p:txBody>
          <a:bodyPr/>
          <a:lstStyle/>
          <a:p>
            <a:fld id="{5F370CD8-12A3-4211-A1CA-1FABD332D5C8}" type="slidenum">
              <a:rPr lang="zh-CN" altLang="en-US" smtClean="0"/>
              <a:t>27</a:t>
            </a:fld>
            <a:endParaRPr lang="zh-CN" altLang="en-US"/>
          </a:p>
        </p:txBody>
      </p:sp>
      <p:sp>
        <p:nvSpPr>
          <p:cNvPr id="5" name="Title 4"/>
          <p:cNvSpPr>
            <a:spLocks noGrp="1"/>
          </p:cNvSpPr>
          <p:nvPr>
            <p:ph type="title"/>
          </p:nvPr>
        </p:nvSpPr>
        <p:spPr/>
        <p:txBody>
          <a:bodyPr/>
          <a:lstStyle/>
          <a:p>
            <a:r>
              <a:rPr lang="en-US" altLang="zh-CN" b="1" dirty="0"/>
              <a:t>Search for dark matter!</a:t>
            </a:r>
            <a:endParaRPr lang="zh-CN" altLang="en-US" dirty="0"/>
          </a:p>
        </p:txBody>
      </p:sp>
      <p:pic>
        <p:nvPicPr>
          <p:cNvPr id="16" name="Picture 15"/>
          <p:cNvPicPr>
            <a:picLocks noChangeAspect="1"/>
          </p:cNvPicPr>
          <p:nvPr/>
        </p:nvPicPr>
        <p:blipFill>
          <a:blip r:embed="rId2" cstate="print"/>
          <a:stretch>
            <a:fillRect/>
          </a:stretch>
        </p:blipFill>
        <p:spPr>
          <a:xfrm>
            <a:off x="194954" y="2629372"/>
            <a:ext cx="5206798" cy="3843712"/>
          </a:xfrm>
          <a:prstGeom prst="rect">
            <a:avLst/>
          </a:prstGeom>
        </p:spPr>
      </p:pic>
      <p:pic>
        <p:nvPicPr>
          <p:cNvPr id="17" name="Picture 16"/>
          <p:cNvPicPr>
            <a:picLocks noChangeAspect="1"/>
          </p:cNvPicPr>
          <p:nvPr/>
        </p:nvPicPr>
        <p:blipFill>
          <a:blip r:embed="rId3"/>
          <a:stretch>
            <a:fillRect/>
          </a:stretch>
        </p:blipFill>
        <p:spPr>
          <a:xfrm>
            <a:off x="3028950" y="1038309"/>
            <a:ext cx="5589918" cy="1688622"/>
          </a:xfrm>
          <a:prstGeom prst="rect">
            <a:avLst/>
          </a:prstGeom>
        </p:spPr>
      </p:pic>
      <p:sp>
        <p:nvSpPr>
          <p:cNvPr id="20" name="Rectangle 19"/>
          <p:cNvSpPr/>
          <p:nvPr/>
        </p:nvSpPr>
        <p:spPr>
          <a:xfrm>
            <a:off x="6748805" y="2052948"/>
            <a:ext cx="1696455" cy="57642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0000"/>
              </a:solidFill>
            </a:endParaRPr>
          </a:p>
        </p:txBody>
      </p:sp>
      <p:sp>
        <p:nvSpPr>
          <p:cNvPr id="15" name="Freeform 14"/>
          <p:cNvSpPr/>
          <p:nvPr/>
        </p:nvSpPr>
        <p:spPr>
          <a:xfrm>
            <a:off x="737227" y="4065159"/>
            <a:ext cx="4583445" cy="1999853"/>
          </a:xfrm>
          <a:custGeom>
            <a:avLst/>
            <a:gdLst>
              <a:gd name="connsiteX0" fmla="*/ 0 w 3230880"/>
              <a:gd name="connsiteY0" fmla="*/ 0 h 1409700"/>
              <a:gd name="connsiteX1" fmla="*/ 121920 w 3230880"/>
              <a:gd name="connsiteY1" fmla="*/ 148590 h 1409700"/>
              <a:gd name="connsiteX2" fmla="*/ 240030 w 3230880"/>
              <a:gd name="connsiteY2" fmla="*/ 262890 h 1409700"/>
              <a:gd name="connsiteX3" fmla="*/ 392430 w 3230880"/>
              <a:gd name="connsiteY3" fmla="*/ 361950 h 1409700"/>
              <a:gd name="connsiteX4" fmla="*/ 548640 w 3230880"/>
              <a:gd name="connsiteY4" fmla="*/ 430530 h 1409700"/>
              <a:gd name="connsiteX5" fmla="*/ 697230 w 3230880"/>
              <a:gd name="connsiteY5" fmla="*/ 472440 h 1409700"/>
              <a:gd name="connsiteX6" fmla="*/ 902970 w 3230880"/>
              <a:gd name="connsiteY6" fmla="*/ 514350 h 1409700"/>
              <a:gd name="connsiteX7" fmla="*/ 1078230 w 3230880"/>
              <a:gd name="connsiteY7" fmla="*/ 537210 h 1409700"/>
              <a:gd name="connsiteX8" fmla="*/ 1261110 w 3230880"/>
              <a:gd name="connsiteY8" fmla="*/ 563880 h 1409700"/>
              <a:gd name="connsiteX9" fmla="*/ 1466850 w 3230880"/>
              <a:gd name="connsiteY9" fmla="*/ 579120 h 1409700"/>
              <a:gd name="connsiteX10" fmla="*/ 1619250 w 3230880"/>
              <a:gd name="connsiteY10" fmla="*/ 590550 h 1409700"/>
              <a:gd name="connsiteX11" fmla="*/ 1817370 w 3230880"/>
              <a:gd name="connsiteY11" fmla="*/ 605790 h 1409700"/>
              <a:gd name="connsiteX12" fmla="*/ 2137410 w 3230880"/>
              <a:gd name="connsiteY12" fmla="*/ 624840 h 1409700"/>
              <a:gd name="connsiteX13" fmla="*/ 2392680 w 3230880"/>
              <a:gd name="connsiteY13" fmla="*/ 643890 h 1409700"/>
              <a:gd name="connsiteX14" fmla="*/ 2739390 w 3230880"/>
              <a:gd name="connsiteY14" fmla="*/ 662940 h 1409700"/>
              <a:gd name="connsiteX15" fmla="*/ 3074670 w 3230880"/>
              <a:gd name="connsiteY15" fmla="*/ 681990 h 1409700"/>
              <a:gd name="connsiteX16" fmla="*/ 3230880 w 3230880"/>
              <a:gd name="connsiteY16" fmla="*/ 689610 h 1409700"/>
              <a:gd name="connsiteX17" fmla="*/ 3223260 w 3230880"/>
              <a:gd name="connsiteY17" fmla="*/ 1409700 h 1409700"/>
              <a:gd name="connsiteX18" fmla="*/ 2895600 w 3230880"/>
              <a:gd name="connsiteY18" fmla="*/ 1363980 h 1409700"/>
              <a:gd name="connsiteX19" fmla="*/ 2548890 w 3230880"/>
              <a:gd name="connsiteY19" fmla="*/ 1314450 h 1409700"/>
              <a:gd name="connsiteX20" fmla="*/ 1958340 w 3230880"/>
              <a:gd name="connsiteY20" fmla="*/ 1215390 h 1409700"/>
              <a:gd name="connsiteX21" fmla="*/ 1341120 w 3230880"/>
              <a:gd name="connsiteY21" fmla="*/ 1074420 h 1409700"/>
              <a:gd name="connsiteX22" fmla="*/ 811530 w 3230880"/>
              <a:gd name="connsiteY22" fmla="*/ 891540 h 1409700"/>
              <a:gd name="connsiteX23" fmla="*/ 548640 w 3230880"/>
              <a:gd name="connsiteY23" fmla="*/ 750570 h 1409700"/>
              <a:gd name="connsiteX24" fmla="*/ 323850 w 3230880"/>
              <a:gd name="connsiteY24" fmla="*/ 571500 h 1409700"/>
              <a:gd name="connsiteX25" fmla="*/ 190500 w 3230880"/>
              <a:gd name="connsiteY25" fmla="*/ 426720 h 1409700"/>
              <a:gd name="connsiteX26" fmla="*/ 99060 w 3230880"/>
              <a:gd name="connsiteY26" fmla="*/ 278130 h 1409700"/>
              <a:gd name="connsiteX27" fmla="*/ 22860 w 3230880"/>
              <a:gd name="connsiteY27" fmla="*/ 99060 h 1409700"/>
              <a:gd name="connsiteX28" fmla="*/ 0 w 3230880"/>
              <a:gd name="connsiteY28" fmla="*/ 0 h 1409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230880" h="1409700">
                <a:moveTo>
                  <a:pt x="0" y="0"/>
                </a:moveTo>
                <a:lnTo>
                  <a:pt x="121920" y="148590"/>
                </a:lnTo>
                <a:lnTo>
                  <a:pt x="240030" y="262890"/>
                </a:lnTo>
                <a:lnTo>
                  <a:pt x="392430" y="361950"/>
                </a:lnTo>
                <a:lnTo>
                  <a:pt x="548640" y="430530"/>
                </a:lnTo>
                <a:lnTo>
                  <a:pt x="697230" y="472440"/>
                </a:lnTo>
                <a:lnTo>
                  <a:pt x="902970" y="514350"/>
                </a:lnTo>
                <a:lnTo>
                  <a:pt x="1078230" y="537210"/>
                </a:lnTo>
                <a:lnTo>
                  <a:pt x="1261110" y="563880"/>
                </a:lnTo>
                <a:lnTo>
                  <a:pt x="1466850" y="579120"/>
                </a:lnTo>
                <a:lnTo>
                  <a:pt x="1619250" y="590550"/>
                </a:lnTo>
                <a:lnTo>
                  <a:pt x="1817370" y="605790"/>
                </a:lnTo>
                <a:lnTo>
                  <a:pt x="2137410" y="624840"/>
                </a:lnTo>
                <a:lnTo>
                  <a:pt x="2392680" y="643890"/>
                </a:lnTo>
                <a:lnTo>
                  <a:pt x="2739390" y="662940"/>
                </a:lnTo>
                <a:lnTo>
                  <a:pt x="3074670" y="681990"/>
                </a:lnTo>
                <a:lnTo>
                  <a:pt x="3230880" y="689610"/>
                </a:lnTo>
                <a:lnTo>
                  <a:pt x="3223260" y="1409700"/>
                </a:lnTo>
                <a:lnTo>
                  <a:pt x="2895600" y="1363980"/>
                </a:lnTo>
                <a:lnTo>
                  <a:pt x="2548890" y="1314450"/>
                </a:lnTo>
                <a:lnTo>
                  <a:pt x="1958340" y="1215390"/>
                </a:lnTo>
                <a:lnTo>
                  <a:pt x="1341120" y="1074420"/>
                </a:lnTo>
                <a:lnTo>
                  <a:pt x="811530" y="891540"/>
                </a:lnTo>
                <a:lnTo>
                  <a:pt x="548640" y="750570"/>
                </a:lnTo>
                <a:lnTo>
                  <a:pt x="323850" y="571500"/>
                </a:lnTo>
                <a:lnTo>
                  <a:pt x="190500" y="426720"/>
                </a:lnTo>
                <a:lnTo>
                  <a:pt x="99060" y="278130"/>
                </a:lnTo>
                <a:lnTo>
                  <a:pt x="22860" y="99060"/>
                </a:lnTo>
                <a:lnTo>
                  <a:pt x="0" y="0"/>
                </a:lnTo>
                <a:close/>
              </a:path>
            </a:pathLst>
          </a:custGeom>
          <a:solidFill>
            <a:srgbClr val="CC99FF">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TextBox 25"/>
          <p:cNvSpPr txBox="1"/>
          <p:nvPr/>
        </p:nvSpPr>
        <p:spPr>
          <a:xfrm>
            <a:off x="5800486" y="4012307"/>
            <a:ext cx="2771790" cy="1631216"/>
          </a:xfrm>
          <a:prstGeom prst="rect">
            <a:avLst/>
          </a:prstGeom>
          <a:noFill/>
        </p:spPr>
        <p:txBody>
          <a:bodyPr wrap="square" rtlCol="0">
            <a:spAutoFit/>
          </a:bodyPr>
          <a:lstStyle/>
          <a:p>
            <a:r>
              <a:rPr lang="en-US" altLang="zh-CN" sz="2000" b="1" dirty="0">
                <a:solidFill>
                  <a:srgbClr val="FF0000"/>
                </a:solidFill>
                <a:cs typeface="Times New Roman" panose="02020603050405020304" pitchFamily="18" charset="0"/>
              </a:rPr>
              <a:t>7 events found in the DM search </a:t>
            </a:r>
            <a:r>
              <a:rPr lang="en-US" altLang="zh-CN" sz="2000" b="1" dirty="0" smtClean="0">
                <a:solidFill>
                  <a:srgbClr val="FF0000"/>
                </a:solidFill>
                <a:cs typeface="Times New Roman" panose="02020603050405020304" pitchFamily="18" charset="0"/>
              </a:rPr>
              <a:t>region, however consistent </a:t>
            </a:r>
            <a:r>
              <a:rPr lang="en-US" altLang="zh-CN" sz="2000" b="1" dirty="0">
                <a:solidFill>
                  <a:srgbClr val="FF0000"/>
                </a:solidFill>
                <a:cs typeface="Times New Roman" panose="02020603050405020304" pitchFamily="18" charset="0"/>
              </a:rPr>
              <a:t>with background expectation</a:t>
            </a:r>
          </a:p>
        </p:txBody>
      </p:sp>
      <p:sp>
        <p:nvSpPr>
          <p:cNvPr id="27" name="TextBox 26"/>
          <p:cNvSpPr txBox="1"/>
          <p:nvPr/>
        </p:nvSpPr>
        <p:spPr>
          <a:xfrm rot="756040">
            <a:off x="1894214" y="5556888"/>
            <a:ext cx="1455848" cy="369332"/>
          </a:xfrm>
          <a:prstGeom prst="rect">
            <a:avLst/>
          </a:prstGeom>
          <a:noFill/>
        </p:spPr>
        <p:txBody>
          <a:bodyPr wrap="none" rtlCol="0">
            <a:spAutoFit/>
          </a:bodyPr>
          <a:lstStyle/>
          <a:p>
            <a:r>
              <a:rPr lang="en-US" b="1" dirty="0" smtClean="0">
                <a:solidFill>
                  <a:srgbClr val="FF33CC"/>
                </a:solidFill>
              </a:rPr>
              <a:t>300 PE S2 cut</a:t>
            </a:r>
            <a:endParaRPr lang="en-US" b="1" dirty="0">
              <a:solidFill>
                <a:srgbClr val="FF33CC"/>
              </a:solidFill>
            </a:endParaRPr>
          </a:p>
        </p:txBody>
      </p:sp>
      <p:sp>
        <p:nvSpPr>
          <p:cNvPr id="28" name="TextBox 27"/>
          <p:cNvSpPr txBox="1"/>
          <p:nvPr/>
        </p:nvSpPr>
        <p:spPr>
          <a:xfrm rot="183692">
            <a:off x="3037929" y="4890198"/>
            <a:ext cx="1239442" cy="369332"/>
          </a:xfrm>
          <a:prstGeom prst="rect">
            <a:avLst/>
          </a:prstGeom>
          <a:noFill/>
        </p:spPr>
        <p:txBody>
          <a:bodyPr wrap="none" rtlCol="0">
            <a:spAutoFit/>
          </a:bodyPr>
          <a:lstStyle/>
          <a:p>
            <a:r>
              <a:rPr lang="en-US" b="1" dirty="0" smtClean="0">
                <a:solidFill>
                  <a:srgbClr val="FF0000"/>
                </a:solidFill>
              </a:rPr>
              <a:t>NR median</a:t>
            </a:r>
            <a:endParaRPr lang="en-US" b="1" dirty="0">
              <a:solidFill>
                <a:srgbClr val="FF0000"/>
              </a:solidFill>
            </a:endParaRPr>
          </a:p>
        </p:txBody>
      </p:sp>
      <p:sp>
        <p:nvSpPr>
          <p:cNvPr id="29" name="TextBox 28"/>
          <p:cNvSpPr txBox="1"/>
          <p:nvPr/>
        </p:nvSpPr>
        <p:spPr>
          <a:xfrm>
            <a:off x="2846745" y="3764478"/>
            <a:ext cx="2101857" cy="369332"/>
          </a:xfrm>
          <a:prstGeom prst="rect">
            <a:avLst/>
          </a:prstGeom>
          <a:noFill/>
        </p:spPr>
        <p:txBody>
          <a:bodyPr wrap="none" rtlCol="0">
            <a:spAutoFit/>
          </a:bodyPr>
          <a:lstStyle/>
          <a:p>
            <a:r>
              <a:rPr lang="en-US" b="1" dirty="0" smtClean="0">
                <a:solidFill>
                  <a:srgbClr val="3366FF"/>
                </a:solidFill>
              </a:rPr>
              <a:t>ER median and </a:t>
            </a:r>
            <a:r>
              <a:rPr lang="en-US" b="1" dirty="0" smtClean="0">
                <a:solidFill>
                  <a:srgbClr val="3366FF"/>
                </a:solidFill>
                <a:sym typeface="Symbol" panose="05050102010706020507" pitchFamily="18" charset="2"/>
              </a:rPr>
              <a:t> 2</a:t>
            </a:r>
            <a:endParaRPr lang="en-US" b="1" dirty="0">
              <a:solidFill>
                <a:srgbClr val="3366FF"/>
              </a:solidFill>
            </a:endParaRPr>
          </a:p>
        </p:txBody>
      </p:sp>
      <p:sp>
        <p:nvSpPr>
          <p:cNvPr id="30" name="TextBox 29"/>
          <p:cNvSpPr txBox="1"/>
          <p:nvPr/>
        </p:nvSpPr>
        <p:spPr>
          <a:xfrm>
            <a:off x="2260121" y="2802566"/>
            <a:ext cx="2410596" cy="369332"/>
          </a:xfrm>
          <a:prstGeom prst="rect">
            <a:avLst/>
          </a:prstGeom>
          <a:noFill/>
        </p:spPr>
        <p:txBody>
          <a:bodyPr wrap="none" rtlCol="0">
            <a:spAutoFit/>
          </a:bodyPr>
          <a:lstStyle/>
          <a:p>
            <a:r>
              <a:rPr lang="en-US" altLang="zh-CN" dirty="0" smtClean="0"/>
              <a:t>Accidental backgrounds</a:t>
            </a:r>
            <a:endParaRPr lang="zh-CN" altLang="en-US" dirty="0"/>
          </a:p>
        </p:txBody>
      </p:sp>
      <p:cxnSp>
        <p:nvCxnSpPr>
          <p:cNvPr id="32" name="Straight Arrow Connector 31"/>
          <p:cNvCxnSpPr/>
          <p:nvPr/>
        </p:nvCxnSpPr>
        <p:spPr>
          <a:xfrm flipH="1">
            <a:off x="1861387" y="3123514"/>
            <a:ext cx="640274" cy="22157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6" name="Oval 35"/>
          <p:cNvSpPr/>
          <p:nvPr/>
        </p:nvSpPr>
        <p:spPr>
          <a:xfrm rot="1708912">
            <a:off x="737227" y="3064866"/>
            <a:ext cx="1764434" cy="669855"/>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74513484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3188D8C-03EA-4CC9-A9E6-3677AA38714B}" type="datetime1">
              <a:rPr lang="zh-CN" altLang="en-US" smtClean="0"/>
              <a:t>2015/10/9</a:t>
            </a:fld>
            <a:endParaRPr lang="zh-CN" altLang="en-US"/>
          </a:p>
        </p:txBody>
      </p:sp>
      <p:sp>
        <p:nvSpPr>
          <p:cNvPr id="3" name="Footer Placeholder 2"/>
          <p:cNvSpPr>
            <a:spLocks noGrp="1"/>
          </p:cNvSpPr>
          <p:nvPr>
            <p:ph type="ftr" sz="quarter" idx="11"/>
          </p:nvPr>
        </p:nvSpPr>
        <p:spPr/>
        <p:txBody>
          <a:bodyPr/>
          <a:lstStyle/>
          <a:p>
            <a:r>
              <a:rPr lang="en-US" altLang="zh-CN" smtClean="0"/>
              <a:t>USTC ICTS Colloquium</a:t>
            </a:r>
            <a:endParaRPr lang="zh-CN" altLang="en-US" dirty="0"/>
          </a:p>
        </p:txBody>
      </p:sp>
      <p:sp>
        <p:nvSpPr>
          <p:cNvPr id="4" name="Slide Number Placeholder 3"/>
          <p:cNvSpPr>
            <a:spLocks noGrp="1"/>
          </p:cNvSpPr>
          <p:nvPr>
            <p:ph type="sldNum" sz="quarter" idx="12"/>
          </p:nvPr>
        </p:nvSpPr>
        <p:spPr/>
        <p:txBody>
          <a:bodyPr/>
          <a:lstStyle/>
          <a:p>
            <a:fld id="{5F370CD8-12A3-4211-A1CA-1FABD332D5C8}" type="slidenum">
              <a:rPr lang="zh-CN" altLang="en-US" smtClean="0"/>
              <a:t>28</a:t>
            </a:fld>
            <a:endParaRPr lang="zh-CN" altLang="en-US"/>
          </a:p>
        </p:txBody>
      </p:sp>
      <p:sp>
        <p:nvSpPr>
          <p:cNvPr id="5" name="Title 4"/>
          <p:cNvSpPr>
            <a:spLocks noGrp="1"/>
          </p:cNvSpPr>
          <p:nvPr>
            <p:ph type="title"/>
          </p:nvPr>
        </p:nvSpPr>
        <p:spPr/>
        <p:txBody>
          <a:bodyPr/>
          <a:lstStyle/>
          <a:p>
            <a:r>
              <a:rPr lang="en-US" altLang="zh-CN" b="1" dirty="0"/>
              <a:t>DM limits</a:t>
            </a:r>
            <a:endParaRPr lang="zh-CN" altLang="en-US" dirty="0"/>
          </a:p>
        </p:txBody>
      </p:sp>
      <p:pic>
        <p:nvPicPr>
          <p:cNvPr id="6" name="Picture 5"/>
          <p:cNvPicPr>
            <a:picLocks noChangeAspect="1"/>
          </p:cNvPicPr>
          <p:nvPr/>
        </p:nvPicPr>
        <p:blipFill>
          <a:blip r:embed="rId2"/>
          <a:stretch>
            <a:fillRect/>
          </a:stretch>
        </p:blipFill>
        <p:spPr>
          <a:xfrm>
            <a:off x="160936" y="1398266"/>
            <a:ext cx="6045042" cy="4093572"/>
          </a:xfrm>
          <a:prstGeom prst="rect">
            <a:avLst/>
          </a:prstGeom>
        </p:spPr>
      </p:pic>
      <p:sp>
        <p:nvSpPr>
          <p:cNvPr id="7" name="TextBox 6"/>
          <p:cNvSpPr txBox="1"/>
          <p:nvPr/>
        </p:nvSpPr>
        <p:spPr>
          <a:xfrm>
            <a:off x="308764" y="5561037"/>
            <a:ext cx="8705840" cy="923330"/>
          </a:xfrm>
          <a:prstGeom prst="rect">
            <a:avLst/>
          </a:prstGeom>
          <a:noFill/>
        </p:spPr>
        <p:txBody>
          <a:bodyPr wrap="square" rtlCol="0">
            <a:spAutoFit/>
          </a:bodyPr>
          <a:lstStyle/>
          <a:p>
            <a:r>
              <a:rPr lang="en-US" altLang="zh-CN" b="1" dirty="0" smtClean="0">
                <a:cs typeface="Times New Roman" panose="02020603050405020304" pitchFamily="18" charset="0"/>
              </a:rPr>
              <a:t>Profile likelihood fit using DM and background distribution.</a:t>
            </a:r>
          </a:p>
          <a:p>
            <a:endParaRPr lang="en-US" altLang="zh-CN" b="1" dirty="0" smtClean="0">
              <a:cs typeface="Times New Roman" panose="02020603050405020304" pitchFamily="18" charset="0"/>
            </a:endParaRPr>
          </a:p>
          <a:p>
            <a:r>
              <a:rPr lang="en-US" altLang="zh-CN" i="1" dirty="0" smtClean="0">
                <a:solidFill>
                  <a:srgbClr val="990000"/>
                </a:solidFill>
                <a:cs typeface="Times New Roman" panose="02020603050405020304" pitchFamily="18" charset="0"/>
              </a:rPr>
              <a:t>*LUX chose a cutoff below 3 </a:t>
            </a:r>
            <a:r>
              <a:rPr lang="en-US" altLang="zh-CN" i="1" dirty="0" err="1" smtClean="0">
                <a:solidFill>
                  <a:srgbClr val="990000"/>
                </a:solidFill>
                <a:cs typeface="Times New Roman" panose="02020603050405020304" pitchFamily="18" charset="0"/>
              </a:rPr>
              <a:t>keV</a:t>
            </a:r>
            <a:r>
              <a:rPr lang="en-US" altLang="zh-CN" i="1" baseline="-25000" dirty="0" err="1" smtClean="0">
                <a:solidFill>
                  <a:srgbClr val="990000"/>
                </a:solidFill>
                <a:cs typeface="Times New Roman" panose="02020603050405020304" pitchFamily="18" charset="0"/>
              </a:rPr>
              <a:t>nr</a:t>
            </a:r>
            <a:r>
              <a:rPr lang="en-US" altLang="zh-CN" i="1" dirty="0" smtClean="0">
                <a:solidFill>
                  <a:srgbClr val="990000"/>
                </a:solidFill>
                <a:cs typeface="Times New Roman" panose="02020603050405020304" pitchFamily="18" charset="0"/>
              </a:rPr>
              <a:t>, whereas we used the NEST model all the way.</a:t>
            </a:r>
            <a:endParaRPr lang="zh-CN" altLang="en-US" i="1" dirty="0">
              <a:solidFill>
                <a:srgbClr val="990000"/>
              </a:solidFill>
              <a:cs typeface="Times New Roman" panose="02020603050405020304" pitchFamily="18" charset="0"/>
            </a:endParaRPr>
          </a:p>
        </p:txBody>
      </p:sp>
      <p:sp>
        <p:nvSpPr>
          <p:cNvPr id="8" name="Rectangle 7"/>
          <p:cNvSpPr/>
          <p:nvPr/>
        </p:nvSpPr>
        <p:spPr>
          <a:xfrm>
            <a:off x="6047117" y="1265556"/>
            <a:ext cx="2967487" cy="4503797"/>
          </a:xfrm>
          <a:prstGeom prst="rect">
            <a:avLst/>
          </a:prstGeom>
        </p:spPr>
        <p:txBody>
          <a:bodyPr wrap="square">
            <a:spAutoFit/>
          </a:bodyPr>
          <a:lstStyle/>
          <a:p>
            <a:pPr marL="365760" indent="-256032">
              <a:lnSpc>
                <a:spcPts val="2800"/>
              </a:lnSpc>
              <a:spcBef>
                <a:spcPts val="400"/>
              </a:spcBef>
              <a:buClr>
                <a:srgbClr val="990000"/>
              </a:buClr>
              <a:buSzPct val="68000"/>
              <a:buFont typeface="Wingdings" panose="05000000000000000000" pitchFamily="2" charset="2"/>
              <a:buChar char="p"/>
            </a:pPr>
            <a:r>
              <a:rPr lang="en-US" altLang="zh-CN" b="1" dirty="0"/>
              <a:t>Full exposure results with an improved analysis confirmed the finding from the first results, disfavoring all positive WIMP claims</a:t>
            </a:r>
          </a:p>
          <a:p>
            <a:pPr marL="365760" indent="-256032">
              <a:lnSpc>
                <a:spcPts val="2800"/>
              </a:lnSpc>
              <a:spcBef>
                <a:spcPts val="400"/>
              </a:spcBef>
              <a:buClr>
                <a:srgbClr val="990000"/>
              </a:buClr>
              <a:buSzPct val="68000"/>
              <a:buFont typeface="Wingdings" panose="05000000000000000000" pitchFamily="2" charset="2"/>
              <a:buChar char="p"/>
            </a:pPr>
            <a:r>
              <a:rPr lang="en-US" altLang="zh-CN" b="1" dirty="0"/>
              <a:t>Tighter bound than </a:t>
            </a:r>
            <a:r>
              <a:rPr lang="en-US" altLang="zh-CN" b="1" dirty="0" err="1"/>
              <a:t>superCDMS</a:t>
            </a:r>
            <a:r>
              <a:rPr lang="en-US" altLang="zh-CN" b="1" dirty="0"/>
              <a:t> above WIMP mass of 7 GeV/c</a:t>
            </a:r>
            <a:r>
              <a:rPr lang="en-US" altLang="zh-CN" b="1" baseline="30000" dirty="0"/>
              <a:t>2</a:t>
            </a:r>
          </a:p>
          <a:p>
            <a:pPr marL="365760" indent="-256032">
              <a:lnSpc>
                <a:spcPts val="2800"/>
              </a:lnSpc>
              <a:spcBef>
                <a:spcPts val="400"/>
              </a:spcBef>
              <a:buClr>
                <a:srgbClr val="990000"/>
              </a:buClr>
              <a:buSzPct val="68000"/>
              <a:buFont typeface="Wingdings" panose="05000000000000000000" pitchFamily="2" charset="2"/>
              <a:buChar char="p"/>
            </a:pPr>
            <a:r>
              <a:rPr lang="en-US" altLang="zh-CN" b="1" dirty="0"/>
              <a:t>Best </a:t>
            </a:r>
            <a:r>
              <a:rPr lang="en-US" altLang="zh-CN" b="1" dirty="0" smtClean="0"/>
              <a:t>reported</a:t>
            </a:r>
            <a:r>
              <a:rPr lang="en-US" altLang="zh-CN" b="1" dirty="0" smtClean="0">
                <a:solidFill>
                  <a:srgbClr val="990000"/>
                </a:solidFill>
              </a:rPr>
              <a:t>*</a:t>
            </a:r>
            <a:r>
              <a:rPr lang="en-US" altLang="zh-CN" b="1" dirty="0" smtClean="0"/>
              <a:t> </a:t>
            </a:r>
            <a:r>
              <a:rPr lang="en-US" altLang="zh-CN" b="1" dirty="0"/>
              <a:t>WIMP limits below 5.5 GeV/c</a:t>
            </a:r>
            <a:r>
              <a:rPr lang="en-US" altLang="zh-CN" b="1" baseline="30000" dirty="0"/>
              <a:t>2</a:t>
            </a:r>
            <a:r>
              <a:rPr lang="en-US" altLang="zh-CN" b="1" dirty="0"/>
              <a:t> in xenon community</a:t>
            </a:r>
          </a:p>
        </p:txBody>
      </p:sp>
    </p:spTree>
    <p:extLst>
      <p:ext uri="{BB962C8B-B14F-4D97-AF65-F5344CB8AC3E}">
        <p14:creationId xmlns:p14="http://schemas.microsoft.com/office/powerpoint/2010/main" val="287159543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982BE81-024D-463E-9867-8514D91145AF}" type="datetime1">
              <a:rPr lang="zh-CN" altLang="en-US" smtClean="0"/>
              <a:t>2015/10/9</a:t>
            </a:fld>
            <a:endParaRPr lang="zh-CN" altLang="en-US"/>
          </a:p>
        </p:txBody>
      </p:sp>
      <p:sp>
        <p:nvSpPr>
          <p:cNvPr id="3" name="Footer Placeholder 2"/>
          <p:cNvSpPr>
            <a:spLocks noGrp="1"/>
          </p:cNvSpPr>
          <p:nvPr>
            <p:ph type="ftr" sz="quarter" idx="11"/>
          </p:nvPr>
        </p:nvSpPr>
        <p:spPr/>
        <p:txBody>
          <a:bodyPr/>
          <a:lstStyle/>
          <a:p>
            <a:r>
              <a:rPr lang="en-US" altLang="zh-CN" smtClean="0"/>
              <a:t>USTC ICTS Colloquium</a:t>
            </a:r>
            <a:endParaRPr lang="zh-CN" altLang="en-US" dirty="0"/>
          </a:p>
        </p:txBody>
      </p:sp>
      <p:sp>
        <p:nvSpPr>
          <p:cNvPr id="4" name="Slide Number Placeholder 3"/>
          <p:cNvSpPr>
            <a:spLocks noGrp="1"/>
          </p:cNvSpPr>
          <p:nvPr>
            <p:ph type="sldNum" sz="quarter" idx="12"/>
          </p:nvPr>
        </p:nvSpPr>
        <p:spPr/>
        <p:txBody>
          <a:bodyPr/>
          <a:lstStyle/>
          <a:p>
            <a:fld id="{5F370CD8-12A3-4211-A1CA-1FABD332D5C8}" type="slidenum">
              <a:rPr lang="zh-CN" altLang="en-US" smtClean="0"/>
              <a:t>29</a:t>
            </a:fld>
            <a:endParaRPr lang="zh-CN" altLang="en-US"/>
          </a:p>
        </p:txBody>
      </p:sp>
      <p:sp>
        <p:nvSpPr>
          <p:cNvPr id="5" name="Title 4"/>
          <p:cNvSpPr>
            <a:spLocks noGrp="1"/>
          </p:cNvSpPr>
          <p:nvPr>
            <p:ph type="title"/>
          </p:nvPr>
        </p:nvSpPr>
        <p:spPr/>
        <p:txBody>
          <a:bodyPr>
            <a:normAutofit/>
          </a:bodyPr>
          <a:lstStyle/>
          <a:p>
            <a:r>
              <a:rPr lang="en-US" altLang="zh-CN" b="1" dirty="0" err="1"/>
              <a:t>PandaX</a:t>
            </a:r>
            <a:r>
              <a:rPr lang="en-US" altLang="zh-CN" b="1" dirty="0"/>
              <a:t>-II: 500 kg </a:t>
            </a:r>
            <a:r>
              <a:rPr lang="en-US" altLang="zh-CN" b="1" dirty="0" err="1"/>
              <a:t>LXe</a:t>
            </a:r>
            <a:r>
              <a:rPr lang="en-US" altLang="zh-CN" b="1" dirty="0"/>
              <a:t> </a:t>
            </a:r>
            <a:r>
              <a:rPr lang="en-US" altLang="zh-CN" b="1" dirty="0" smtClean="0"/>
              <a:t>target</a:t>
            </a:r>
            <a:endParaRPr lang="zh-CN" altLang="en-US" dirty="0"/>
          </a:p>
        </p:txBody>
      </p:sp>
      <p:sp>
        <p:nvSpPr>
          <p:cNvPr id="6" name="Content Placeholder 4"/>
          <p:cNvSpPr txBox="1">
            <a:spLocks/>
          </p:cNvSpPr>
          <p:nvPr/>
        </p:nvSpPr>
        <p:spPr>
          <a:xfrm>
            <a:off x="566183" y="861321"/>
            <a:ext cx="7886700" cy="4351338"/>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65760" indent="-256032">
              <a:lnSpc>
                <a:spcPct val="150000"/>
              </a:lnSpc>
              <a:spcBef>
                <a:spcPts val="400"/>
              </a:spcBef>
              <a:buClr>
                <a:srgbClr val="990000"/>
              </a:buClr>
              <a:buSzPct val="68000"/>
              <a:buFont typeface="Wingdings" panose="05000000000000000000" pitchFamily="2" charset="2"/>
              <a:buChar char="p"/>
            </a:pPr>
            <a:r>
              <a:rPr lang="en-US" altLang="zh-CN" sz="2400" dirty="0"/>
              <a:t>Started construction June 2014</a:t>
            </a:r>
          </a:p>
          <a:p>
            <a:pPr marL="365760" indent="-256032">
              <a:lnSpc>
                <a:spcPct val="150000"/>
              </a:lnSpc>
              <a:spcBef>
                <a:spcPts val="400"/>
              </a:spcBef>
              <a:buClr>
                <a:srgbClr val="990000"/>
              </a:buClr>
              <a:buSzPct val="68000"/>
              <a:buFont typeface="Wingdings" panose="05000000000000000000" pitchFamily="2" charset="2"/>
              <a:buChar char="p"/>
            </a:pPr>
            <a:r>
              <a:rPr lang="en-US" altLang="zh-CN" sz="2400" dirty="0"/>
              <a:t>Completed detector assembly in CJPL Mar 2015</a:t>
            </a:r>
          </a:p>
          <a:p>
            <a:pPr marL="365760" indent="-256032">
              <a:lnSpc>
                <a:spcPct val="150000"/>
              </a:lnSpc>
              <a:spcBef>
                <a:spcPts val="400"/>
              </a:spcBef>
              <a:buClr>
                <a:srgbClr val="990000"/>
              </a:buClr>
              <a:buSzPct val="68000"/>
              <a:buFont typeface="Wingdings" panose="05000000000000000000" pitchFamily="2" charset="2"/>
              <a:buChar char="p"/>
            </a:pPr>
            <a:r>
              <a:rPr lang="en-US" altLang="zh-CN" sz="2400" dirty="0"/>
              <a:t>Presently under commissioning</a:t>
            </a:r>
          </a:p>
          <a:p>
            <a:pPr marL="365760" indent="-256032">
              <a:lnSpc>
                <a:spcPct val="150000"/>
              </a:lnSpc>
              <a:spcBef>
                <a:spcPts val="400"/>
              </a:spcBef>
              <a:buClr>
                <a:srgbClr val="990000"/>
              </a:buClr>
              <a:buSzPct val="68000"/>
              <a:buFont typeface="Wingdings" panose="05000000000000000000" pitchFamily="2" charset="2"/>
              <a:buChar char="p"/>
            </a:pPr>
            <a:r>
              <a:rPr lang="en-US" altLang="zh-CN" sz="2400" dirty="0"/>
              <a:t>Expect to start dark matter data taking in 2015</a:t>
            </a:r>
          </a:p>
          <a:p>
            <a:pPr marL="365760" indent="-256032">
              <a:lnSpc>
                <a:spcPct val="150000"/>
              </a:lnSpc>
              <a:spcBef>
                <a:spcPts val="400"/>
              </a:spcBef>
              <a:buClr>
                <a:srgbClr val="990000"/>
              </a:buClr>
              <a:buSzPct val="68000"/>
              <a:buFont typeface="Wingdings" panose="05000000000000000000" pitchFamily="2" charset="2"/>
              <a:buChar char="p"/>
            </a:pPr>
            <a:r>
              <a:rPr lang="en-US" altLang="zh-CN" sz="2400" dirty="0"/>
              <a:t>Expected running time for physics: 2 years</a:t>
            </a:r>
          </a:p>
          <a:p>
            <a:endParaRPr lang="zh-CN" altLang="en-US" sz="2400" dirty="0"/>
          </a:p>
        </p:txBody>
      </p:sp>
      <p:pic>
        <p:nvPicPr>
          <p:cNvPr id="7" name="Picture 6"/>
          <p:cNvPicPr>
            <a:picLocks noChangeAspect="1"/>
          </p:cNvPicPr>
          <p:nvPr/>
        </p:nvPicPr>
        <p:blipFill>
          <a:blip r:embed="rId2"/>
          <a:stretch>
            <a:fillRect/>
          </a:stretch>
        </p:blipFill>
        <p:spPr>
          <a:xfrm>
            <a:off x="628650" y="4046510"/>
            <a:ext cx="2496646" cy="2325598"/>
          </a:xfrm>
          <a:prstGeom prst="rect">
            <a:avLst/>
          </a:prstGeom>
        </p:spPr>
      </p:pic>
      <p:pic>
        <p:nvPicPr>
          <p:cNvPr id="8" name="Picture 7"/>
          <p:cNvPicPr>
            <a:picLocks noChangeAspect="1"/>
          </p:cNvPicPr>
          <p:nvPr/>
        </p:nvPicPr>
        <p:blipFill rotWithShape="1">
          <a:blip r:embed="rId3"/>
          <a:srcRect l="11108" r="10843"/>
          <a:stretch/>
        </p:blipFill>
        <p:spPr>
          <a:xfrm>
            <a:off x="6123179" y="4046510"/>
            <a:ext cx="2329704" cy="2249330"/>
          </a:xfrm>
          <a:prstGeom prst="rect">
            <a:avLst/>
          </a:prstGeom>
        </p:spPr>
      </p:pic>
      <p:pic>
        <p:nvPicPr>
          <p:cNvPr id="9" name="Picture 8"/>
          <p:cNvPicPr>
            <a:picLocks noChangeAspect="1"/>
          </p:cNvPicPr>
          <p:nvPr/>
        </p:nvPicPr>
        <p:blipFill rotWithShape="1">
          <a:blip r:embed="rId4"/>
          <a:srcRect l="4975" r="22255" b="4928"/>
          <a:stretch/>
        </p:blipFill>
        <p:spPr>
          <a:xfrm>
            <a:off x="3620881" y="4047202"/>
            <a:ext cx="2006712" cy="2248638"/>
          </a:xfrm>
          <a:prstGeom prst="rect">
            <a:avLst/>
          </a:prstGeom>
        </p:spPr>
      </p:pic>
    </p:spTree>
    <p:extLst>
      <p:ext uri="{BB962C8B-B14F-4D97-AF65-F5344CB8AC3E}">
        <p14:creationId xmlns:p14="http://schemas.microsoft.com/office/powerpoint/2010/main" val="342502302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2B8C829-114C-4BF1-B79E-64CEE1E3D73C}" type="datetime1">
              <a:rPr lang="zh-CN" altLang="en-US" smtClean="0"/>
              <a:t>2015/10/9</a:t>
            </a:fld>
            <a:endParaRPr lang="zh-CN" altLang="en-US"/>
          </a:p>
        </p:txBody>
      </p:sp>
      <p:sp>
        <p:nvSpPr>
          <p:cNvPr id="3" name="Footer Placeholder 2"/>
          <p:cNvSpPr>
            <a:spLocks noGrp="1"/>
          </p:cNvSpPr>
          <p:nvPr>
            <p:ph type="ftr" sz="quarter" idx="11"/>
          </p:nvPr>
        </p:nvSpPr>
        <p:spPr/>
        <p:txBody>
          <a:bodyPr/>
          <a:lstStyle/>
          <a:p>
            <a:r>
              <a:rPr lang="en-US" altLang="zh-CN" smtClean="0"/>
              <a:t>USTC ICTS Colloquium</a:t>
            </a:r>
            <a:endParaRPr lang="zh-CN" altLang="en-US" dirty="0"/>
          </a:p>
        </p:txBody>
      </p:sp>
      <p:sp>
        <p:nvSpPr>
          <p:cNvPr id="4" name="Slide Number Placeholder 3"/>
          <p:cNvSpPr>
            <a:spLocks noGrp="1"/>
          </p:cNvSpPr>
          <p:nvPr>
            <p:ph type="sldNum" sz="quarter" idx="12"/>
          </p:nvPr>
        </p:nvSpPr>
        <p:spPr/>
        <p:txBody>
          <a:bodyPr/>
          <a:lstStyle/>
          <a:p>
            <a:fld id="{5F370CD8-12A3-4211-A1CA-1FABD332D5C8}" type="slidenum">
              <a:rPr lang="zh-CN" altLang="en-US" smtClean="0"/>
              <a:t>30</a:t>
            </a:fld>
            <a:endParaRPr lang="zh-CN" altLang="en-US"/>
          </a:p>
        </p:txBody>
      </p:sp>
      <p:sp>
        <p:nvSpPr>
          <p:cNvPr id="5" name="Title 4"/>
          <p:cNvSpPr>
            <a:spLocks noGrp="1"/>
          </p:cNvSpPr>
          <p:nvPr>
            <p:ph type="title"/>
          </p:nvPr>
        </p:nvSpPr>
        <p:spPr/>
        <p:txBody>
          <a:bodyPr>
            <a:normAutofit/>
          </a:bodyPr>
          <a:lstStyle/>
          <a:p>
            <a:r>
              <a:rPr lang="en-US" altLang="zh-CN" b="1" dirty="0" err="1"/>
              <a:t>PandaX</a:t>
            </a:r>
            <a:r>
              <a:rPr lang="en-US" altLang="zh-CN" b="1" dirty="0"/>
              <a:t>-II: projected </a:t>
            </a:r>
            <a:r>
              <a:rPr lang="en-US" altLang="zh-CN" b="1" dirty="0" smtClean="0"/>
              <a:t>sensitivity</a:t>
            </a:r>
            <a:endParaRPr lang="zh-CN" altLang="en-US" dirty="0"/>
          </a:p>
        </p:txBody>
      </p:sp>
      <p:grpSp>
        <p:nvGrpSpPr>
          <p:cNvPr id="8" name="Group 7"/>
          <p:cNvGrpSpPr/>
          <p:nvPr/>
        </p:nvGrpSpPr>
        <p:grpSpPr>
          <a:xfrm>
            <a:off x="337375" y="1521842"/>
            <a:ext cx="5383149" cy="3665122"/>
            <a:chOff x="1137684" y="1882448"/>
            <a:chExt cx="6571044" cy="4473902"/>
          </a:xfrm>
        </p:grpSpPr>
        <p:pic>
          <p:nvPicPr>
            <p:cNvPr id="6" name="Picture 5"/>
            <p:cNvPicPr>
              <a:picLocks noChangeAspect="1"/>
            </p:cNvPicPr>
            <p:nvPr/>
          </p:nvPicPr>
          <p:blipFill>
            <a:blip r:embed="rId2"/>
            <a:stretch>
              <a:fillRect/>
            </a:stretch>
          </p:blipFill>
          <p:spPr>
            <a:xfrm>
              <a:off x="1137684" y="1882448"/>
              <a:ext cx="6571044" cy="4473902"/>
            </a:xfrm>
            <a:prstGeom prst="rect">
              <a:avLst/>
            </a:prstGeom>
          </p:spPr>
        </p:pic>
        <p:sp>
          <p:nvSpPr>
            <p:cNvPr id="7" name="Freeform 6"/>
            <p:cNvSpPr/>
            <p:nvPr/>
          </p:nvSpPr>
          <p:spPr>
            <a:xfrm>
              <a:off x="2302014" y="3189767"/>
              <a:ext cx="1621400" cy="1447025"/>
            </a:xfrm>
            <a:custGeom>
              <a:avLst/>
              <a:gdLst>
                <a:gd name="connsiteX0" fmla="*/ 923544 w 923544"/>
                <a:gd name="connsiteY0" fmla="*/ 0 h 832104"/>
                <a:gd name="connsiteX1" fmla="*/ 0 w 923544"/>
                <a:gd name="connsiteY1" fmla="*/ 832104 h 832104"/>
              </a:gdLst>
              <a:ahLst/>
              <a:cxnLst>
                <a:cxn ang="0">
                  <a:pos x="connsiteX0" y="connsiteY0"/>
                </a:cxn>
                <a:cxn ang="0">
                  <a:pos x="connsiteX1" y="connsiteY1"/>
                </a:cxn>
              </a:cxnLst>
              <a:rect l="l" t="t" r="r" b="b"/>
              <a:pathLst>
                <a:path w="923544" h="832104">
                  <a:moveTo>
                    <a:pt x="923544" y="0"/>
                  </a:moveTo>
                  <a:lnTo>
                    <a:pt x="0" y="832104"/>
                  </a:lnTo>
                </a:path>
              </a:pathLst>
            </a:custGeom>
            <a:noFill/>
            <a:ln>
              <a:solidFill>
                <a:srgbClr val="FF0000"/>
              </a:solidFill>
              <a:prstDash val="dash"/>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 name="TextBox 8"/>
          <p:cNvSpPr txBox="1"/>
          <p:nvPr/>
        </p:nvSpPr>
        <p:spPr>
          <a:xfrm>
            <a:off x="5720524" y="2128426"/>
            <a:ext cx="4257231" cy="2862322"/>
          </a:xfrm>
          <a:prstGeom prst="rect">
            <a:avLst/>
          </a:prstGeom>
          <a:noFill/>
        </p:spPr>
        <p:txBody>
          <a:bodyPr wrap="square" rtlCol="0">
            <a:spAutoFit/>
          </a:bodyPr>
          <a:lstStyle/>
          <a:p>
            <a:r>
              <a:rPr lang="en-US" altLang="zh-CN" sz="2000" dirty="0" err="1" smtClean="0"/>
              <a:t>PandaX</a:t>
            </a:r>
            <a:r>
              <a:rPr lang="en-US" altLang="zh-CN" sz="2000" dirty="0" smtClean="0"/>
              <a:t>-II sensitivity assumes: </a:t>
            </a:r>
          </a:p>
          <a:p>
            <a:pPr marL="365760" indent="-256032">
              <a:lnSpc>
                <a:spcPts val="2800"/>
              </a:lnSpc>
              <a:spcBef>
                <a:spcPts val="400"/>
              </a:spcBef>
              <a:buClr>
                <a:srgbClr val="990000"/>
              </a:buClr>
              <a:buSzPct val="68000"/>
              <a:buFont typeface="Wingdings" panose="05000000000000000000" pitchFamily="2" charset="2"/>
              <a:buChar char="p"/>
            </a:pPr>
            <a:r>
              <a:rPr lang="en-US" altLang="zh-CN" sz="2000" dirty="0"/>
              <a:t>300 kg x 365 </a:t>
            </a:r>
            <a:r>
              <a:rPr lang="en-US" altLang="zh-CN" sz="2000" dirty="0" smtClean="0"/>
              <a:t>day</a:t>
            </a:r>
          </a:p>
          <a:p>
            <a:pPr marL="365760" indent="-256032">
              <a:lnSpc>
                <a:spcPts val="2800"/>
              </a:lnSpc>
              <a:spcBef>
                <a:spcPts val="400"/>
              </a:spcBef>
              <a:buClr>
                <a:srgbClr val="990000"/>
              </a:buClr>
              <a:buSzPct val="68000"/>
              <a:buFont typeface="Wingdings" panose="05000000000000000000" pitchFamily="2" charset="2"/>
              <a:buChar char="p"/>
            </a:pPr>
            <a:r>
              <a:rPr lang="en-US" altLang="zh-CN" sz="2000" dirty="0" smtClean="0"/>
              <a:t>4.4 PE/</a:t>
            </a:r>
            <a:r>
              <a:rPr lang="en-US" altLang="zh-CN" sz="2000" dirty="0" err="1" smtClean="0"/>
              <a:t>keV</a:t>
            </a:r>
            <a:r>
              <a:rPr lang="en-US" altLang="zh-CN" sz="2000" baseline="-25000" dirty="0" err="1" smtClean="0"/>
              <a:t>ee</a:t>
            </a:r>
            <a:r>
              <a:rPr lang="en-US" altLang="zh-CN" sz="2000" dirty="0" smtClean="0"/>
              <a:t> (@122 </a:t>
            </a:r>
            <a:r>
              <a:rPr lang="en-US" altLang="zh-CN" sz="2000" dirty="0" err="1" smtClean="0"/>
              <a:t>keV</a:t>
            </a:r>
            <a:r>
              <a:rPr lang="en-US" altLang="zh-CN" sz="2000" dirty="0" smtClean="0"/>
              <a:t>)</a:t>
            </a:r>
          </a:p>
          <a:p>
            <a:pPr marL="365760" indent="-256032">
              <a:lnSpc>
                <a:spcPts val="2800"/>
              </a:lnSpc>
              <a:spcBef>
                <a:spcPts val="400"/>
              </a:spcBef>
              <a:buClr>
                <a:srgbClr val="990000"/>
              </a:buClr>
              <a:buSzPct val="68000"/>
              <a:buFont typeface="Wingdings" panose="05000000000000000000" pitchFamily="2" charset="2"/>
              <a:buChar char="p"/>
            </a:pPr>
            <a:r>
              <a:rPr lang="en-US" altLang="zh-CN" sz="2000" dirty="0" smtClean="0"/>
              <a:t>S1 range: [3, 47] PE</a:t>
            </a:r>
            <a:endParaRPr lang="en-US" altLang="zh-CN" sz="2000" dirty="0"/>
          </a:p>
          <a:p>
            <a:pPr marL="365760" indent="-256032">
              <a:lnSpc>
                <a:spcPts val="2800"/>
              </a:lnSpc>
              <a:spcBef>
                <a:spcPts val="400"/>
              </a:spcBef>
              <a:buClr>
                <a:srgbClr val="990000"/>
              </a:buClr>
              <a:buSzPct val="68000"/>
              <a:buFont typeface="Wingdings" panose="05000000000000000000" pitchFamily="2" charset="2"/>
              <a:buChar char="p"/>
            </a:pPr>
            <a:r>
              <a:rPr lang="en-US" altLang="zh-CN" sz="2000" dirty="0"/>
              <a:t>ER rejection </a:t>
            </a:r>
            <a:r>
              <a:rPr lang="en-US" altLang="zh-CN" sz="2000" dirty="0" smtClean="0"/>
              <a:t>99.75%</a:t>
            </a:r>
          </a:p>
          <a:p>
            <a:pPr marL="365760" indent="-256032">
              <a:lnSpc>
                <a:spcPts val="2800"/>
              </a:lnSpc>
              <a:spcBef>
                <a:spcPts val="400"/>
              </a:spcBef>
              <a:buClr>
                <a:srgbClr val="990000"/>
              </a:buClr>
              <a:buSzPct val="68000"/>
              <a:buFont typeface="Wingdings" panose="05000000000000000000" pitchFamily="2" charset="2"/>
              <a:buChar char="p"/>
            </a:pPr>
            <a:r>
              <a:rPr lang="en-US" altLang="zh-CN" sz="2000" dirty="0" smtClean="0"/>
              <a:t>NR </a:t>
            </a:r>
            <a:r>
              <a:rPr lang="en-US" altLang="zh-CN" sz="2000" dirty="0"/>
              <a:t>acceptance 35</a:t>
            </a:r>
            <a:r>
              <a:rPr lang="en-US" altLang="zh-CN" sz="2000" dirty="0" smtClean="0"/>
              <a:t>%</a:t>
            </a:r>
          </a:p>
          <a:p>
            <a:pPr marL="365760" indent="-256032">
              <a:lnSpc>
                <a:spcPts val="2800"/>
              </a:lnSpc>
              <a:spcBef>
                <a:spcPts val="400"/>
              </a:spcBef>
              <a:buClr>
                <a:srgbClr val="990000"/>
              </a:buClr>
              <a:buSzPct val="68000"/>
              <a:buFont typeface="Wingdings" panose="05000000000000000000" pitchFamily="2" charset="2"/>
              <a:buChar char="p"/>
            </a:pPr>
            <a:r>
              <a:rPr lang="en-US" altLang="zh-CN" sz="2000" dirty="0" smtClean="0"/>
              <a:t>&lt;</a:t>
            </a:r>
            <a:r>
              <a:rPr lang="en-US" altLang="zh-CN" sz="2000" dirty="0"/>
              <a:t>3.7 background events</a:t>
            </a:r>
            <a:endParaRPr lang="zh-CN" altLang="en-US" sz="2000" dirty="0"/>
          </a:p>
        </p:txBody>
      </p:sp>
      <p:sp>
        <p:nvSpPr>
          <p:cNvPr id="10" name="TextBox 9"/>
          <p:cNvSpPr txBox="1"/>
          <p:nvPr/>
        </p:nvSpPr>
        <p:spPr>
          <a:xfrm>
            <a:off x="794390" y="5691259"/>
            <a:ext cx="7720960" cy="400110"/>
          </a:xfrm>
          <a:prstGeom prst="rect">
            <a:avLst/>
          </a:prstGeom>
          <a:noFill/>
        </p:spPr>
        <p:txBody>
          <a:bodyPr wrap="none" rtlCol="0">
            <a:spAutoFit/>
          </a:bodyPr>
          <a:lstStyle/>
          <a:p>
            <a:r>
              <a:rPr lang="en-US" altLang="zh-CN" sz="2000" b="1" dirty="0" err="1" smtClean="0">
                <a:solidFill>
                  <a:srgbClr val="FF0000"/>
                </a:solidFill>
              </a:rPr>
              <a:t>PandaX</a:t>
            </a:r>
            <a:r>
              <a:rPr lang="en-US" altLang="zh-CN" sz="2000" b="1" dirty="0" smtClean="0">
                <a:solidFill>
                  <a:srgbClr val="FF0000"/>
                </a:solidFill>
              </a:rPr>
              <a:t>-II covers significant region in the SUSY WIMP parameter space.</a:t>
            </a:r>
            <a:endParaRPr lang="zh-CN" altLang="en-US" sz="2000" b="1" dirty="0">
              <a:solidFill>
                <a:srgbClr val="FF0000"/>
              </a:solidFill>
            </a:endParaRPr>
          </a:p>
        </p:txBody>
      </p:sp>
    </p:spTree>
    <p:extLst>
      <p:ext uri="{BB962C8B-B14F-4D97-AF65-F5344CB8AC3E}">
        <p14:creationId xmlns:p14="http://schemas.microsoft.com/office/powerpoint/2010/main" val="312050528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CC372B2-FE5F-4E66-AD77-9E75B7ED7294}" type="datetime1">
              <a:rPr lang="zh-CN" altLang="en-US" smtClean="0"/>
              <a:t>2015/10/9</a:t>
            </a:fld>
            <a:endParaRPr lang="zh-CN" altLang="en-US"/>
          </a:p>
        </p:txBody>
      </p:sp>
      <p:sp>
        <p:nvSpPr>
          <p:cNvPr id="3" name="Footer Placeholder 2"/>
          <p:cNvSpPr>
            <a:spLocks noGrp="1"/>
          </p:cNvSpPr>
          <p:nvPr>
            <p:ph type="ftr" sz="quarter" idx="11"/>
          </p:nvPr>
        </p:nvSpPr>
        <p:spPr/>
        <p:txBody>
          <a:bodyPr/>
          <a:lstStyle/>
          <a:p>
            <a:r>
              <a:rPr lang="en-US" altLang="zh-CN" smtClean="0"/>
              <a:t>USTC ICTS Colloquium</a:t>
            </a:r>
            <a:endParaRPr lang="zh-CN" altLang="en-US" dirty="0"/>
          </a:p>
        </p:txBody>
      </p:sp>
      <p:sp>
        <p:nvSpPr>
          <p:cNvPr id="4" name="Slide Number Placeholder 3"/>
          <p:cNvSpPr>
            <a:spLocks noGrp="1"/>
          </p:cNvSpPr>
          <p:nvPr>
            <p:ph type="sldNum" sz="quarter" idx="12"/>
          </p:nvPr>
        </p:nvSpPr>
        <p:spPr/>
        <p:txBody>
          <a:bodyPr/>
          <a:lstStyle/>
          <a:p>
            <a:fld id="{5F370CD8-12A3-4211-A1CA-1FABD332D5C8}" type="slidenum">
              <a:rPr lang="zh-CN" altLang="en-US" smtClean="0"/>
              <a:t>31</a:t>
            </a:fld>
            <a:endParaRPr lang="zh-CN" altLang="en-US"/>
          </a:p>
        </p:txBody>
      </p:sp>
      <p:sp>
        <p:nvSpPr>
          <p:cNvPr id="5" name="Title 4"/>
          <p:cNvSpPr>
            <a:spLocks noGrp="1"/>
          </p:cNvSpPr>
          <p:nvPr>
            <p:ph type="title"/>
          </p:nvPr>
        </p:nvSpPr>
        <p:spPr/>
        <p:txBody>
          <a:bodyPr/>
          <a:lstStyle/>
          <a:p>
            <a:r>
              <a:rPr lang="en-US" altLang="zh-CN" b="1" dirty="0" err="1" smtClean="0"/>
              <a:t>PandaX</a:t>
            </a:r>
            <a:r>
              <a:rPr lang="en-US" altLang="zh-CN" b="1" dirty="0" smtClean="0"/>
              <a:t>: future plans</a:t>
            </a:r>
            <a:endParaRPr lang="zh-CN" altLang="en-US" b="1" dirty="0"/>
          </a:p>
        </p:txBody>
      </p:sp>
      <p:sp>
        <p:nvSpPr>
          <p:cNvPr id="10" name="Content Placeholder 2"/>
          <p:cNvSpPr txBox="1">
            <a:spLocks/>
          </p:cNvSpPr>
          <p:nvPr/>
        </p:nvSpPr>
        <p:spPr>
          <a:xfrm>
            <a:off x="375672" y="1256413"/>
            <a:ext cx="7978588" cy="447102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lvl="1" indent="-342900">
              <a:spcBef>
                <a:spcPts val="1200"/>
              </a:spcBef>
            </a:pPr>
            <a:r>
              <a:rPr lang="en-US" altLang="zh-CN" sz="3000" dirty="0" err="1" smtClean="0"/>
              <a:t>PandaX</a:t>
            </a:r>
            <a:r>
              <a:rPr lang="en-US" altLang="zh-CN" sz="3000" dirty="0" smtClean="0"/>
              <a:t>-III: High </a:t>
            </a:r>
            <a:r>
              <a:rPr lang="en-US" altLang="zh-CN" sz="3000" baseline="30000" dirty="0" smtClean="0"/>
              <a:t>136</a:t>
            </a:r>
            <a:r>
              <a:rPr lang="en-US" altLang="zh-CN" sz="3000" dirty="0" smtClean="0"/>
              <a:t>Xe Gas 0</a:t>
            </a:r>
            <a:r>
              <a:rPr lang="en-US" altLang="zh-CN" sz="3000" dirty="0" smtClean="0">
                <a:sym typeface="Symbol" panose="05050102010706020507" pitchFamily="18" charset="2"/>
              </a:rPr>
              <a:t>DBD, 200 kg, modularized to 1-ton</a:t>
            </a:r>
          </a:p>
          <a:p>
            <a:pPr marL="0" lvl="1" indent="0">
              <a:spcBef>
                <a:spcPts val="1200"/>
              </a:spcBef>
              <a:buNone/>
            </a:pPr>
            <a:endParaRPr lang="en-US" altLang="zh-CN" sz="3000" dirty="0">
              <a:sym typeface="Symbol" panose="05050102010706020507" pitchFamily="18" charset="2"/>
            </a:endParaRPr>
          </a:p>
          <a:p>
            <a:pPr marL="0" lvl="1" indent="0">
              <a:spcBef>
                <a:spcPts val="1200"/>
              </a:spcBef>
              <a:buNone/>
            </a:pPr>
            <a:endParaRPr lang="en-US" altLang="zh-CN" sz="3000" dirty="0" smtClean="0">
              <a:sym typeface="Symbol" panose="05050102010706020507" pitchFamily="18" charset="2"/>
            </a:endParaRPr>
          </a:p>
          <a:p>
            <a:pPr marL="342900" lvl="1" indent="-342900">
              <a:spcBef>
                <a:spcPts val="1200"/>
              </a:spcBef>
            </a:pPr>
            <a:r>
              <a:rPr lang="en-US" altLang="zh-CN" sz="3000" dirty="0" err="1" smtClean="0">
                <a:sym typeface="Symbol" panose="05050102010706020507" pitchFamily="18" charset="2"/>
              </a:rPr>
              <a:t>PandaX</a:t>
            </a:r>
            <a:r>
              <a:rPr lang="en-US" altLang="zh-CN" sz="3000" dirty="0" smtClean="0">
                <a:sym typeface="Symbol" panose="05050102010706020507" pitchFamily="18" charset="2"/>
              </a:rPr>
              <a:t>-IV: 20-ton </a:t>
            </a:r>
            <a:r>
              <a:rPr lang="en-US" altLang="zh-CN" sz="3000" dirty="0" err="1" smtClean="0">
                <a:sym typeface="Symbol" panose="05050102010706020507" pitchFamily="18" charset="2"/>
              </a:rPr>
              <a:t>LXe</a:t>
            </a:r>
            <a:r>
              <a:rPr lang="en-US" altLang="zh-CN" sz="3000" dirty="0" smtClean="0">
                <a:sym typeface="Symbol" panose="05050102010706020507" pitchFamily="18" charset="2"/>
              </a:rPr>
              <a:t> DM</a:t>
            </a:r>
            <a:endParaRPr lang="en-US" altLang="zh-CN" sz="3000" dirty="0" smtClean="0"/>
          </a:p>
          <a:p>
            <a:endParaRPr lang="zh-CN" altLang="en-US" dirty="0"/>
          </a:p>
        </p:txBody>
      </p:sp>
      <p:pic>
        <p:nvPicPr>
          <p:cNvPr id="11" name="图片 13"/>
          <p:cNvPicPr>
            <a:picLocks noChangeAspect="1"/>
          </p:cNvPicPr>
          <p:nvPr/>
        </p:nvPicPr>
        <p:blipFill>
          <a:blip r:embed="rId2" cstate="print">
            <a:clrChange>
              <a:clrFrom>
                <a:srgbClr val="0064FF"/>
              </a:clrFrom>
              <a:clrTo>
                <a:srgbClr val="0064FF">
                  <a:alpha val="0"/>
                </a:srgbClr>
              </a:clrTo>
            </a:clrChange>
            <a:extLst>
              <a:ext uri="{28A0092B-C50C-407E-A947-70E740481C1C}">
                <a14:useLocalDpi xmlns:a14="http://schemas.microsoft.com/office/drawing/2010/main" val="0"/>
              </a:ext>
            </a:extLst>
          </a:blip>
          <a:srcRect/>
          <a:stretch>
            <a:fillRect/>
          </a:stretch>
        </p:blipFill>
        <p:spPr bwMode="auto">
          <a:xfrm>
            <a:off x="5676991" y="1623869"/>
            <a:ext cx="2458937" cy="1761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图片 3" descr="Macintosh HD:Users:nikx:Desktop:xtpc.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820970" y="4085103"/>
            <a:ext cx="2895600" cy="2173795"/>
          </a:xfrm>
          <a:prstGeom prst="rect">
            <a:avLst/>
          </a:prstGeom>
          <a:noFill/>
          <a:ln>
            <a:noFill/>
          </a:ln>
        </p:spPr>
      </p:pic>
      <p:pic>
        <p:nvPicPr>
          <p:cNvPr id="13" name="Picture 12"/>
          <p:cNvPicPr>
            <a:picLocks noChangeAspect="1"/>
          </p:cNvPicPr>
          <p:nvPr/>
        </p:nvPicPr>
        <p:blipFill>
          <a:blip r:embed="rId4"/>
          <a:stretch>
            <a:fillRect/>
          </a:stretch>
        </p:blipFill>
        <p:spPr>
          <a:xfrm>
            <a:off x="657949" y="3767531"/>
            <a:ext cx="4106333" cy="2667055"/>
          </a:xfrm>
          <a:prstGeom prst="rect">
            <a:avLst/>
          </a:prstGeom>
        </p:spPr>
      </p:pic>
      <p:sp>
        <p:nvSpPr>
          <p:cNvPr id="14" name="TextBox 13"/>
          <p:cNvSpPr txBox="1"/>
          <p:nvPr/>
        </p:nvSpPr>
        <p:spPr>
          <a:xfrm>
            <a:off x="5046558" y="3398199"/>
            <a:ext cx="2440092" cy="369332"/>
          </a:xfrm>
          <a:prstGeom prst="rect">
            <a:avLst/>
          </a:prstGeom>
          <a:noFill/>
        </p:spPr>
        <p:txBody>
          <a:bodyPr wrap="none" rtlCol="0">
            <a:spAutoFit/>
          </a:bodyPr>
          <a:lstStyle/>
          <a:p>
            <a:r>
              <a:rPr lang="en-US" altLang="zh-CN" b="1" dirty="0" smtClean="0">
                <a:solidFill>
                  <a:srgbClr val="0000FF"/>
                </a:solidFill>
                <a:latin typeface="Times New Roman" panose="02020603050405020304" pitchFamily="18" charset="0"/>
                <a:cs typeface="Times New Roman" panose="02020603050405020304" pitchFamily="18" charset="0"/>
              </a:rPr>
              <a:t>“Chase DM to </a:t>
            </a:r>
            <a:r>
              <a:rPr lang="en-US" altLang="zh-CN" b="1" dirty="0" smtClean="0">
                <a:solidFill>
                  <a:srgbClr val="0000FF"/>
                </a:solidFill>
                <a:latin typeface="Times New Roman" panose="02020603050405020304" pitchFamily="18" charset="0"/>
                <a:cs typeface="Times New Roman" panose="02020603050405020304" pitchFamily="18" charset="0"/>
                <a:sym typeface="Symbol" panose="05050102010706020507" pitchFamily="18" charset="2"/>
              </a:rPr>
              <a:t>-floor”</a:t>
            </a:r>
            <a:endParaRPr lang="zh-CN" altLang="en-US" b="1" dirty="0">
              <a:solidFill>
                <a:srgbClr val="0000FF"/>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005437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CC372B2-FE5F-4E66-AD77-9E75B7ED7294}" type="datetime1">
              <a:rPr lang="zh-CN" altLang="en-US" smtClean="0"/>
              <a:t>2015/10/9</a:t>
            </a:fld>
            <a:endParaRPr lang="zh-CN" altLang="en-US"/>
          </a:p>
        </p:txBody>
      </p:sp>
      <p:sp>
        <p:nvSpPr>
          <p:cNvPr id="3" name="Footer Placeholder 2"/>
          <p:cNvSpPr>
            <a:spLocks noGrp="1"/>
          </p:cNvSpPr>
          <p:nvPr>
            <p:ph type="ftr" sz="quarter" idx="11"/>
          </p:nvPr>
        </p:nvSpPr>
        <p:spPr/>
        <p:txBody>
          <a:bodyPr/>
          <a:lstStyle/>
          <a:p>
            <a:r>
              <a:rPr lang="en-US" altLang="zh-CN" smtClean="0"/>
              <a:t>USTC ICTS Colloquium</a:t>
            </a:r>
            <a:endParaRPr lang="zh-CN" altLang="en-US" dirty="0"/>
          </a:p>
        </p:txBody>
      </p:sp>
      <p:sp>
        <p:nvSpPr>
          <p:cNvPr id="4" name="Slide Number Placeholder 3"/>
          <p:cNvSpPr>
            <a:spLocks noGrp="1"/>
          </p:cNvSpPr>
          <p:nvPr>
            <p:ph type="sldNum" sz="quarter" idx="12"/>
          </p:nvPr>
        </p:nvSpPr>
        <p:spPr/>
        <p:txBody>
          <a:bodyPr/>
          <a:lstStyle/>
          <a:p>
            <a:fld id="{5F370CD8-12A3-4211-A1CA-1FABD332D5C8}" type="slidenum">
              <a:rPr lang="zh-CN" altLang="en-US" smtClean="0"/>
              <a:t>32</a:t>
            </a:fld>
            <a:endParaRPr lang="zh-CN" altLang="en-US"/>
          </a:p>
        </p:txBody>
      </p:sp>
      <p:sp>
        <p:nvSpPr>
          <p:cNvPr id="5" name="Title 4"/>
          <p:cNvSpPr>
            <a:spLocks noGrp="1"/>
          </p:cNvSpPr>
          <p:nvPr>
            <p:ph type="title"/>
          </p:nvPr>
        </p:nvSpPr>
        <p:spPr/>
        <p:txBody>
          <a:bodyPr/>
          <a:lstStyle/>
          <a:p>
            <a:r>
              <a:rPr lang="en-US" altLang="zh-CN" b="1" dirty="0" smtClean="0"/>
              <a:t>Future </a:t>
            </a:r>
            <a:r>
              <a:rPr lang="en-US" altLang="zh-CN" b="1" dirty="0" err="1" smtClean="0"/>
              <a:t>PandaX</a:t>
            </a:r>
            <a:r>
              <a:rPr lang="en-US" altLang="zh-CN" b="1" dirty="0" smtClean="0"/>
              <a:t> in CJPL-II</a:t>
            </a:r>
            <a:endParaRPr lang="zh-CN" altLang="en-US" b="1" dirty="0"/>
          </a:p>
        </p:txBody>
      </p:sp>
      <p:pic>
        <p:nvPicPr>
          <p:cNvPr id="6" name="图片 7" descr="C:\Users\zhang_y5\AppData\Roaming\Foxmail7\Temp-3692-20150611090215\image009(06-11-09-02-46).jpg"/>
          <p:cNvPicPr/>
          <p:nvPr/>
        </p:nvPicPr>
        <p:blipFill>
          <a:blip r:embed="rId2">
            <a:extLst>
              <a:ext uri="{28A0092B-C50C-407E-A947-70E740481C1C}">
                <a14:useLocalDpi xmlns:a14="http://schemas.microsoft.com/office/drawing/2010/main" val="0"/>
              </a:ext>
            </a:extLst>
          </a:blip>
          <a:srcRect/>
          <a:stretch>
            <a:fillRect/>
          </a:stretch>
        </p:blipFill>
        <p:spPr bwMode="auto">
          <a:xfrm>
            <a:off x="1623699" y="1354131"/>
            <a:ext cx="5730121" cy="4109599"/>
          </a:xfrm>
          <a:prstGeom prst="rect">
            <a:avLst/>
          </a:prstGeom>
          <a:noFill/>
          <a:ln>
            <a:noFill/>
          </a:ln>
        </p:spPr>
      </p:pic>
      <p:sp>
        <p:nvSpPr>
          <p:cNvPr id="7" name="文本框 10"/>
          <p:cNvSpPr txBox="1"/>
          <p:nvPr/>
        </p:nvSpPr>
        <p:spPr>
          <a:xfrm>
            <a:off x="502487" y="1314662"/>
            <a:ext cx="1542168" cy="646331"/>
          </a:xfrm>
          <a:prstGeom prst="rect">
            <a:avLst/>
          </a:prstGeom>
          <a:noFill/>
          <a:ln w="38100">
            <a:solidFill>
              <a:srgbClr val="FF0000"/>
            </a:solidFill>
          </a:ln>
        </p:spPr>
        <p:txBody>
          <a:bodyPr wrap="square" rtlCol="0">
            <a:spAutoFit/>
          </a:bodyPr>
          <a:lstStyle/>
          <a:p>
            <a:r>
              <a:rPr lang="en-US" altLang="zh-CN" b="1" dirty="0" smtClean="0">
                <a:solidFill>
                  <a:srgbClr val="FF0000"/>
                </a:solidFill>
              </a:rPr>
              <a:t>Water purification</a:t>
            </a:r>
            <a:endParaRPr lang="zh-CN" altLang="en-US" b="1" dirty="0">
              <a:solidFill>
                <a:srgbClr val="FF0000"/>
              </a:solidFill>
            </a:endParaRPr>
          </a:p>
        </p:txBody>
      </p:sp>
      <p:sp>
        <p:nvSpPr>
          <p:cNvPr id="8" name="文本框 11"/>
          <p:cNvSpPr txBox="1"/>
          <p:nvPr/>
        </p:nvSpPr>
        <p:spPr>
          <a:xfrm>
            <a:off x="2991284" y="1228482"/>
            <a:ext cx="2480615" cy="369332"/>
          </a:xfrm>
          <a:prstGeom prst="rect">
            <a:avLst/>
          </a:prstGeom>
          <a:noFill/>
          <a:ln w="38100">
            <a:solidFill>
              <a:srgbClr val="FF0000"/>
            </a:solidFill>
          </a:ln>
        </p:spPr>
        <p:txBody>
          <a:bodyPr wrap="none" rtlCol="0">
            <a:spAutoFit/>
          </a:bodyPr>
          <a:lstStyle/>
          <a:p>
            <a:r>
              <a:rPr lang="en-US" altLang="zh-CN" b="1" dirty="0" smtClean="0">
                <a:solidFill>
                  <a:srgbClr val="FF0000"/>
                </a:solidFill>
              </a:rPr>
              <a:t>Electronics/slow control</a:t>
            </a:r>
            <a:endParaRPr lang="zh-CN" altLang="en-US" b="1" dirty="0">
              <a:solidFill>
                <a:srgbClr val="FF0000"/>
              </a:solidFill>
            </a:endParaRPr>
          </a:p>
        </p:txBody>
      </p:sp>
      <p:sp>
        <p:nvSpPr>
          <p:cNvPr id="9" name="文本框 12"/>
          <p:cNvSpPr txBox="1"/>
          <p:nvPr/>
        </p:nvSpPr>
        <p:spPr>
          <a:xfrm>
            <a:off x="396448" y="3368082"/>
            <a:ext cx="1251818" cy="369332"/>
          </a:xfrm>
          <a:prstGeom prst="rect">
            <a:avLst/>
          </a:prstGeom>
          <a:noFill/>
          <a:ln w="38100">
            <a:solidFill>
              <a:srgbClr val="FF0000"/>
            </a:solidFill>
          </a:ln>
        </p:spPr>
        <p:txBody>
          <a:bodyPr wrap="none" rtlCol="0">
            <a:spAutoFit/>
          </a:bodyPr>
          <a:lstStyle/>
          <a:p>
            <a:r>
              <a:rPr lang="en-US" altLang="zh-CN" b="1" dirty="0" smtClean="0">
                <a:solidFill>
                  <a:srgbClr val="FF0000"/>
                </a:solidFill>
              </a:rPr>
              <a:t>Water pool</a:t>
            </a:r>
            <a:endParaRPr lang="zh-CN" altLang="en-US" b="1" dirty="0">
              <a:solidFill>
                <a:srgbClr val="FF0000"/>
              </a:solidFill>
            </a:endParaRPr>
          </a:p>
        </p:txBody>
      </p:sp>
      <p:sp>
        <p:nvSpPr>
          <p:cNvPr id="10" name="文本框 13"/>
          <p:cNvSpPr txBox="1"/>
          <p:nvPr/>
        </p:nvSpPr>
        <p:spPr>
          <a:xfrm>
            <a:off x="3305236" y="4795915"/>
            <a:ext cx="1271579" cy="646331"/>
          </a:xfrm>
          <a:prstGeom prst="rect">
            <a:avLst/>
          </a:prstGeom>
          <a:noFill/>
          <a:ln w="38100">
            <a:solidFill>
              <a:srgbClr val="FF0000"/>
            </a:solidFill>
          </a:ln>
        </p:spPr>
        <p:txBody>
          <a:bodyPr wrap="square" rtlCol="0">
            <a:spAutoFit/>
          </a:bodyPr>
          <a:lstStyle/>
          <a:p>
            <a:r>
              <a:rPr lang="en-US" altLang="zh-CN" b="1" dirty="0" smtClean="0">
                <a:solidFill>
                  <a:srgbClr val="FF0000"/>
                </a:solidFill>
              </a:rPr>
              <a:t>Distillation tower</a:t>
            </a:r>
            <a:endParaRPr lang="zh-CN" altLang="en-US" b="1" dirty="0">
              <a:solidFill>
                <a:srgbClr val="FF0000"/>
              </a:solidFill>
            </a:endParaRPr>
          </a:p>
        </p:txBody>
      </p:sp>
      <p:sp>
        <p:nvSpPr>
          <p:cNvPr id="11" name="文本框 14"/>
          <p:cNvSpPr txBox="1"/>
          <p:nvPr/>
        </p:nvSpPr>
        <p:spPr>
          <a:xfrm>
            <a:off x="4667260" y="5175748"/>
            <a:ext cx="1177758" cy="369332"/>
          </a:xfrm>
          <a:prstGeom prst="rect">
            <a:avLst/>
          </a:prstGeom>
          <a:noFill/>
          <a:ln w="38100">
            <a:solidFill>
              <a:srgbClr val="FF0000"/>
            </a:solidFill>
          </a:ln>
        </p:spPr>
        <p:txBody>
          <a:bodyPr wrap="none" rtlCol="0">
            <a:spAutoFit/>
          </a:bodyPr>
          <a:lstStyle/>
          <a:p>
            <a:r>
              <a:rPr lang="en-US" altLang="zh-CN" b="1" dirty="0" err="1" smtClean="0">
                <a:solidFill>
                  <a:srgbClr val="FF0000"/>
                </a:solidFill>
              </a:rPr>
              <a:t>Xe</a:t>
            </a:r>
            <a:r>
              <a:rPr lang="en-US" altLang="zh-CN" b="1" dirty="0" smtClean="0">
                <a:solidFill>
                  <a:srgbClr val="FF0000"/>
                </a:solidFill>
              </a:rPr>
              <a:t> storage</a:t>
            </a:r>
            <a:endParaRPr lang="zh-CN" altLang="en-US" b="1" dirty="0">
              <a:solidFill>
                <a:srgbClr val="FF0000"/>
              </a:solidFill>
            </a:endParaRPr>
          </a:p>
        </p:txBody>
      </p:sp>
      <p:sp>
        <p:nvSpPr>
          <p:cNvPr id="12" name="文本框 15"/>
          <p:cNvSpPr txBox="1"/>
          <p:nvPr/>
        </p:nvSpPr>
        <p:spPr>
          <a:xfrm>
            <a:off x="4344095" y="1833140"/>
            <a:ext cx="1095172" cy="369332"/>
          </a:xfrm>
          <a:prstGeom prst="rect">
            <a:avLst/>
          </a:prstGeom>
          <a:noFill/>
          <a:ln w="38100">
            <a:solidFill>
              <a:srgbClr val="FF0000"/>
            </a:solidFill>
          </a:ln>
        </p:spPr>
        <p:txBody>
          <a:bodyPr wrap="none" rtlCol="0">
            <a:spAutoFit/>
          </a:bodyPr>
          <a:lstStyle/>
          <a:p>
            <a:r>
              <a:rPr lang="en-US" altLang="zh-CN" b="1" dirty="0" smtClean="0">
                <a:solidFill>
                  <a:srgbClr val="FF0000"/>
                </a:solidFill>
              </a:rPr>
              <a:t>Clean hut</a:t>
            </a:r>
            <a:endParaRPr lang="zh-CN" altLang="en-US" b="1" dirty="0">
              <a:solidFill>
                <a:srgbClr val="FF0000"/>
              </a:solidFill>
            </a:endParaRPr>
          </a:p>
        </p:txBody>
      </p:sp>
      <p:sp>
        <p:nvSpPr>
          <p:cNvPr id="13" name="文本框 16"/>
          <p:cNvSpPr txBox="1"/>
          <p:nvPr/>
        </p:nvSpPr>
        <p:spPr>
          <a:xfrm>
            <a:off x="5399511" y="1822494"/>
            <a:ext cx="1322275" cy="646331"/>
          </a:xfrm>
          <a:prstGeom prst="rect">
            <a:avLst/>
          </a:prstGeom>
          <a:noFill/>
          <a:ln w="38100">
            <a:solidFill>
              <a:srgbClr val="FF0000"/>
            </a:solidFill>
          </a:ln>
        </p:spPr>
        <p:txBody>
          <a:bodyPr wrap="square" rtlCol="0">
            <a:spAutoFit/>
          </a:bodyPr>
          <a:lstStyle/>
          <a:p>
            <a:r>
              <a:rPr lang="en-US" altLang="zh-CN" b="1" dirty="0" smtClean="0">
                <a:solidFill>
                  <a:srgbClr val="FF0000"/>
                </a:solidFill>
              </a:rPr>
              <a:t>Counting room/office</a:t>
            </a:r>
            <a:endParaRPr lang="zh-CN" altLang="en-US" b="1" dirty="0">
              <a:solidFill>
                <a:srgbClr val="FF0000"/>
              </a:solidFill>
            </a:endParaRPr>
          </a:p>
        </p:txBody>
      </p:sp>
      <p:sp>
        <p:nvSpPr>
          <p:cNvPr id="14" name="文本框 17"/>
          <p:cNvSpPr txBox="1"/>
          <p:nvPr/>
        </p:nvSpPr>
        <p:spPr>
          <a:xfrm>
            <a:off x="7507857" y="3597328"/>
            <a:ext cx="1375144" cy="923330"/>
          </a:xfrm>
          <a:prstGeom prst="rect">
            <a:avLst/>
          </a:prstGeom>
          <a:noFill/>
          <a:ln w="38100">
            <a:solidFill>
              <a:srgbClr val="FF0000"/>
            </a:solidFill>
          </a:ln>
        </p:spPr>
        <p:txBody>
          <a:bodyPr wrap="square" rtlCol="0">
            <a:spAutoFit/>
          </a:bodyPr>
          <a:lstStyle/>
          <a:p>
            <a:r>
              <a:rPr lang="en-US" altLang="zh-CN" b="1" dirty="0" smtClean="0">
                <a:solidFill>
                  <a:srgbClr val="FF0000"/>
                </a:solidFill>
              </a:rPr>
              <a:t>Low background counting</a:t>
            </a:r>
            <a:endParaRPr lang="zh-CN" altLang="en-US" b="1" dirty="0">
              <a:solidFill>
                <a:srgbClr val="FF0000"/>
              </a:solidFill>
            </a:endParaRPr>
          </a:p>
        </p:txBody>
      </p:sp>
      <p:sp>
        <p:nvSpPr>
          <p:cNvPr id="15" name="文本框 18"/>
          <p:cNvSpPr txBox="1"/>
          <p:nvPr/>
        </p:nvSpPr>
        <p:spPr>
          <a:xfrm>
            <a:off x="7043738" y="2456323"/>
            <a:ext cx="1293171" cy="369332"/>
          </a:xfrm>
          <a:prstGeom prst="rect">
            <a:avLst/>
          </a:prstGeom>
          <a:noFill/>
          <a:ln w="38100">
            <a:solidFill>
              <a:srgbClr val="FF0000"/>
            </a:solidFill>
          </a:ln>
        </p:spPr>
        <p:txBody>
          <a:bodyPr wrap="square" rtlCol="0">
            <a:spAutoFit/>
          </a:bodyPr>
          <a:lstStyle/>
          <a:p>
            <a:r>
              <a:rPr lang="en-US" altLang="zh-CN" b="1" dirty="0" smtClean="0">
                <a:solidFill>
                  <a:srgbClr val="FF0000"/>
                </a:solidFill>
              </a:rPr>
              <a:t>Crane</a:t>
            </a:r>
            <a:endParaRPr lang="zh-CN" altLang="en-US" b="1" dirty="0">
              <a:solidFill>
                <a:srgbClr val="FF0000"/>
              </a:solidFill>
            </a:endParaRPr>
          </a:p>
        </p:txBody>
      </p:sp>
      <p:cxnSp>
        <p:nvCxnSpPr>
          <p:cNvPr id="16" name="直接箭头连接符 20"/>
          <p:cNvCxnSpPr/>
          <p:nvPr/>
        </p:nvCxnSpPr>
        <p:spPr>
          <a:xfrm>
            <a:off x="1201650" y="1932118"/>
            <a:ext cx="725214" cy="708871"/>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7" name="直接箭头连接符 22"/>
          <p:cNvCxnSpPr>
            <a:stCxn id="9" idx="3"/>
          </p:cNvCxnSpPr>
          <p:nvPr/>
        </p:nvCxnSpPr>
        <p:spPr>
          <a:xfrm flipV="1">
            <a:off x="1648266" y="3548683"/>
            <a:ext cx="878955" cy="4065"/>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8" name="直接箭头连接符 24"/>
          <p:cNvCxnSpPr>
            <a:stCxn id="10" idx="0"/>
          </p:cNvCxnSpPr>
          <p:nvPr/>
        </p:nvCxnSpPr>
        <p:spPr>
          <a:xfrm flipH="1" flipV="1">
            <a:off x="3923834" y="3563735"/>
            <a:ext cx="17192" cy="123218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9" name="直接箭头连接符 26"/>
          <p:cNvCxnSpPr>
            <a:stCxn id="11" idx="0"/>
          </p:cNvCxnSpPr>
          <p:nvPr/>
        </p:nvCxnSpPr>
        <p:spPr>
          <a:xfrm flipH="1" flipV="1">
            <a:off x="4459858" y="3802959"/>
            <a:ext cx="796281" cy="1372789"/>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0" name="直接箭头连接符 28"/>
          <p:cNvCxnSpPr>
            <a:stCxn id="8" idx="2"/>
          </p:cNvCxnSpPr>
          <p:nvPr/>
        </p:nvCxnSpPr>
        <p:spPr>
          <a:xfrm flipH="1">
            <a:off x="3165867" y="1597814"/>
            <a:ext cx="1065725" cy="1014373"/>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1" name="直接箭头连接符 30"/>
          <p:cNvCxnSpPr>
            <a:stCxn id="12" idx="2"/>
          </p:cNvCxnSpPr>
          <p:nvPr/>
        </p:nvCxnSpPr>
        <p:spPr>
          <a:xfrm flipH="1">
            <a:off x="4488766" y="2202472"/>
            <a:ext cx="402915" cy="826515"/>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2" name="直接箭头连接符 32"/>
          <p:cNvCxnSpPr/>
          <p:nvPr/>
        </p:nvCxnSpPr>
        <p:spPr>
          <a:xfrm flipH="1">
            <a:off x="5290395" y="2438216"/>
            <a:ext cx="617262" cy="555447"/>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3" name="直接箭头连接符 34"/>
          <p:cNvCxnSpPr/>
          <p:nvPr/>
        </p:nvCxnSpPr>
        <p:spPr>
          <a:xfrm flipH="1">
            <a:off x="6589615" y="2714091"/>
            <a:ext cx="793108" cy="223097"/>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4" name="直接箭头连接符 36"/>
          <p:cNvCxnSpPr>
            <a:stCxn id="14" idx="1"/>
          </p:cNvCxnSpPr>
          <p:nvPr/>
        </p:nvCxnSpPr>
        <p:spPr>
          <a:xfrm flipH="1" flipV="1">
            <a:off x="7192547" y="3920495"/>
            <a:ext cx="315310" cy="138498"/>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25" name="Picture 24"/>
          <p:cNvPicPr>
            <a:picLocks noChangeAspect="1"/>
          </p:cNvPicPr>
          <p:nvPr/>
        </p:nvPicPr>
        <p:blipFill>
          <a:blip r:embed="rId3"/>
          <a:stretch>
            <a:fillRect/>
          </a:stretch>
        </p:blipFill>
        <p:spPr>
          <a:xfrm>
            <a:off x="522793" y="3925867"/>
            <a:ext cx="2417952" cy="1792095"/>
          </a:xfrm>
          <a:prstGeom prst="rect">
            <a:avLst/>
          </a:prstGeom>
        </p:spPr>
      </p:pic>
      <p:cxnSp>
        <p:nvCxnSpPr>
          <p:cNvPr id="26" name="直接箭头连接符 22"/>
          <p:cNvCxnSpPr/>
          <p:nvPr/>
        </p:nvCxnSpPr>
        <p:spPr>
          <a:xfrm>
            <a:off x="1006038" y="3780122"/>
            <a:ext cx="558219" cy="740536"/>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a:off x="572486" y="5115752"/>
            <a:ext cx="2413481" cy="369332"/>
          </a:xfrm>
          <a:prstGeom prst="rect">
            <a:avLst/>
          </a:prstGeom>
          <a:noFill/>
        </p:spPr>
        <p:txBody>
          <a:bodyPr wrap="none" rtlCol="0">
            <a:spAutoFit/>
          </a:bodyPr>
          <a:lstStyle/>
          <a:p>
            <a:r>
              <a:rPr lang="en-US" altLang="zh-CN" b="1" dirty="0" err="1" smtClean="0"/>
              <a:t>PandaX</a:t>
            </a:r>
            <a:r>
              <a:rPr lang="en-US" altLang="zh-CN" b="1" dirty="0" smtClean="0"/>
              <a:t>-III &amp; </a:t>
            </a:r>
            <a:r>
              <a:rPr lang="en-US" altLang="zh-CN" b="1" dirty="0" err="1" smtClean="0"/>
              <a:t>PandaX</a:t>
            </a:r>
            <a:r>
              <a:rPr lang="en-US" altLang="zh-CN" b="1" dirty="0" smtClean="0"/>
              <a:t>-IV</a:t>
            </a:r>
            <a:endParaRPr lang="zh-CN" altLang="en-US" b="1" dirty="0"/>
          </a:p>
        </p:txBody>
      </p:sp>
      <p:sp>
        <p:nvSpPr>
          <p:cNvPr id="29" name="TextBox 28"/>
          <p:cNvSpPr txBox="1"/>
          <p:nvPr/>
        </p:nvSpPr>
        <p:spPr>
          <a:xfrm>
            <a:off x="120770" y="6021654"/>
            <a:ext cx="8902460" cy="451406"/>
          </a:xfrm>
          <a:prstGeom prst="rect">
            <a:avLst/>
          </a:prstGeom>
          <a:solidFill>
            <a:srgbClr val="92D050">
              <a:alpha val="50196"/>
            </a:srgbClr>
          </a:solidFill>
        </p:spPr>
        <p:txBody>
          <a:bodyPr wrap="square" rtlCol="0">
            <a:spAutoFit/>
          </a:bodyPr>
          <a:lstStyle/>
          <a:p>
            <a:pPr marL="365760" indent="-256032">
              <a:lnSpc>
                <a:spcPts val="2800"/>
              </a:lnSpc>
              <a:spcBef>
                <a:spcPts val="400"/>
              </a:spcBef>
              <a:buClr>
                <a:srgbClr val="990000"/>
              </a:buClr>
              <a:buSzPct val="68000"/>
              <a:buFont typeface="Wingdings" panose="05000000000000000000" pitchFamily="2" charset="2"/>
              <a:buChar char="p"/>
            </a:pPr>
            <a:r>
              <a:rPr lang="en-US" altLang="zh-CN" sz="2000" dirty="0"/>
              <a:t>CJPL-II expansion ongoing (civil ready 2016</a:t>
            </a:r>
            <a:r>
              <a:rPr lang="en-US" altLang="zh-CN" sz="2000" dirty="0" smtClean="0"/>
              <a:t>)</a:t>
            </a:r>
            <a:endParaRPr lang="en-US" altLang="zh-CN" sz="2000" dirty="0"/>
          </a:p>
        </p:txBody>
      </p:sp>
    </p:spTree>
    <p:extLst>
      <p:ext uri="{BB962C8B-B14F-4D97-AF65-F5344CB8AC3E}">
        <p14:creationId xmlns:p14="http://schemas.microsoft.com/office/powerpoint/2010/main" val="52572664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CC372B2-FE5F-4E66-AD77-9E75B7ED7294}" type="datetime1">
              <a:rPr lang="zh-CN" altLang="en-US" smtClean="0"/>
              <a:t>2015/10/9</a:t>
            </a:fld>
            <a:endParaRPr lang="zh-CN" altLang="en-US"/>
          </a:p>
        </p:txBody>
      </p:sp>
      <p:sp>
        <p:nvSpPr>
          <p:cNvPr id="3" name="Footer Placeholder 2"/>
          <p:cNvSpPr>
            <a:spLocks noGrp="1"/>
          </p:cNvSpPr>
          <p:nvPr>
            <p:ph type="ftr" sz="quarter" idx="11"/>
          </p:nvPr>
        </p:nvSpPr>
        <p:spPr/>
        <p:txBody>
          <a:bodyPr/>
          <a:lstStyle/>
          <a:p>
            <a:r>
              <a:rPr lang="en-US" altLang="zh-CN" smtClean="0"/>
              <a:t>USTC ICTS Colloquium</a:t>
            </a:r>
            <a:endParaRPr lang="zh-CN" altLang="en-US" dirty="0"/>
          </a:p>
        </p:txBody>
      </p:sp>
      <p:sp>
        <p:nvSpPr>
          <p:cNvPr id="4" name="Slide Number Placeholder 3"/>
          <p:cNvSpPr>
            <a:spLocks noGrp="1"/>
          </p:cNvSpPr>
          <p:nvPr>
            <p:ph type="sldNum" sz="quarter" idx="12"/>
          </p:nvPr>
        </p:nvSpPr>
        <p:spPr/>
        <p:txBody>
          <a:bodyPr/>
          <a:lstStyle/>
          <a:p>
            <a:fld id="{5F370CD8-12A3-4211-A1CA-1FABD332D5C8}" type="slidenum">
              <a:rPr lang="zh-CN" altLang="en-US" smtClean="0"/>
              <a:t>33</a:t>
            </a:fld>
            <a:endParaRPr lang="zh-CN" altLang="en-US"/>
          </a:p>
        </p:txBody>
      </p:sp>
      <p:sp>
        <p:nvSpPr>
          <p:cNvPr id="5" name="Title 4"/>
          <p:cNvSpPr>
            <a:spLocks noGrp="1"/>
          </p:cNvSpPr>
          <p:nvPr>
            <p:ph type="title"/>
          </p:nvPr>
        </p:nvSpPr>
        <p:spPr/>
        <p:txBody>
          <a:bodyPr/>
          <a:lstStyle/>
          <a:p>
            <a:r>
              <a:rPr lang="en-US" altLang="zh-CN" b="1" dirty="0" smtClean="0"/>
              <a:t>0</a:t>
            </a:r>
            <a:r>
              <a:rPr lang="en-US" altLang="zh-CN" b="1" dirty="0" smtClean="0">
                <a:sym typeface="Symbol" panose="05050102010706020507" pitchFamily="18" charset="2"/>
              </a:rPr>
              <a:t>DBD</a:t>
            </a:r>
            <a:endParaRPr lang="zh-CN" altLang="en-US" b="1" dirty="0"/>
          </a:p>
        </p:txBody>
      </p:sp>
      <p:graphicFrame>
        <p:nvGraphicFramePr>
          <p:cNvPr id="7" name="Object 16"/>
          <p:cNvGraphicFramePr>
            <a:graphicFrameLocks noChangeAspect="1"/>
          </p:cNvGraphicFramePr>
          <p:nvPr>
            <p:extLst>
              <p:ext uri="{D42A27DB-BD31-4B8C-83A1-F6EECF244321}">
                <p14:modId xmlns:p14="http://schemas.microsoft.com/office/powerpoint/2010/main" val="2389119653"/>
              </p:ext>
            </p:extLst>
          </p:nvPr>
        </p:nvGraphicFramePr>
        <p:xfrm>
          <a:off x="708024" y="1392364"/>
          <a:ext cx="7751763" cy="3048000"/>
        </p:xfrm>
        <a:graphic>
          <a:graphicData uri="http://schemas.openxmlformats.org/presentationml/2006/ole">
            <mc:AlternateContent xmlns:mc="http://schemas.openxmlformats.org/markup-compatibility/2006">
              <mc:Choice xmlns:v="urn:schemas-microsoft-com:vml" Requires="v">
                <p:oleObj spid="_x0000_s3084" name="Clip" r:id="rId3" imgW="7847619" imgH="3085714" progId="">
                  <p:embed/>
                </p:oleObj>
              </mc:Choice>
              <mc:Fallback>
                <p:oleObj name="Clip" r:id="rId3" imgW="7847619" imgH="3085714" progId="">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8024" y="1392364"/>
                        <a:ext cx="7751763" cy="3048000"/>
                      </a:xfrm>
                      <a:prstGeom prst="rect">
                        <a:avLst/>
                      </a:prstGeom>
                      <a:noFill/>
                      <a:extLst>
                        <a:ext uri="{909E8E84-426E-40dd-AFC4-6F175D3DCCD1}">
                          <a14:hiddenFill xmlns="" xmlns:a14="http://schemas.microsoft.com/office/drawing/2010/main">
                            <a:solidFill>
                              <a:srgbClr val="FFFFFF"/>
                            </a:solidFill>
                          </a14:hiddenFill>
                        </a:ext>
                      </a:extLst>
                    </p:spPr>
                  </p:pic>
                </p:oleObj>
              </mc:Fallback>
            </mc:AlternateContent>
          </a:graphicData>
        </a:graphic>
      </p:graphicFrame>
      <p:sp>
        <p:nvSpPr>
          <p:cNvPr id="8" name="TextBox 7"/>
          <p:cNvSpPr txBox="1"/>
          <p:nvPr/>
        </p:nvSpPr>
        <p:spPr>
          <a:xfrm>
            <a:off x="611397" y="4554762"/>
            <a:ext cx="3960603" cy="923330"/>
          </a:xfrm>
          <a:prstGeom prst="rect">
            <a:avLst/>
          </a:prstGeom>
          <a:noFill/>
        </p:spPr>
        <p:txBody>
          <a:bodyPr wrap="square" rtlCol="0">
            <a:spAutoFit/>
          </a:bodyPr>
          <a:lstStyle/>
          <a:p>
            <a:r>
              <a:rPr lang="en-US" altLang="zh-CN" b="1" dirty="0" smtClean="0"/>
              <a:t>Normal double-</a:t>
            </a:r>
            <a:r>
              <a:rPr lang="en-US" altLang="zh-CN" b="1" dirty="0" smtClean="0">
                <a:sym typeface="Symbol" panose="05050102010706020507" pitchFamily="18" charset="2"/>
              </a:rPr>
              <a:t> decay: rare but allowed 2</a:t>
            </a:r>
            <a:r>
              <a:rPr lang="en-US" altLang="zh-CN" b="1" baseline="30000" dirty="0" smtClean="0">
                <a:sym typeface="Symbol" panose="05050102010706020507" pitchFamily="18" charset="2"/>
              </a:rPr>
              <a:t>nd</a:t>
            </a:r>
            <a:r>
              <a:rPr lang="en-US" altLang="zh-CN" b="1" dirty="0" smtClean="0">
                <a:sym typeface="Symbol" panose="05050102010706020507" pitchFamily="18" charset="2"/>
              </a:rPr>
              <a:t> order standard model process</a:t>
            </a:r>
            <a:endParaRPr lang="zh-CN" altLang="en-US" b="1" dirty="0"/>
          </a:p>
        </p:txBody>
      </p:sp>
      <p:sp>
        <p:nvSpPr>
          <p:cNvPr id="9" name="TextBox 8"/>
          <p:cNvSpPr txBox="1"/>
          <p:nvPr/>
        </p:nvSpPr>
        <p:spPr>
          <a:xfrm>
            <a:off x="4641011" y="4554762"/>
            <a:ext cx="3960603" cy="1477328"/>
          </a:xfrm>
          <a:prstGeom prst="rect">
            <a:avLst/>
          </a:prstGeom>
          <a:noFill/>
        </p:spPr>
        <p:txBody>
          <a:bodyPr wrap="square" rtlCol="0">
            <a:spAutoFit/>
          </a:bodyPr>
          <a:lstStyle/>
          <a:p>
            <a:r>
              <a:rPr lang="en-US" altLang="zh-CN" b="1" dirty="0" smtClean="0"/>
              <a:t>Zero-neutrino </a:t>
            </a:r>
            <a:r>
              <a:rPr lang="en-US" altLang="zh-CN" b="1" dirty="0"/>
              <a:t>double-</a:t>
            </a:r>
            <a:r>
              <a:rPr lang="en-US" altLang="zh-CN" b="1" dirty="0">
                <a:sym typeface="Symbol" panose="05050102010706020507" pitchFamily="18" charset="2"/>
              </a:rPr>
              <a:t> </a:t>
            </a:r>
            <a:r>
              <a:rPr lang="en-US" altLang="zh-CN" b="1" dirty="0" smtClean="0">
                <a:sym typeface="Symbol" panose="05050102010706020507" pitchFamily="18" charset="2"/>
              </a:rPr>
              <a:t>decay:</a:t>
            </a:r>
          </a:p>
          <a:p>
            <a:pPr marL="285750" indent="-285750">
              <a:buFont typeface="Arial" panose="020B0604020202020204" pitchFamily="34" charset="0"/>
              <a:buChar char="•"/>
            </a:pPr>
            <a:r>
              <a:rPr lang="en-US" altLang="zh-CN" b="1" dirty="0" smtClean="0">
                <a:sym typeface="Symbol" panose="05050102010706020507" pitchFamily="18" charset="2"/>
              </a:rPr>
              <a:t>Neutrino is </a:t>
            </a:r>
            <a:r>
              <a:rPr lang="en-US" altLang="zh-CN" b="1" dirty="0" err="1" smtClean="0">
                <a:sym typeface="Symbol" panose="05050102010706020507" pitchFamily="18" charset="2"/>
              </a:rPr>
              <a:t>Majorana</a:t>
            </a:r>
            <a:r>
              <a:rPr lang="en-US" altLang="zh-CN" b="1" dirty="0">
                <a:sym typeface="Symbol" panose="05050102010706020507" pitchFamily="18" charset="2"/>
              </a:rPr>
              <a:t> </a:t>
            </a:r>
            <a:r>
              <a:rPr lang="en-US" altLang="zh-CN" b="1" dirty="0" smtClean="0">
                <a:sym typeface="Symbol" panose="05050102010706020507" pitchFamily="18" charset="2"/>
              </a:rPr>
              <a:t>(anti-matter disappearance mystery)</a:t>
            </a:r>
          </a:p>
          <a:p>
            <a:pPr marL="285750" indent="-285750">
              <a:buFont typeface="Arial" panose="020B0604020202020204" pitchFamily="34" charset="0"/>
              <a:buChar char="•"/>
            </a:pPr>
            <a:r>
              <a:rPr lang="en-US" altLang="zh-CN" b="1" dirty="0" smtClean="0">
                <a:sym typeface="Symbol" panose="05050102010706020507" pitchFamily="18" charset="2"/>
              </a:rPr>
              <a:t>Neutrino absolute mass</a:t>
            </a:r>
          </a:p>
          <a:p>
            <a:pPr marL="285750" indent="-285750">
              <a:buFont typeface="Arial" panose="020B0604020202020204" pitchFamily="34" charset="0"/>
              <a:buChar char="•"/>
            </a:pPr>
            <a:r>
              <a:rPr lang="en-US" altLang="zh-CN" b="1" dirty="0" smtClean="0">
                <a:sym typeface="Symbol" panose="05050102010706020507" pitchFamily="18" charset="2"/>
              </a:rPr>
              <a:t>Lepton number violation</a:t>
            </a:r>
            <a:endParaRPr lang="zh-CN" altLang="en-US" b="1" dirty="0"/>
          </a:p>
        </p:txBody>
      </p:sp>
    </p:spTree>
    <p:extLst>
      <p:ext uri="{BB962C8B-B14F-4D97-AF65-F5344CB8AC3E}">
        <p14:creationId xmlns:p14="http://schemas.microsoft.com/office/powerpoint/2010/main" val="386437793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CC372B2-FE5F-4E66-AD77-9E75B7ED7294}" type="datetime1">
              <a:rPr lang="zh-CN" altLang="en-US" smtClean="0"/>
              <a:t>2015/10/9</a:t>
            </a:fld>
            <a:endParaRPr lang="zh-CN" altLang="en-US"/>
          </a:p>
        </p:txBody>
      </p:sp>
      <p:sp>
        <p:nvSpPr>
          <p:cNvPr id="3" name="Footer Placeholder 2"/>
          <p:cNvSpPr>
            <a:spLocks noGrp="1"/>
          </p:cNvSpPr>
          <p:nvPr>
            <p:ph type="ftr" sz="quarter" idx="11"/>
          </p:nvPr>
        </p:nvSpPr>
        <p:spPr/>
        <p:txBody>
          <a:bodyPr/>
          <a:lstStyle/>
          <a:p>
            <a:r>
              <a:rPr lang="en-US" altLang="zh-CN" smtClean="0"/>
              <a:t>USTC ICTS Colloquium</a:t>
            </a:r>
            <a:endParaRPr lang="zh-CN" altLang="en-US" dirty="0"/>
          </a:p>
        </p:txBody>
      </p:sp>
      <p:sp>
        <p:nvSpPr>
          <p:cNvPr id="4" name="Slide Number Placeholder 3"/>
          <p:cNvSpPr>
            <a:spLocks noGrp="1"/>
          </p:cNvSpPr>
          <p:nvPr>
            <p:ph type="sldNum" sz="quarter" idx="12"/>
          </p:nvPr>
        </p:nvSpPr>
        <p:spPr/>
        <p:txBody>
          <a:bodyPr/>
          <a:lstStyle/>
          <a:p>
            <a:fld id="{5F370CD8-12A3-4211-A1CA-1FABD332D5C8}" type="slidenum">
              <a:rPr lang="zh-CN" altLang="en-US" smtClean="0"/>
              <a:t>34</a:t>
            </a:fld>
            <a:endParaRPr lang="zh-CN" altLang="en-US"/>
          </a:p>
        </p:txBody>
      </p:sp>
      <p:sp>
        <p:nvSpPr>
          <p:cNvPr id="5" name="Title 4"/>
          <p:cNvSpPr>
            <a:spLocks noGrp="1"/>
          </p:cNvSpPr>
          <p:nvPr>
            <p:ph type="title"/>
          </p:nvPr>
        </p:nvSpPr>
        <p:spPr/>
        <p:txBody>
          <a:bodyPr/>
          <a:lstStyle/>
          <a:p>
            <a:r>
              <a:rPr lang="en-US" altLang="zh-CN" b="1" dirty="0" smtClean="0"/>
              <a:t>Return of 1920’s</a:t>
            </a:r>
            <a:endParaRPr lang="zh-CN" altLang="en-US" b="1" dirty="0"/>
          </a:p>
        </p:txBody>
      </p:sp>
      <p:pic>
        <p:nvPicPr>
          <p:cNvPr id="6" name="Picture 5"/>
          <p:cNvPicPr>
            <a:picLocks noChangeAspect="1"/>
          </p:cNvPicPr>
          <p:nvPr/>
        </p:nvPicPr>
        <p:blipFill>
          <a:blip r:embed="rId2"/>
          <a:stretch>
            <a:fillRect/>
          </a:stretch>
        </p:blipFill>
        <p:spPr>
          <a:xfrm>
            <a:off x="793630" y="1581040"/>
            <a:ext cx="7047781" cy="4716243"/>
          </a:xfrm>
          <a:prstGeom prst="rect">
            <a:avLst/>
          </a:prstGeom>
        </p:spPr>
      </p:pic>
    </p:spTree>
    <p:extLst>
      <p:ext uri="{BB962C8B-B14F-4D97-AF65-F5344CB8AC3E}">
        <p14:creationId xmlns:p14="http://schemas.microsoft.com/office/powerpoint/2010/main" val="310469843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CC372B2-FE5F-4E66-AD77-9E75B7ED7294}" type="datetime1">
              <a:rPr lang="zh-CN" altLang="en-US" smtClean="0"/>
              <a:t>2015/10/9</a:t>
            </a:fld>
            <a:endParaRPr lang="zh-CN" altLang="en-US"/>
          </a:p>
        </p:txBody>
      </p:sp>
      <p:sp>
        <p:nvSpPr>
          <p:cNvPr id="3" name="Footer Placeholder 2"/>
          <p:cNvSpPr>
            <a:spLocks noGrp="1"/>
          </p:cNvSpPr>
          <p:nvPr>
            <p:ph type="ftr" sz="quarter" idx="11"/>
          </p:nvPr>
        </p:nvSpPr>
        <p:spPr/>
        <p:txBody>
          <a:bodyPr/>
          <a:lstStyle/>
          <a:p>
            <a:r>
              <a:rPr lang="en-US" altLang="zh-CN" smtClean="0"/>
              <a:t>USTC ICTS Colloquium</a:t>
            </a:r>
            <a:endParaRPr lang="zh-CN" altLang="en-US" dirty="0"/>
          </a:p>
        </p:txBody>
      </p:sp>
      <p:sp>
        <p:nvSpPr>
          <p:cNvPr id="4" name="Slide Number Placeholder 3"/>
          <p:cNvSpPr>
            <a:spLocks noGrp="1"/>
          </p:cNvSpPr>
          <p:nvPr>
            <p:ph type="sldNum" sz="quarter" idx="12"/>
          </p:nvPr>
        </p:nvSpPr>
        <p:spPr/>
        <p:txBody>
          <a:bodyPr/>
          <a:lstStyle/>
          <a:p>
            <a:fld id="{5F370CD8-12A3-4211-A1CA-1FABD332D5C8}" type="slidenum">
              <a:rPr lang="zh-CN" altLang="en-US" smtClean="0"/>
              <a:t>35</a:t>
            </a:fld>
            <a:endParaRPr lang="zh-CN" altLang="en-US"/>
          </a:p>
        </p:txBody>
      </p:sp>
      <p:sp>
        <p:nvSpPr>
          <p:cNvPr id="5" name="Title 4"/>
          <p:cNvSpPr>
            <a:spLocks noGrp="1"/>
          </p:cNvSpPr>
          <p:nvPr>
            <p:ph type="title"/>
          </p:nvPr>
        </p:nvSpPr>
        <p:spPr/>
        <p:txBody>
          <a:bodyPr/>
          <a:lstStyle/>
          <a:p>
            <a:r>
              <a:rPr lang="en-US" altLang="zh-CN" b="1" dirty="0" smtClean="0"/>
              <a:t>Road map</a:t>
            </a:r>
            <a:endParaRPr lang="zh-CN" altLang="en-US" b="1" dirty="0"/>
          </a:p>
        </p:txBody>
      </p:sp>
      <p:pic>
        <p:nvPicPr>
          <p:cNvPr id="6" name="Picture 5"/>
          <p:cNvPicPr>
            <a:picLocks noChangeAspect="1"/>
          </p:cNvPicPr>
          <p:nvPr/>
        </p:nvPicPr>
        <p:blipFill>
          <a:blip r:embed="rId2"/>
          <a:stretch>
            <a:fillRect/>
          </a:stretch>
        </p:blipFill>
        <p:spPr>
          <a:xfrm>
            <a:off x="594359" y="1062053"/>
            <a:ext cx="7833649" cy="5094576"/>
          </a:xfrm>
          <a:prstGeom prst="rect">
            <a:avLst/>
          </a:prstGeom>
        </p:spPr>
      </p:pic>
      <p:cxnSp>
        <p:nvCxnSpPr>
          <p:cNvPr id="7" name="Straight Arrow Connector 6"/>
          <p:cNvCxnSpPr/>
          <p:nvPr/>
        </p:nvCxnSpPr>
        <p:spPr>
          <a:xfrm flipH="1">
            <a:off x="7696200" y="2096217"/>
            <a:ext cx="1066800" cy="0"/>
          </a:xfrm>
          <a:prstGeom prst="straightConnector1">
            <a:avLst/>
          </a:prstGeom>
          <a:ln w="825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flipH="1">
            <a:off x="7696200" y="3273721"/>
            <a:ext cx="1066800" cy="0"/>
          </a:xfrm>
          <a:prstGeom prst="straightConnector1">
            <a:avLst/>
          </a:prstGeom>
          <a:ln w="825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7582997" y="1334217"/>
            <a:ext cx="1372171" cy="646331"/>
          </a:xfrm>
          <a:prstGeom prst="rect">
            <a:avLst/>
          </a:prstGeom>
          <a:noFill/>
        </p:spPr>
        <p:txBody>
          <a:bodyPr wrap="none" rtlCol="0">
            <a:spAutoFit/>
          </a:bodyPr>
          <a:lstStyle/>
          <a:p>
            <a:r>
              <a:rPr lang="en-US" dirty="0" smtClean="0"/>
              <a:t>Current limit</a:t>
            </a:r>
          </a:p>
          <a:p>
            <a:r>
              <a:rPr lang="en-US" dirty="0" smtClean="0"/>
              <a:t>100 kg-</a:t>
            </a:r>
            <a:r>
              <a:rPr lang="en-US" dirty="0" err="1" smtClean="0"/>
              <a:t>ish</a:t>
            </a:r>
            <a:endParaRPr lang="en-US" dirty="0"/>
          </a:p>
        </p:txBody>
      </p:sp>
      <p:sp>
        <p:nvSpPr>
          <p:cNvPr id="10" name="TextBox 9"/>
          <p:cNvSpPr txBox="1"/>
          <p:nvPr/>
        </p:nvSpPr>
        <p:spPr>
          <a:xfrm>
            <a:off x="7729319" y="2315887"/>
            <a:ext cx="1079526" cy="923330"/>
          </a:xfrm>
          <a:prstGeom prst="rect">
            <a:avLst/>
          </a:prstGeom>
          <a:noFill/>
        </p:spPr>
        <p:txBody>
          <a:bodyPr wrap="none" rtlCol="0">
            <a:spAutoFit/>
          </a:bodyPr>
          <a:lstStyle/>
          <a:p>
            <a:r>
              <a:rPr lang="en-US" dirty="0" smtClean="0">
                <a:solidFill>
                  <a:srgbClr val="FF0000"/>
                </a:solidFill>
              </a:rPr>
              <a:t>Inverted </a:t>
            </a:r>
          </a:p>
          <a:p>
            <a:r>
              <a:rPr lang="en-US" dirty="0" smtClean="0">
                <a:solidFill>
                  <a:srgbClr val="FF0000"/>
                </a:solidFill>
              </a:rPr>
              <a:t>Hierarchy</a:t>
            </a:r>
          </a:p>
          <a:p>
            <a:r>
              <a:rPr lang="en-US" dirty="0" smtClean="0">
                <a:solidFill>
                  <a:srgbClr val="FF0000"/>
                </a:solidFill>
              </a:rPr>
              <a:t>Ton-scale</a:t>
            </a:r>
            <a:endParaRPr lang="en-US" dirty="0">
              <a:solidFill>
                <a:srgbClr val="FF0000"/>
              </a:solidFill>
            </a:endParaRPr>
          </a:p>
        </p:txBody>
      </p:sp>
      <p:sp>
        <p:nvSpPr>
          <p:cNvPr id="11" name="TextBox 10"/>
          <p:cNvSpPr txBox="1"/>
          <p:nvPr/>
        </p:nvSpPr>
        <p:spPr>
          <a:xfrm>
            <a:off x="121347" y="6097783"/>
            <a:ext cx="8884630" cy="369332"/>
          </a:xfrm>
          <a:prstGeom prst="rect">
            <a:avLst/>
          </a:prstGeom>
          <a:solidFill>
            <a:srgbClr val="92D050"/>
          </a:solidFill>
        </p:spPr>
        <p:txBody>
          <a:bodyPr wrap="square" rtlCol="0">
            <a:spAutoFit/>
          </a:bodyPr>
          <a:lstStyle/>
          <a:p>
            <a:r>
              <a:rPr lang="en-US" altLang="zh-CN" dirty="0" smtClean="0"/>
              <a:t>Ton scale experiment could nail this if neutrino is IV</a:t>
            </a:r>
            <a:endParaRPr lang="zh-CN" altLang="en-US" dirty="0"/>
          </a:p>
        </p:txBody>
      </p:sp>
    </p:spTree>
    <p:extLst>
      <p:ext uri="{BB962C8B-B14F-4D97-AF65-F5344CB8AC3E}">
        <p14:creationId xmlns:p14="http://schemas.microsoft.com/office/powerpoint/2010/main" val="3502974701"/>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CC372B2-FE5F-4E66-AD77-9E75B7ED7294}" type="datetime1">
              <a:rPr lang="zh-CN" altLang="en-US" smtClean="0"/>
              <a:t>2015/10/9</a:t>
            </a:fld>
            <a:endParaRPr lang="zh-CN" altLang="en-US"/>
          </a:p>
        </p:txBody>
      </p:sp>
      <p:sp>
        <p:nvSpPr>
          <p:cNvPr id="3" name="Footer Placeholder 2"/>
          <p:cNvSpPr>
            <a:spLocks noGrp="1"/>
          </p:cNvSpPr>
          <p:nvPr>
            <p:ph type="ftr" sz="quarter" idx="11"/>
          </p:nvPr>
        </p:nvSpPr>
        <p:spPr/>
        <p:txBody>
          <a:bodyPr/>
          <a:lstStyle/>
          <a:p>
            <a:r>
              <a:rPr lang="en-US" altLang="zh-CN" smtClean="0"/>
              <a:t>USTC ICTS Colloquium</a:t>
            </a:r>
            <a:endParaRPr lang="zh-CN" altLang="en-US" dirty="0"/>
          </a:p>
        </p:txBody>
      </p:sp>
      <p:sp>
        <p:nvSpPr>
          <p:cNvPr id="4" name="Slide Number Placeholder 3"/>
          <p:cNvSpPr>
            <a:spLocks noGrp="1"/>
          </p:cNvSpPr>
          <p:nvPr>
            <p:ph type="sldNum" sz="quarter" idx="12"/>
          </p:nvPr>
        </p:nvSpPr>
        <p:spPr/>
        <p:txBody>
          <a:bodyPr/>
          <a:lstStyle/>
          <a:p>
            <a:fld id="{5F370CD8-12A3-4211-A1CA-1FABD332D5C8}" type="slidenum">
              <a:rPr lang="zh-CN" altLang="en-US" smtClean="0"/>
              <a:t>36</a:t>
            </a:fld>
            <a:endParaRPr lang="zh-CN" altLang="en-US"/>
          </a:p>
        </p:txBody>
      </p:sp>
      <p:sp>
        <p:nvSpPr>
          <p:cNvPr id="5" name="Title 4"/>
          <p:cNvSpPr>
            <a:spLocks noGrp="1"/>
          </p:cNvSpPr>
          <p:nvPr>
            <p:ph type="title"/>
          </p:nvPr>
        </p:nvSpPr>
        <p:spPr/>
        <p:txBody>
          <a:bodyPr/>
          <a:lstStyle/>
          <a:p>
            <a:r>
              <a:rPr lang="en-US" altLang="zh-CN" b="1" dirty="0" smtClean="0"/>
              <a:t>Forerunners</a:t>
            </a:r>
            <a:endParaRPr lang="zh-CN" altLang="en-US" b="1" dirty="0"/>
          </a:p>
        </p:txBody>
      </p:sp>
      <p:pic>
        <p:nvPicPr>
          <p:cNvPr id="6" name="Picture 5"/>
          <p:cNvPicPr>
            <a:picLocks noChangeAspect="1"/>
          </p:cNvPicPr>
          <p:nvPr/>
        </p:nvPicPr>
        <p:blipFill>
          <a:blip r:embed="rId2"/>
          <a:stretch>
            <a:fillRect/>
          </a:stretch>
        </p:blipFill>
        <p:spPr>
          <a:xfrm>
            <a:off x="211490" y="1116788"/>
            <a:ext cx="8660778" cy="3525126"/>
          </a:xfrm>
          <a:prstGeom prst="rect">
            <a:avLst/>
          </a:prstGeom>
        </p:spPr>
      </p:pic>
      <p:sp>
        <p:nvSpPr>
          <p:cNvPr id="15" name="Rectangle 14"/>
          <p:cNvSpPr/>
          <p:nvPr/>
        </p:nvSpPr>
        <p:spPr>
          <a:xfrm>
            <a:off x="2497346" y="1717762"/>
            <a:ext cx="457200" cy="38100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Rectangle 15"/>
          <p:cNvSpPr/>
          <p:nvPr/>
        </p:nvSpPr>
        <p:spPr>
          <a:xfrm>
            <a:off x="2503102" y="2560270"/>
            <a:ext cx="457200" cy="38100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Rectangle 16"/>
          <p:cNvSpPr/>
          <p:nvPr/>
        </p:nvSpPr>
        <p:spPr>
          <a:xfrm>
            <a:off x="5121216" y="1717762"/>
            <a:ext cx="457200" cy="38100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Rectangle 17"/>
          <p:cNvSpPr/>
          <p:nvPr/>
        </p:nvSpPr>
        <p:spPr>
          <a:xfrm>
            <a:off x="5129842" y="2144480"/>
            <a:ext cx="457200" cy="38100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Rectangle 18"/>
          <p:cNvSpPr/>
          <p:nvPr/>
        </p:nvSpPr>
        <p:spPr>
          <a:xfrm>
            <a:off x="5144221" y="2988047"/>
            <a:ext cx="457200" cy="38100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Rectangle 20"/>
          <p:cNvSpPr/>
          <p:nvPr/>
        </p:nvSpPr>
        <p:spPr>
          <a:xfrm>
            <a:off x="6860876" y="2144480"/>
            <a:ext cx="639792" cy="38100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Rectangle 21"/>
          <p:cNvSpPr/>
          <p:nvPr/>
        </p:nvSpPr>
        <p:spPr>
          <a:xfrm>
            <a:off x="6862313" y="2560270"/>
            <a:ext cx="639792" cy="38100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Rectangle 22"/>
          <p:cNvSpPr/>
          <p:nvPr/>
        </p:nvSpPr>
        <p:spPr>
          <a:xfrm>
            <a:off x="6860876" y="2987992"/>
            <a:ext cx="639792" cy="38100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TextBox 24"/>
          <p:cNvSpPr txBox="1"/>
          <p:nvPr/>
        </p:nvSpPr>
        <p:spPr>
          <a:xfrm>
            <a:off x="121059" y="4836783"/>
            <a:ext cx="8884630" cy="1631216"/>
          </a:xfrm>
          <a:prstGeom prst="rect">
            <a:avLst/>
          </a:prstGeom>
          <a:solidFill>
            <a:srgbClr val="92D050"/>
          </a:solidFill>
        </p:spPr>
        <p:txBody>
          <a:bodyPr wrap="square" rtlCol="0">
            <a:spAutoFit/>
          </a:bodyPr>
          <a:lstStyle/>
          <a:p>
            <a:r>
              <a:rPr lang="en-US" altLang="zh-CN" sz="2000" dirty="0" smtClean="0"/>
              <a:t>Key considerations:</a:t>
            </a:r>
          </a:p>
          <a:p>
            <a:pPr marL="342900" indent="-342900">
              <a:buFont typeface="Arial" panose="020B0604020202020204" pitchFamily="34" charset="0"/>
              <a:buChar char="•"/>
            </a:pPr>
            <a:r>
              <a:rPr lang="en-US" altLang="zh-CN" sz="2000" dirty="0" smtClean="0"/>
              <a:t>Energy resolution</a:t>
            </a:r>
          </a:p>
          <a:p>
            <a:pPr marL="342900" indent="-342900">
              <a:buFont typeface="Arial" panose="020B0604020202020204" pitchFamily="34" charset="0"/>
              <a:buChar char="•"/>
            </a:pPr>
            <a:r>
              <a:rPr lang="en-US" altLang="zh-CN" sz="2000" dirty="0" smtClean="0"/>
              <a:t>Scalability</a:t>
            </a:r>
          </a:p>
          <a:p>
            <a:pPr marL="342900" indent="-342900">
              <a:buFont typeface="Arial" panose="020B0604020202020204" pitchFamily="34" charset="0"/>
              <a:buChar char="•"/>
            </a:pPr>
            <a:r>
              <a:rPr lang="en-US" altLang="zh-CN" sz="2000" dirty="0" smtClean="0"/>
              <a:t>Background level</a:t>
            </a:r>
          </a:p>
          <a:p>
            <a:r>
              <a:rPr lang="en-US" altLang="zh-CN" sz="2000" dirty="0" smtClean="0">
                <a:solidFill>
                  <a:srgbClr val="FF0000"/>
                </a:solidFill>
              </a:rPr>
              <a:t>No perfect technology yet …</a:t>
            </a:r>
            <a:endParaRPr lang="zh-CN" altLang="en-US" sz="2000" dirty="0">
              <a:solidFill>
                <a:srgbClr val="FF0000"/>
              </a:solidFill>
            </a:endParaRPr>
          </a:p>
        </p:txBody>
      </p:sp>
    </p:spTree>
    <p:extLst>
      <p:ext uri="{BB962C8B-B14F-4D97-AF65-F5344CB8AC3E}">
        <p14:creationId xmlns:p14="http://schemas.microsoft.com/office/powerpoint/2010/main" val="3026492078"/>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CC372B2-FE5F-4E66-AD77-9E75B7ED7294}" type="datetime1">
              <a:rPr lang="zh-CN" altLang="en-US" smtClean="0"/>
              <a:t>2015/10/9</a:t>
            </a:fld>
            <a:endParaRPr lang="zh-CN" altLang="en-US"/>
          </a:p>
        </p:txBody>
      </p:sp>
      <p:sp>
        <p:nvSpPr>
          <p:cNvPr id="3" name="Footer Placeholder 2"/>
          <p:cNvSpPr>
            <a:spLocks noGrp="1"/>
          </p:cNvSpPr>
          <p:nvPr>
            <p:ph type="ftr" sz="quarter" idx="11"/>
          </p:nvPr>
        </p:nvSpPr>
        <p:spPr/>
        <p:txBody>
          <a:bodyPr/>
          <a:lstStyle/>
          <a:p>
            <a:r>
              <a:rPr lang="en-US" altLang="zh-CN" smtClean="0"/>
              <a:t>USTC ICTS Colloquium</a:t>
            </a:r>
            <a:endParaRPr lang="zh-CN" altLang="en-US" dirty="0"/>
          </a:p>
        </p:txBody>
      </p:sp>
      <p:sp>
        <p:nvSpPr>
          <p:cNvPr id="4" name="Slide Number Placeholder 3"/>
          <p:cNvSpPr>
            <a:spLocks noGrp="1"/>
          </p:cNvSpPr>
          <p:nvPr>
            <p:ph type="sldNum" sz="quarter" idx="12"/>
          </p:nvPr>
        </p:nvSpPr>
        <p:spPr/>
        <p:txBody>
          <a:bodyPr/>
          <a:lstStyle/>
          <a:p>
            <a:fld id="{5F370CD8-12A3-4211-A1CA-1FABD332D5C8}" type="slidenum">
              <a:rPr lang="zh-CN" altLang="en-US" smtClean="0"/>
              <a:t>37</a:t>
            </a:fld>
            <a:endParaRPr lang="zh-CN" altLang="en-US"/>
          </a:p>
        </p:txBody>
      </p:sp>
      <p:sp>
        <p:nvSpPr>
          <p:cNvPr id="5" name="Title 4"/>
          <p:cNvSpPr>
            <a:spLocks noGrp="1"/>
          </p:cNvSpPr>
          <p:nvPr>
            <p:ph type="title"/>
          </p:nvPr>
        </p:nvSpPr>
        <p:spPr/>
        <p:txBody>
          <a:bodyPr/>
          <a:lstStyle/>
          <a:p>
            <a:r>
              <a:rPr lang="en-US" altLang="zh-CN" b="1" dirty="0" smtClean="0"/>
              <a:t>High pressure </a:t>
            </a:r>
            <a:r>
              <a:rPr lang="en-US" altLang="zh-CN" b="1" baseline="30000" dirty="0" smtClean="0"/>
              <a:t>136</a:t>
            </a:r>
            <a:r>
              <a:rPr lang="en-US" altLang="zh-CN" b="1" dirty="0" smtClean="0"/>
              <a:t>Xe</a:t>
            </a:r>
            <a:endParaRPr lang="zh-CN" altLang="en-US" b="1" dirty="0"/>
          </a:p>
        </p:txBody>
      </p:sp>
      <p:grpSp>
        <p:nvGrpSpPr>
          <p:cNvPr id="7" name="组合 12"/>
          <p:cNvGrpSpPr>
            <a:grpSpLocks/>
          </p:cNvGrpSpPr>
          <p:nvPr/>
        </p:nvGrpSpPr>
        <p:grpSpPr bwMode="auto">
          <a:xfrm>
            <a:off x="5264295" y="2318774"/>
            <a:ext cx="3168586" cy="2533975"/>
            <a:chOff x="5380038" y="3581400"/>
            <a:chExt cx="4219575" cy="2692014"/>
          </a:xfrm>
        </p:grpSpPr>
        <p:pic>
          <p:nvPicPr>
            <p:cNvPr id="8" name="Picture 7"/>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380038" y="3581400"/>
              <a:ext cx="4219575" cy="2684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Box 3"/>
            <p:cNvSpPr txBox="1">
              <a:spLocks noChangeArrowheads="1"/>
            </p:cNvSpPr>
            <p:nvPr/>
          </p:nvSpPr>
          <p:spPr bwMode="auto">
            <a:xfrm>
              <a:off x="5382418" y="5848350"/>
              <a:ext cx="2770189" cy="425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folHlink"/>
                </a:buClr>
                <a:buSzPct val="60000"/>
                <a:buFont typeface="Wingdings" panose="05000000000000000000" pitchFamily="2" charset="2"/>
                <a:buChar char="n"/>
                <a:defRPr sz="3000">
                  <a:solidFill>
                    <a:srgbClr val="000066"/>
                  </a:solidFill>
                  <a:latin typeface="Tahoma" panose="020B0604030504040204" pitchFamily="34" charset="0"/>
                  <a:ea typeface="黑体" panose="02010609060101010101" pitchFamily="49" charset="-122"/>
                </a:defRPr>
              </a:lvl1pPr>
              <a:lvl2pPr marL="742950" indent="-285750">
                <a:spcBef>
                  <a:spcPct val="20000"/>
                </a:spcBef>
                <a:buClr>
                  <a:schemeClr val="hlink"/>
                </a:buClr>
                <a:buSzPct val="55000"/>
                <a:buFont typeface="Wingdings" panose="05000000000000000000" pitchFamily="2" charset="2"/>
                <a:buChar char="è"/>
                <a:defRPr sz="2800">
                  <a:solidFill>
                    <a:srgbClr val="CC0000"/>
                  </a:solidFill>
                  <a:latin typeface="Tahoma" panose="020B0604030504040204" pitchFamily="34" charset="0"/>
                  <a:ea typeface="楷体_GB2312" pitchFamily="49"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9pPr>
            </a:lstStyle>
            <a:p>
              <a:pPr>
                <a:spcBef>
                  <a:spcPct val="0"/>
                </a:spcBef>
                <a:buClrTx/>
                <a:buSzTx/>
                <a:buFontTx/>
                <a:buNone/>
              </a:pPr>
              <a:r>
                <a:rPr lang="en-US" altLang="en-US" sz="2000" b="1" dirty="0" smtClean="0">
                  <a:solidFill>
                    <a:schemeClr val="bg1"/>
                  </a:solidFill>
                  <a:ea typeface="宋体" panose="02010600030101010101" pitchFamily="2" charset="-122"/>
                </a:rPr>
                <a:t>0</a:t>
              </a:r>
              <a:r>
                <a:rPr lang="en-US" altLang="en-US" sz="2000" b="1" dirty="0" smtClean="0">
                  <a:solidFill>
                    <a:schemeClr val="bg1"/>
                  </a:solidFill>
                  <a:ea typeface="宋体" panose="02010600030101010101" pitchFamily="2" charset="-122"/>
                  <a:sym typeface="Symbol" panose="05050102010706020507" pitchFamily="18" charset="2"/>
                </a:rPr>
                <a:t></a:t>
              </a:r>
              <a:r>
                <a:rPr lang="en-US" altLang="en-US" sz="2000" b="1" dirty="0" smtClean="0">
                  <a:solidFill>
                    <a:schemeClr val="bg1"/>
                  </a:solidFill>
                  <a:ea typeface="宋体" panose="02010600030101010101" pitchFamily="2" charset="-122"/>
                </a:rPr>
                <a:t>DBD</a:t>
              </a:r>
              <a:endParaRPr lang="en-US" altLang="en-US" sz="2000" b="1" dirty="0">
                <a:solidFill>
                  <a:schemeClr val="bg1"/>
                </a:solidFill>
                <a:ea typeface="宋体" panose="02010600030101010101" pitchFamily="2" charset="-122"/>
              </a:endParaRPr>
            </a:p>
          </p:txBody>
        </p:sp>
        <p:sp>
          <p:nvSpPr>
            <p:cNvPr id="10" name="TextBox 12"/>
            <p:cNvSpPr txBox="1">
              <a:spLocks noChangeArrowheads="1"/>
            </p:cNvSpPr>
            <p:nvPr/>
          </p:nvSpPr>
          <p:spPr bwMode="auto">
            <a:xfrm>
              <a:off x="7619206" y="4876800"/>
              <a:ext cx="1692418" cy="425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folHlink"/>
                </a:buClr>
                <a:buSzPct val="60000"/>
                <a:buFont typeface="Wingdings" panose="05000000000000000000" pitchFamily="2" charset="2"/>
                <a:buChar char="n"/>
                <a:defRPr sz="3000">
                  <a:solidFill>
                    <a:srgbClr val="000066"/>
                  </a:solidFill>
                  <a:latin typeface="Tahoma" panose="020B0604030504040204" pitchFamily="34" charset="0"/>
                  <a:ea typeface="黑体" panose="02010609060101010101" pitchFamily="49" charset="-122"/>
                </a:defRPr>
              </a:lvl1pPr>
              <a:lvl2pPr marL="742950" indent="-285750">
                <a:spcBef>
                  <a:spcPct val="20000"/>
                </a:spcBef>
                <a:buClr>
                  <a:schemeClr val="hlink"/>
                </a:buClr>
                <a:buSzPct val="55000"/>
                <a:buFont typeface="Wingdings" panose="05000000000000000000" pitchFamily="2" charset="2"/>
                <a:buChar char="è"/>
                <a:defRPr sz="2800">
                  <a:solidFill>
                    <a:srgbClr val="CC0000"/>
                  </a:solidFill>
                  <a:latin typeface="Tahoma" panose="020B0604030504040204" pitchFamily="34" charset="0"/>
                  <a:ea typeface="楷体_GB2312" pitchFamily="49"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9pPr>
            </a:lstStyle>
            <a:p>
              <a:pPr>
                <a:spcBef>
                  <a:spcPct val="0"/>
                </a:spcBef>
                <a:buClrTx/>
                <a:buSzTx/>
                <a:buFontTx/>
                <a:buNone/>
              </a:pPr>
              <a:r>
                <a:rPr lang="en-US" altLang="en-US" sz="2000" b="1" dirty="0" smtClean="0">
                  <a:solidFill>
                    <a:schemeClr val="bg1"/>
                  </a:solidFill>
                  <a:ea typeface="宋体" panose="02010600030101010101" pitchFamily="2" charset="-122"/>
                  <a:sym typeface="Symbol" panose="05050102010706020507" pitchFamily="18" charset="2"/>
                </a:rPr>
                <a:t> </a:t>
              </a:r>
              <a:r>
                <a:rPr lang="en-US" altLang="en-US" sz="2000" b="1" dirty="0" err="1" smtClean="0">
                  <a:solidFill>
                    <a:schemeClr val="bg1"/>
                  </a:solidFill>
                  <a:ea typeface="宋体" panose="02010600030101010101" pitchFamily="2" charset="-122"/>
                  <a:sym typeface="Symbol" panose="05050102010706020507" pitchFamily="18" charset="2"/>
                </a:rPr>
                <a:t>bkg</a:t>
              </a:r>
              <a:endParaRPr lang="en-US" altLang="en-US" sz="2000" b="1" dirty="0">
                <a:solidFill>
                  <a:schemeClr val="bg1"/>
                </a:solidFill>
                <a:ea typeface="宋体" panose="02010600030101010101" pitchFamily="2" charset="-122"/>
              </a:endParaRPr>
            </a:p>
          </p:txBody>
        </p:sp>
      </p:grpSp>
      <p:sp>
        <p:nvSpPr>
          <p:cNvPr id="11" name="Rectangle 10"/>
          <p:cNvSpPr/>
          <p:nvPr/>
        </p:nvSpPr>
        <p:spPr>
          <a:xfrm>
            <a:off x="654804" y="1325941"/>
            <a:ext cx="4357143" cy="4914166"/>
          </a:xfrm>
          <a:prstGeom prst="rect">
            <a:avLst/>
          </a:prstGeom>
        </p:spPr>
        <p:txBody>
          <a:bodyPr wrap="square">
            <a:spAutoFit/>
          </a:bodyPr>
          <a:lstStyle/>
          <a:p>
            <a:pPr marL="365760" indent="-256032">
              <a:lnSpc>
                <a:spcPts val="2800"/>
              </a:lnSpc>
              <a:spcBef>
                <a:spcPts val="400"/>
              </a:spcBef>
              <a:buClr>
                <a:srgbClr val="990000"/>
              </a:buClr>
              <a:buSzPct val="68000"/>
              <a:buFont typeface="Wingdings" panose="05000000000000000000" pitchFamily="2" charset="2"/>
              <a:buChar char="p"/>
            </a:pPr>
            <a:r>
              <a:rPr lang="en-US" altLang="zh-CN" sz="2400" b="1" dirty="0" smtClean="0"/>
              <a:t>0</a:t>
            </a:r>
            <a:r>
              <a:rPr lang="en-US" altLang="zh-CN" sz="2400" b="1" dirty="0" smtClean="0">
                <a:sym typeface="Symbol" panose="05050102010706020507" pitchFamily="18" charset="2"/>
              </a:rPr>
              <a:t></a:t>
            </a:r>
            <a:r>
              <a:rPr lang="en-US" altLang="zh-CN" sz="2400" b="1" dirty="0" smtClean="0"/>
              <a:t>DBD </a:t>
            </a:r>
            <a:r>
              <a:rPr lang="en-US" altLang="zh-CN" sz="2400" b="1" dirty="0"/>
              <a:t>signal: two electrons emitting from the same vertex with a summed energy at the Q value</a:t>
            </a:r>
          </a:p>
          <a:p>
            <a:pPr marL="365760" indent="-256032">
              <a:lnSpc>
                <a:spcPts val="2800"/>
              </a:lnSpc>
              <a:spcBef>
                <a:spcPts val="400"/>
              </a:spcBef>
              <a:buClr>
                <a:srgbClr val="990000"/>
              </a:buClr>
              <a:buSzPct val="68000"/>
              <a:buFont typeface="Wingdings" panose="05000000000000000000" pitchFamily="2" charset="2"/>
              <a:buChar char="p"/>
            </a:pPr>
            <a:r>
              <a:rPr lang="en-US" altLang="zh-CN" sz="2400" b="1" dirty="0"/>
              <a:t>HP xenon: </a:t>
            </a:r>
          </a:p>
          <a:p>
            <a:pPr marL="822960" lvl="1" indent="-256032">
              <a:lnSpc>
                <a:spcPts val="2800"/>
              </a:lnSpc>
              <a:spcBef>
                <a:spcPts val="400"/>
              </a:spcBef>
              <a:buClr>
                <a:srgbClr val="990000"/>
              </a:buClr>
              <a:buSzPct val="68000"/>
              <a:buFont typeface="Wingdings" panose="05000000000000000000" pitchFamily="2" charset="2"/>
              <a:buChar char="p"/>
            </a:pPr>
            <a:r>
              <a:rPr lang="en-US" altLang="zh-CN" sz="2400" b="1" dirty="0"/>
              <a:t>Excellent energy resolution</a:t>
            </a:r>
          </a:p>
          <a:p>
            <a:pPr marL="822960" lvl="1" indent="-256032">
              <a:lnSpc>
                <a:spcPts val="2800"/>
              </a:lnSpc>
              <a:spcBef>
                <a:spcPts val="400"/>
              </a:spcBef>
              <a:buClr>
                <a:srgbClr val="990000"/>
              </a:buClr>
              <a:buSzPct val="68000"/>
              <a:buFont typeface="Wingdings" panose="05000000000000000000" pitchFamily="2" charset="2"/>
              <a:buChar char="p"/>
            </a:pPr>
            <a:r>
              <a:rPr lang="en-US" altLang="zh-CN" sz="2400" b="1" dirty="0"/>
              <a:t>Tracking ability: at 10 </a:t>
            </a:r>
            <a:r>
              <a:rPr lang="en-US" altLang="zh-CN" sz="2400" b="1" dirty="0" err="1"/>
              <a:t>atm</a:t>
            </a:r>
            <a:r>
              <a:rPr lang="en-US" altLang="zh-CN" sz="2400" b="1" dirty="0"/>
              <a:t>, 2-beta track length about 30 cm with two Bragg peaks, discrimination with gamma </a:t>
            </a:r>
            <a:r>
              <a:rPr lang="en-US" altLang="zh-CN" sz="2400" b="1" dirty="0" smtClean="0"/>
              <a:t>background</a:t>
            </a:r>
            <a:r>
              <a:rPr lang="en-US" altLang="zh-CN" sz="2400" b="1" dirty="0" smtClean="0">
                <a:sym typeface="Symbol" panose="05050102010706020507" pitchFamily="18" charset="2"/>
              </a:rPr>
              <a:t></a:t>
            </a:r>
            <a:r>
              <a:rPr lang="en-US" altLang="zh-CN" sz="2400" b="1" dirty="0" smtClean="0"/>
              <a:t> </a:t>
            </a:r>
            <a:r>
              <a:rPr lang="en-US" altLang="zh-CN" sz="2400" b="1" dirty="0" smtClean="0">
                <a:solidFill>
                  <a:srgbClr val="FF0000"/>
                </a:solidFill>
              </a:rPr>
              <a:t>smoking gun for discovery</a:t>
            </a:r>
            <a:endParaRPr lang="en-US" altLang="zh-CN" sz="2400" b="1" dirty="0">
              <a:solidFill>
                <a:srgbClr val="FF0000"/>
              </a:solidFill>
            </a:endParaRPr>
          </a:p>
        </p:txBody>
      </p:sp>
    </p:spTree>
    <p:extLst>
      <p:ext uri="{BB962C8B-B14F-4D97-AF65-F5344CB8AC3E}">
        <p14:creationId xmlns:p14="http://schemas.microsoft.com/office/powerpoint/2010/main" val="1069821239"/>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CC372B2-FE5F-4E66-AD77-9E75B7ED7294}" type="datetime1">
              <a:rPr lang="zh-CN" altLang="en-US" smtClean="0"/>
              <a:t>2015/10/9</a:t>
            </a:fld>
            <a:endParaRPr lang="zh-CN" altLang="en-US"/>
          </a:p>
        </p:txBody>
      </p:sp>
      <p:sp>
        <p:nvSpPr>
          <p:cNvPr id="3" name="Footer Placeholder 2"/>
          <p:cNvSpPr>
            <a:spLocks noGrp="1"/>
          </p:cNvSpPr>
          <p:nvPr>
            <p:ph type="ftr" sz="quarter" idx="11"/>
          </p:nvPr>
        </p:nvSpPr>
        <p:spPr/>
        <p:txBody>
          <a:bodyPr/>
          <a:lstStyle/>
          <a:p>
            <a:r>
              <a:rPr lang="en-US" altLang="zh-CN" smtClean="0"/>
              <a:t>USTC ICTS Colloquium</a:t>
            </a:r>
            <a:endParaRPr lang="zh-CN" altLang="en-US" dirty="0"/>
          </a:p>
        </p:txBody>
      </p:sp>
      <p:sp>
        <p:nvSpPr>
          <p:cNvPr id="4" name="Slide Number Placeholder 3"/>
          <p:cNvSpPr>
            <a:spLocks noGrp="1"/>
          </p:cNvSpPr>
          <p:nvPr>
            <p:ph type="sldNum" sz="quarter" idx="12"/>
          </p:nvPr>
        </p:nvSpPr>
        <p:spPr/>
        <p:txBody>
          <a:bodyPr/>
          <a:lstStyle/>
          <a:p>
            <a:fld id="{5F370CD8-12A3-4211-A1CA-1FABD332D5C8}" type="slidenum">
              <a:rPr lang="zh-CN" altLang="en-US" smtClean="0"/>
              <a:t>38</a:t>
            </a:fld>
            <a:endParaRPr lang="zh-CN" altLang="en-US"/>
          </a:p>
        </p:txBody>
      </p:sp>
      <p:sp>
        <p:nvSpPr>
          <p:cNvPr id="5" name="Title 4"/>
          <p:cNvSpPr>
            <a:spLocks noGrp="1"/>
          </p:cNvSpPr>
          <p:nvPr>
            <p:ph type="title"/>
          </p:nvPr>
        </p:nvSpPr>
        <p:spPr/>
        <p:txBody>
          <a:bodyPr/>
          <a:lstStyle/>
          <a:p>
            <a:r>
              <a:rPr lang="en-US" altLang="zh-CN" b="1" dirty="0" smtClean="0"/>
              <a:t>Detector concepts</a:t>
            </a:r>
            <a:endParaRPr lang="zh-CN" altLang="en-US" b="1" dirty="0"/>
          </a:p>
        </p:txBody>
      </p:sp>
      <p:grpSp>
        <p:nvGrpSpPr>
          <p:cNvPr id="6" name="Group 5"/>
          <p:cNvGrpSpPr/>
          <p:nvPr/>
        </p:nvGrpSpPr>
        <p:grpSpPr>
          <a:xfrm>
            <a:off x="134752" y="1193072"/>
            <a:ext cx="8947613" cy="4982261"/>
            <a:chOff x="11715" y="791799"/>
            <a:chExt cx="9755115" cy="5431899"/>
          </a:xfrm>
        </p:grpSpPr>
        <p:sp>
          <p:nvSpPr>
            <p:cNvPr id="7" name="圆角矩形 4"/>
            <p:cNvSpPr/>
            <p:nvPr/>
          </p:nvSpPr>
          <p:spPr>
            <a:xfrm>
              <a:off x="1992915" y="1528052"/>
              <a:ext cx="5486400" cy="3921125"/>
            </a:xfrm>
            <a:prstGeom prst="roundRect">
              <a:avLst/>
            </a:prstGeom>
            <a:solidFill>
              <a:srgbClr val="0064FF"/>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solidFill>
                  <a:srgbClr val="FFFFFF"/>
                </a:solidFill>
              </a:endParaRPr>
            </a:p>
          </p:txBody>
        </p:sp>
        <p:sp>
          <p:nvSpPr>
            <p:cNvPr id="9" name="圆角矩形 6"/>
            <p:cNvSpPr/>
            <p:nvPr/>
          </p:nvSpPr>
          <p:spPr>
            <a:xfrm>
              <a:off x="11715" y="993064"/>
              <a:ext cx="1582737" cy="1371600"/>
            </a:xfrm>
            <a:prstGeom prst="roundRect">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spcBef>
                  <a:spcPct val="20000"/>
                </a:spcBef>
                <a:buClr>
                  <a:schemeClr val="folHlink"/>
                </a:buClr>
                <a:buSzPct val="60000"/>
                <a:buFont typeface="Wingdings" panose="05000000000000000000" pitchFamily="2" charset="2"/>
                <a:buChar char="n"/>
                <a:defRPr sz="3000">
                  <a:solidFill>
                    <a:srgbClr val="000066"/>
                  </a:solidFill>
                  <a:latin typeface="Tahoma" panose="020B0604030504040204" pitchFamily="34" charset="0"/>
                  <a:ea typeface="黑体" panose="02010609060101010101" pitchFamily="49" charset="-122"/>
                </a:defRPr>
              </a:lvl1pPr>
              <a:lvl2pPr marL="742950" indent="-285750">
                <a:spcBef>
                  <a:spcPct val="20000"/>
                </a:spcBef>
                <a:buClr>
                  <a:schemeClr val="hlink"/>
                </a:buClr>
                <a:buSzPct val="55000"/>
                <a:buFont typeface="Wingdings" panose="05000000000000000000" pitchFamily="2" charset="2"/>
                <a:buChar char="è"/>
                <a:defRPr sz="2800">
                  <a:solidFill>
                    <a:srgbClr val="CC0000"/>
                  </a:solidFill>
                  <a:latin typeface="Tahoma" panose="020B0604030504040204" pitchFamily="34" charset="0"/>
                  <a:ea typeface="楷体_GB2312" pitchFamily="49"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9pPr>
            </a:lstStyle>
            <a:p>
              <a:pPr algn="ctr">
                <a:spcBef>
                  <a:spcPct val="0"/>
                </a:spcBef>
                <a:buClrTx/>
                <a:buSzTx/>
                <a:buFontTx/>
                <a:buNone/>
              </a:pPr>
              <a:r>
                <a:rPr lang="en-US" altLang="zh-CN" sz="2400" b="1" dirty="0" smtClean="0">
                  <a:solidFill>
                    <a:schemeClr val="bg1"/>
                  </a:solidFill>
                  <a:latin typeface="+mn-lt"/>
                </a:rPr>
                <a:t>Xenon gas system</a:t>
              </a:r>
              <a:endParaRPr lang="zh-CN" altLang="en-US" sz="2400" b="1" dirty="0">
                <a:solidFill>
                  <a:schemeClr val="bg1"/>
                </a:solidFill>
                <a:latin typeface="+mn-lt"/>
              </a:endParaRPr>
            </a:p>
          </p:txBody>
        </p:sp>
        <p:pic>
          <p:nvPicPr>
            <p:cNvPr id="10" name="图片 1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526315" y="1886827"/>
              <a:ext cx="4457700" cy="3192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1" name="直接连接符 24"/>
            <p:cNvCxnSpPr/>
            <p:nvPr/>
          </p:nvCxnSpPr>
          <p:spPr>
            <a:xfrm flipH="1">
              <a:off x="2285015" y="3563227"/>
              <a:ext cx="381000" cy="0"/>
            </a:xfrm>
            <a:prstGeom prst="line">
              <a:avLst/>
            </a:prstGeom>
            <a:ln w="57150">
              <a:solidFill>
                <a:srgbClr val="006600"/>
              </a:solidFill>
            </a:ln>
          </p:spPr>
          <p:style>
            <a:lnRef idx="1">
              <a:schemeClr val="accent1"/>
            </a:lnRef>
            <a:fillRef idx="0">
              <a:schemeClr val="accent1"/>
            </a:fillRef>
            <a:effectRef idx="0">
              <a:schemeClr val="accent1"/>
            </a:effectRef>
            <a:fontRef idx="minor">
              <a:schemeClr val="tx1"/>
            </a:fontRef>
          </p:style>
        </p:cxnSp>
        <p:cxnSp>
          <p:nvCxnSpPr>
            <p:cNvPr id="12" name="直接连接符 28"/>
            <p:cNvCxnSpPr/>
            <p:nvPr/>
          </p:nvCxnSpPr>
          <p:spPr>
            <a:xfrm flipV="1">
              <a:off x="2285015" y="1734427"/>
              <a:ext cx="0" cy="1828800"/>
            </a:xfrm>
            <a:prstGeom prst="line">
              <a:avLst/>
            </a:prstGeom>
            <a:ln w="57150">
              <a:solidFill>
                <a:srgbClr val="006600"/>
              </a:solidFill>
            </a:ln>
          </p:spPr>
          <p:style>
            <a:lnRef idx="1">
              <a:schemeClr val="accent1"/>
            </a:lnRef>
            <a:fillRef idx="0">
              <a:schemeClr val="accent1"/>
            </a:fillRef>
            <a:effectRef idx="0">
              <a:schemeClr val="accent1"/>
            </a:effectRef>
            <a:fontRef idx="minor">
              <a:schemeClr val="tx1"/>
            </a:fontRef>
          </p:style>
        </p:cxnSp>
        <p:cxnSp>
          <p:nvCxnSpPr>
            <p:cNvPr id="13" name="直接连接符 30"/>
            <p:cNvCxnSpPr/>
            <p:nvPr/>
          </p:nvCxnSpPr>
          <p:spPr>
            <a:xfrm>
              <a:off x="2285015" y="1734427"/>
              <a:ext cx="4967287" cy="0"/>
            </a:xfrm>
            <a:prstGeom prst="line">
              <a:avLst/>
            </a:prstGeom>
            <a:ln w="57150">
              <a:solidFill>
                <a:srgbClr val="006600"/>
              </a:solidFill>
            </a:ln>
          </p:spPr>
          <p:style>
            <a:lnRef idx="1">
              <a:schemeClr val="accent1"/>
            </a:lnRef>
            <a:fillRef idx="0">
              <a:schemeClr val="accent1"/>
            </a:fillRef>
            <a:effectRef idx="0">
              <a:schemeClr val="accent1"/>
            </a:effectRef>
            <a:fontRef idx="minor">
              <a:schemeClr val="tx1"/>
            </a:fontRef>
          </p:style>
        </p:cxnSp>
        <p:cxnSp>
          <p:nvCxnSpPr>
            <p:cNvPr id="14" name="直接连接符 32"/>
            <p:cNvCxnSpPr/>
            <p:nvPr/>
          </p:nvCxnSpPr>
          <p:spPr>
            <a:xfrm flipV="1">
              <a:off x="4761515" y="1374064"/>
              <a:ext cx="0" cy="395288"/>
            </a:xfrm>
            <a:prstGeom prst="line">
              <a:avLst/>
            </a:prstGeom>
            <a:ln w="57150">
              <a:solidFill>
                <a:srgbClr val="006600"/>
              </a:solidFill>
            </a:ln>
          </p:spPr>
          <p:style>
            <a:lnRef idx="1">
              <a:schemeClr val="accent1"/>
            </a:lnRef>
            <a:fillRef idx="0">
              <a:schemeClr val="accent1"/>
            </a:fillRef>
            <a:effectRef idx="0">
              <a:schemeClr val="accent1"/>
            </a:effectRef>
            <a:fontRef idx="minor">
              <a:schemeClr val="tx1"/>
            </a:fontRef>
          </p:style>
        </p:cxnSp>
        <p:cxnSp>
          <p:nvCxnSpPr>
            <p:cNvPr id="15" name="直接连接符 34"/>
            <p:cNvCxnSpPr/>
            <p:nvPr/>
          </p:nvCxnSpPr>
          <p:spPr>
            <a:xfrm flipH="1">
              <a:off x="1611915" y="1374064"/>
              <a:ext cx="3155950" cy="0"/>
            </a:xfrm>
            <a:prstGeom prst="line">
              <a:avLst/>
            </a:prstGeom>
            <a:ln w="57150">
              <a:solidFill>
                <a:srgbClr val="006600"/>
              </a:solidFill>
            </a:ln>
          </p:spPr>
          <p:style>
            <a:lnRef idx="1">
              <a:schemeClr val="accent1"/>
            </a:lnRef>
            <a:fillRef idx="0">
              <a:schemeClr val="accent1"/>
            </a:fillRef>
            <a:effectRef idx="0">
              <a:schemeClr val="accent1"/>
            </a:effectRef>
            <a:fontRef idx="minor">
              <a:schemeClr val="tx1"/>
            </a:fontRef>
          </p:style>
        </p:cxnSp>
        <p:cxnSp>
          <p:nvCxnSpPr>
            <p:cNvPr id="16" name="直接连接符 36"/>
            <p:cNvCxnSpPr/>
            <p:nvPr/>
          </p:nvCxnSpPr>
          <p:spPr>
            <a:xfrm>
              <a:off x="6704615" y="3563227"/>
              <a:ext cx="533400" cy="0"/>
            </a:xfrm>
            <a:prstGeom prst="line">
              <a:avLst/>
            </a:prstGeom>
            <a:ln w="57150">
              <a:solidFill>
                <a:srgbClr val="006600"/>
              </a:solidFill>
            </a:ln>
          </p:spPr>
          <p:style>
            <a:lnRef idx="1">
              <a:schemeClr val="accent1"/>
            </a:lnRef>
            <a:fillRef idx="0">
              <a:schemeClr val="accent1"/>
            </a:fillRef>
            <a:effectRef idx="0">
              <a:schemeClr val="accent1"/>
            </a:effectRef>
            <a:fontRef idx="minor">
              <a:schemeClr val="tx1"/>
            </a:fontRef>
          </p:style>
        </p:cxnSp>
        <p:cxnSp>
          <p:nvCxnSpPr>
            <p:cNvPr id="17" name="直接连接符 43"/>
            <p:cNvCxnSpPr/>
            <p:nvPr/>
          </p:nvCxnSpPr>
          <p:spPr>
            <a:xfrm flipV="1">
              <a:off x="7238015" y="1729664"/>
              <a:ext cx="0" cy="1800225"/>
            </a:xfrm>
            <a:prstGeom prst="line">
              <a:avLst/>
            </a:prstGeom>
            <a:ln w="57150">
              <a:solidFill>
                <a:srgbClr val="006600"/>
              </a:solidFill>
            </a:ln>
          </p:spPr>
          <p:style>
            <a:lnRef idx="1">
              <a:schemeClr val="accent1"/>
            </a:lnRef>
            <a:fillRef idx="0">
              <a:schemeClr val="accent1"/>
            </a:fillRef>
            <a:effectRef idx="0">
              <a:schemeClr val="accent1"/>
            </a:effectRef>
            <a:fontRef idx="minor">
              <a:schemeClr val="tx1"/>
            </a:fontRef>
          </p:style>
        </p:cxnSp>
        <p:cxnSp>
          <p:nvCxnSpPr>
            <p:cNvPr id="18" name="直接连接符 56"/>
            <p:cNvCxnSpPr/>
            <p:nvPr/>
          </p:nvCxnSpPr>
          <p:spPr>
            <a:xfrm flipH="1">
              <a:off x="2475515" y="3410827"/>
              <a:ext cx="190500"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9" name="直接连接符 58"/>
            <p:cNvCxnSpPr/>
            <p:nvPr/>
          </p:nvCxnSpPr>
          <p:spPr>
            <a:xfrm flipV="1">
              <a:off x="2475515" y="1929689"/>
              <a:ext cx="0" cy="1476375"/>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0" name="直接连接符 60"/>
            <p:cNvCxnSpPr/>
            <p:nvPr/>
          </p:nvCxnSpPr>
          <p:spPr>
            <a:xfrm flipV="1">
              <a:off x="2480277" y="1929689"/>
              <a:ext cx="4500563"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1" name="直接连接符 63"/>
            <p:cNvCxnSpPr/>
            <p:nvPr/>
          </p:nvCxnSpPr>
          <p:spPr>
            <a:xfrm>
              <a:off x="6704615" y="3410827"/>
              <a:ext cx="279400"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2" name="直接连接符 65"/>
            <p:cNvCxnSpPr/>
            <p:nvPr/>
          </p:nvCxnSpPr>
          <p:spPr>
            <a:xfrm flipV="1">
              <a:off x="6984015" y="1929689"/>
              <a:ext cx="0" cy="1476375"/>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3" name="直接连接符 70"/>
            <p:cNvCxnSpPr/>
            <p:nvPr/>
          </p:nvCxnSpPr>
          <p:spPr>
            <a:xfrm flipV="1">
              <a:off x="5028215" y="1380414"/>
              <a:ext cx="0" cy="53975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4" name="直接连接符 75"/>
            <p:cNvCxnSpPr/>
            <p:nvPr/>
          </p:nvCxnSpPr>
          <p:spPr>
            <a:xfrm>
              <a:off x="5028215" y="1374064"/>
              <a:ext cx="3371850"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
          <p:nvSpPr>
            <p:cNvPr id="25" name="TextBox 77"/>
            <p:cNvSpPr txBox="1">
              <a:spLocks noChangeArrowheads="1"/>
            </p:cNvSpPr>
            <p:nvPr/>
          </p:nvSpPr>
          <p:spPr bwMode="auto">
            <a:xfrm>
              <a:off x="2285015" y="4917364"/>
              <a:ext cx="1961096" cy="503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anose="05000000000000000000" pitchFamily="2" charset="2"/>
                <a:buChar char="n"/>
                <a:defRPr sz="3000">
                  <a:solidFill>
                    <a:srgbClr val="000066"/>
                  </a:solidFill>
                  <a:latin typeface="Tahoma" panose="020B0604030504040204" pitchFamily="34" charset="0"/>
                  <a:ea typeface="黑体" panose="02010609060101010101" pitchFamily="49" charset="-122"/>
                </a:defRPr>
              </a:lvl1pPr>
              <a:lvl2pPr marL="742950" indent="-285750">
                <a:spcBef>
                  <a:spcPct val="20000"/>
                </a:spcBef>
                <a:buClr>
                  <a:schemeClr val="hlink"/>
                </a:buClr>
                <a:buSzPct val="55000"/>
                <a:buFont typeface="Wingdings" panose="05000000000000000000" pitchFamily="2" charset="2"/>
                <a:buChar char="è"/>
                <a:defRPr sz="2800">
                  <a:solidFill>
                    <a:srgbClr val="CC0000"/>
                  </a:solidFill>
                  <a:latin typeface="Tahoma" panose="020B0604030504040204" pitchFamily="34" charset="0"/>
                  <a:ea typeface="楷体_GB2312" pitchFamily="49"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9pPr>
            </a:lstStyle>
            <a:p>
              <a:pPr>
                <a:spcBef>
                  <a:spcPct val="0"/>
                </a:spcBef>
                <a:buClrTx/>
                <a:buSzTx/>
                <a:buFontTx/>
                <a:buNone/>
              </a:pPr>
              <a:r>
                <a:rPr lang="en-US" altLang="zh-CN" sz="2400" b="1" dirty="0" smtClean="0">
                  <a:solidFill>
                    <a:srgbClr val="FFFFFF"/>
                  </a:solidFill>
                  <a:latin typeface="+mn-lt"/>
                </a:rPr>
                <a:t>Water shield</a:t>
              </a:r>
              <a:endParaRPr lang="zh-CN" altLang="en-US" sz="2400" b="1" dirty="0">
                <a:solidFill>
                  <a:srgbClr val="FFFFFF"/>
                </a:solidFill>
                <a:latin typeface="+mn-lt"/>
              </a:endParaRPr>
            </a:p>
          </p:txBody>
        </p:sp>
        <p:sp>
          <p:nvSpPr>
            <p:cNvPr id="26" name="圆角矩形 83"/>
            <p:cNvSpPr/>
            <p:nvPr/>
          </p:nvSpPr>
          <p:spPr>
            <a:xfrm>
              <a:off x="8012715" y="791799"/>
              <a:ext cx="1562100" cy="1953866"/>
            </a:xfrm>
            <a:prstGeom prst="round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spcBef>
                  <a:spcPct val="20000"/>
                </a:spcBef>
                <a:buClr>
                  <a:schemeClr val="folHlink"/>
                </a:buClr>
                <a:buSzPct val="60000"/>
                <a:buFont typeface="Wingdings" panose="05000000000000000000" pitchFamily="2" charset="2"/>
                <a:buChar char="n"/>
                <a:defRPr sz="3000">
                  <a:solidFill>
                    <a:srgbClr val="000066"/>
                  </a:solidFill>
                  <a:latin typeface="Tahoma" panose="020B0604030504040204" pitchFamily="34" charset="0"/>
                  <a:ea typeface="黑体" panose="02010609060101010101" pitchFamily="49" charset="-122"/>
                </a:defRPr>
              </a:lvl1pPr>
              <a:lvl2pPr marL="742950" indent="-285750">
                <a:spcBef>
                  <a:spcPct val="20000"/>
                </a:spcBef>
                <a:buClr>
                  <a:schemeClr val="hlink"/>
                </a:buClr>
                <a:buSzPct val="55000"/>
                <a:buFont typeface="Wingdings" panose="05000000000000000000" pitchFamily="2" charset="2"/>
                <a:buChar char="è"/>
                <a:defRPr sz="2800">
                  <a:solidFill>
                    <a:srgbClr val="CC0000"/>
                  </a:solidFill>
                  <a:latin typeface="Tahoma" panose="020B0604030504040204" pitchFamily="34" charset="0"/>
                  <a:ea typeface="楷体_GB2312" pitchFamily="49"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9pPr>
            </a:lstStyle>
            <a:p>
              <a:pPr algn="ctr">
                <a:lnSpc>
                  <a:spcPct val="110000"/>
                </a:lnSpc>
                <a:spcBef>
                  <a:spcPts val="600"/>
                </a:spcBef>
                <a:buClrTx/>
                <a:buSzTx/>
                <a:buFontTx/>
                <a:buNone/>
              </a:pPr>
              <a:endParaRPr lang="en-US" altLang="zh-CN" sz="500" b="1" dirty="0">
                <a:solidFill>
                  <a:schemeClr val="bg1"/>
                </a:solidFill>
                <a:latin typeface="+mn-lt"/>
              </a:endParaRPr>
            </a:p>
            <a:p>
              <a:pPr algn="ctr">
                <a:lnSpc>
                  <a:spcPct val="110000"/>
                </a:lnSpc>
                <a:spcBef>
                  <a:spcPct val="0"/>
                </a:spcBef>
                <a:buClrTx/>
                <a:buSzTx/>
                <a:buFontTx/>
                <a:buNone/>
              </a:pPr>
              <a:r>
                <a:rPr lang="en-US" altLang="zh-CN" sz="1800" dirty="0" smtClean="0">
                  <a:solidFill>
                    <a:schemeClr val="bg1"/>
                  </a:solidFill>
                  <a:latin typeface="+mn-lt"/>
                </a:rPr>
                <a:t>Electronics &amp; DAQ</a:t>
              </a:r>
              <a:endParaRPr lang="zh-CN" altLang="en-US" sz="1800" dirty="0">
                <a:solidFill>
                  <a:schemeClr val="bg1"/>
                </a:solidFill>
                <a:latin typeface="+mn-lt"/>
              </a:endParaRPr>
            </a:p>
          </p:txBody>
        </p:sp>
        <p:sp>
          <p:nvSpPr>
            <p:cNvPr id="27" name="圆角矩形 85"/>
            <p:cNvSpPr/>
            <p:nvPr/>
          </p:nvSpPr>
          <p:spPr>
            <a:xfrm>
              <a:off x="7555515" y="2817102"/>
              <a:ext cx="2082801" cy="3395662"/>
            </a:xfrm>
            <a:prstGeom prst="roundRect">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rgbClr val="FFFFFF"/>
                </a:solidFill>
              </a:endParaRPr>
            </a:p>
          </p:txBody>
        </p:sp>
        <p:sp>
          <p:nvSpPr>
            <p:cNvPr id="29" name="TextBox 82"/>
            <p:cNvSpPr txBox="1">
              <a:spLocks noChangeArrowheads="1"/>
            </p:cNvSpPr>
            <p:nvPr/>
          </p:nvSpPr>
          <p:spPr bwMode="auto">
            <a:xfrm>
              <a:off x="7809877" y="5220843"/>
              <a:ext cx="1855065" cy="436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folHlink"/>
                </a:buClr>
                <a:buSzPct val="60000"/>
                <a:buFont typeface="Wingdings" panose="05000000000000000000" pitchFamily="2" charset="2"/>
                <a:buChar char="n"/>
                <a:defRPr sz="3000">
                  <a:solidFill>
                    <a:srgbClr val="000066"/>
                  </a:solidFill>
                  <a:latin typeface="Tahoma" panose="020B0604030504040204" pitchFamily="34" charset="0"/>
                  <a:ea typeface="黑体" panose="02010609060101010101" pitchFamily="49" charset="-122"/>
                </a:defRPr>
              </a:lvl1pPr>
              <a:lvl2pPr marL="742950" indent="-285750">
                <a:spcBef>
                  <a:spcPct val="20000"/>
                </a:spcBef>
                <a:buClr>
                  <a:schemeClr val="hlink"/>
                </a:buClr>
                <a:buSzPct val="55000"/>
                <a:buFont typeface="Wingdings" panose="05000000000000000000" pitchFamily="2" charset="2"/>
                <a:buChar char="è"/>
                <a:defRPr sz="2800">
                  <a:solidFill>
                    <a:srgbClr val="CC0000"/>
                  </a:solidFill>
                  <a:latin typeface="Tahoma" panose="020B0604030504040204" pitchFamily="34" charset="0"/>
                  <a:ea typeface="楷体_GB2312" pitchFamily="49"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9pPr>
            </a:lstStyle>
            <a:p>
              <a:pPr algn="ctr">
                <a:spcBef>
                  <a:spcPct val="0"/>
                </a:spcBef>
                <a:buClrTx/>
                <a:buSzTx/>
                <a:buFontTx/>
                <a:buNone/>
              </a:pPr>
              <a:r>
                <a:rPr lang="en-US" altLang="zh-CN" sz="2000" b="1" dirty="0" smtClean="0">
                  <a:solidFill>
                    <a:srgbClr val="FFFF00"/>
                  </a:solidFill>
                  <a:latin typeface="+mn-lt"/>
                </a:rPr>
                <a:t>Drift chamber</a:t>
              </a:r>
              <a:endParaRPr lang="zh-CN" altLang="en-US" sz="2000" b="1" dirty="0">
                <a:solidFill>
                  <a:srgbClr val="FFFF00"/>
                </a:solidFill>
                <a:latin typeface="+mn-lt"/>
              </a:endParaRPr>
            </a:p>
          </p:txBody>
        </p:sp>
        <p:sp>
          <p:nvSpPr>
            <p:cNvPr id="30" name="TextBox 78"/>
            <p:cNvSpPr txBox="1">
              <a:spLocks noChangeArrowheads="1"/>
            </p:cNvSpPr>
            <p:nvPr/>
          </p:nvSpPr>
          <p:spPr bwMode="auto">
            <a:xfrm>
              <a:off x="8055577" y="3442578"/>
              <a:ext cx="1398588" cy="436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folHlink"/>
                </a:buClr>
                <a:buSzPct val="60000"/>
                <a:buFont typeface="Wingdings" panose="05000000000000000000" pitchFamily="2" charset="2"/>
                <a:buChar char="n"/>
                <a:defRPr sz="3000">
                  <a:solidFill>
                    <a:srgbClr val="000066"/>
                  </a:solidFill>
                  <a:latin typeface="Tahoma" panose="020B0604030504040204" pitchFamily="34" charset="0"/>
                  <a:ea typeface="黑体" panose="02010609060101010101" pitchFamily="49" charset="-122"/>
                </a:defRPr>
              </a:lvl1pPr>
              <a:lvl2pPr marL="742950" indent="-285750">
                <a:spcBef>
                  <a:spcPct val="20000"/>
                </a:spcBef>
                <a:buClr>
                  <a:schemeClr val="hlink"/>
                </a:buClr>
                <a:buSzPct val="55000"/>
                <a:buFont typeface="Wingdings" panose="05000000000000000000" pitchFamily="2" charset="2"/>
                <a:buChar char="è"/>
                <a:defRPr sz="2800">
                  <a:solidFill>
                    <a:srgbClr val="CC0000"/>
                  </a:solidFill>
                  <a:latin typeface="Tahoma" panose="020B0604030504040204" pitchFamily="34" charset="0"/>
                  <a:ea typeface="楷体_GB2312" pitchFamily="49"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9pPr>
            </a:lstStyle>
            <a:p>
              <a:pPr algn="ctr">
                <a:spcBef>
                  <a:spcPct val="0"/>
                </a:spcBef>
                <a:buClrTx/>
                <a:buSzTx/>
                <a:buFontTx/>
                <a:buNone/>
              </a:pPr>
              <a:r>
                <a:rPr lang="en-US" altLang="zh-CN" sz="2000" b="1" dirty="0" smtClean="0">
                  <a:solidFill>
                    <a:srgbClr val="FF0066"/>
                  </a:solidFill>
                  <a:latin typeface="+mn-lt"/>
                </a:rPr>
                <a:t>HP Vessel</a:t>
              </a:r>
              <a:endParaRPr lang="zh-CN" altLang="en-US" sz="2000" b="1" dirty="0">
                <a:solidFill>
                  <a:srgbClr val="FF0066"/>
                </a:solidFill>
                <a:latin typeface="+mn-lt"/>
              </a:endParaRPr>
            </a:p>
          </p:txBody>
        </p:sp>
        <p:cxnSp>
          <p:nvCxnSpPr>
            <p:cNvPr id="31" name="直接箭头连接符 90"/>
            <p:cNvCxnSpPr>
              <a:stCxn id="30" idx="1"/>
            </p:cNvCxnSpPr>
            <p:nvPr/>
          </p:nvCxnSpPr>
          <p:spPr>
            <a:xfrm flipH="1">
              <a:off x="6490302" y="3660687"/>
              <a:ext cx="1565275" cy="174002"/>
            </a:xfrm>
            <a:prstGeom prst="straightConnector1">
              <a:avLst/>
            </a:prstGeom>
            <a:ln w="38100">
              <a:solidFill>
                <a:srgbClr val="FF0066"/>
              </a:solidFill>
              <a:tailEnd type="arrow"/>
            </a:ln>
          </p:spPr>
          <p:style>
            <a:lnRef idx="1">
              <a:schemeClr val="accent1"/>
            </a:lnRef>
            <a:fillRef idx="0">
              <a:schemeClr val="accent1"/>
            </a:fillRef>
            <a:effectRef idx="0">
              <a:schemeClr val="accent1"/>
            </a:effectRef>
            <a:fontRef idx="minor">
              <a:schemeClr val="tx1"/>
            </a:fontRef>
          </p:style>
        </p:cxnSp>
        <p:sp>
          <p:nvSpPr>
            <p:cNvPr id="32" name="TextBox 79"/>
            <p:cNvSpPr txBox="1">
              <a:spLocks noChangeArrowheads="1"/>
            </p:cNvSpPr>
            <p:nvPr/>
          </p:nvSpPr>
          <p:spPr bwMode="auto">
            <a:xfrm>
              <a:off x="8063910" y="5787479"/>
              <a:ext cx="1250950" cy="436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folHlink"/>
                </a:buClr>
                <a:buSzPct val="60000"/>
                <a:buFont typeface="Wingdings" panose="05000000000000000000" pitchFamily="2" charset="2"/>
                <a:buChar char="n"/>
                <a:defRPr sz="3000">
                  <a:solidFill>
                    <a:srgbClr val="000066"/>
                  </a:solidFill>
                  <a:latin typeface="Tahoma" panose="020B0604030504040204" pitchFamily="34" charset="0"/>
                  <a:ea typeface="黑体" panose="02010609060101010101" pitchFamily="49" charset="-122"/>
                </a:defRPr>
              </a:lvl1pPr>
              <a:lvl2pPr marL="742950" indent="-285750">
                <a:spcBef>
                  <a:spcPct val="20000"/>
                </a:spcBef>
                <a:buClr>
                  <a:schemeClr val="hlink"/>
                </a:buClr>
                <a:buSzPct val="55000"/>
                <a:buFont typeface="Wingdings" panose="05000000000000000000" pitchFamily="2" charset="2"/>
                <a:buChar char="è"/>
                <a:defRPr sz="2800">
                  <a:solidFill>
                    <a:srgbClr val="CC0000"/>
                  </a:solidFill>
                  <a:latin typeface="Tahoma" panose="020B0604030504040204" pitchFamily="34" charset="0"/>
                  <a:ea typeface="楷体_GB2312" pitchFamily="49"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9pPr>
            </a:lstStyle>
            <a:p>
              <a:pPr algn="ctr">
                <a:spcBef>
                  <a:spcPct val="0"/>
                </a:spcBef>
                <a:buClrTx/>
                <a:buSzTx/>
                <a:buFontTx/>
                <a:buNone/>
              </a:pPr>
              <a:r>
                <a:rPr lang="en-US" altLang="zh-CN" sz="2000" b="1" dirty="0" smtClean="0">
                  <a:solidFill>
                    <a:srgbClr val="FFFFFF"/>
                  </a:solidFill>
                  <a:latin typeface="+mn-lt"/>
                </a:rPr>
                <a:t>Cathode</a:t>
              </a:r>
              <a:endParaRPr lang="zh-CN" altLang="en-US" sz="2000" b="1" dirty="0">
                <a:solidFill>
                  <a:srgbClr val="FFFFFF"/>
                </a:solidFill>
                <a:latin typeface="+mn-lt"/>
              </a:endParaRPr>
            </a:p>
          </p:txBody>
        </p:sp>
        <p:cxnSp>
          <p:nvCxnSpPr>
            <p:cNvPr id="33" name="直接箭头连接符 94"/>
            <p:cNvCxnSpPr>
              <a:stCxn id="32" idx="1"/>
            </p:cNvCxnSpPr>
            <p:nvPr/>
          </p:nvCxnSpPr>
          <p:spPr>
            <a:xfrm flipH="1" flipV="1">
              <a:off x="4634912" y="4344442"/>
              <a:ext cx="3428998" cy="1661146"/>
            </a:xfrm>
            <a:prstGeom prst="straightConnector1">
              <a:avLst/>
            </a:prstGeom>
            <a:ln w="38100">
              <a:solidFill>
                <a:srgbClr val="00CC00"/>
              </a:solidFill>
              <a:tailEnd type="arrow"/>
            </a:ln>
          </p:spPr>
          <p:style>
            <a:lnRef idx="1">
              <a:schemeClr val="accent1"/>
            </a:lnRef>
            <a:fillRef idx="0">
              <a:schemeClr val="accent1"/>
            </a:fillRef>
            <a:effectRef idx="0">
              <a:schemeClr val="accent1"/>
            </a:effectRef>
            <a:fontRef idx="minor">
              <a:schemeClr val="tx1"/>
            </a:fontRef>
          </p:style>
        </p:cxnSp>
        <p:sp>
          <p:nvSpPr>
            <p:cNvPr id="34" name="TextBox 81"/>
            <p:cNvSpPr txBox="1">
              <a:spLocks noChangeArrowheads="1"/>
            </p:cNvSpPr>
            <p:nvPr/>
          </p:nvSpPr>
          <p:spPr bwMode="auto">
            <a:xfrm>
              <a:off x="7900003" y="4102208"/>
              <a:ext cx="1674812" cy="771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folHlink"/>
                </a:buClr>
                <a:buSzPct val="60000"/>
                <a:buFont typeface="Wingdings" panose="05000000000000000000" pitchFamily="2" charset="2"/>
                <a:buChar char="n"/>
                <a:defRPr sz="3000">
                  <a:solidFill>
                    <a:srgbClr val="000066"/>
                  </a:solidFill>
                  <a:latin typeface="Tahoma" panose="020B0604030504040204" pitchFamily="34" charset="0"/>
                  <a:ea typeface="黑体" panose="02010609060101010101" pitchFamily="49" charset="-122"/>
                </a:defRPr>
              </a:lvl1pPr>
              <a:lvl2pPr marL="742950" indent="-285750">
                <a:spcBef>
                  <a:spcPct val="20000"/>
                </a:spcBef>
                <a:buClr>
                  <a:schemeClr val="hlink"/>
                </a:buClr>
                <a:buSzPct val="55000"/>
                <a:buFont typeface="Wingdings" panose="05000000000000000000" pitchFamily="2" charset="2"/>
                <a:buChar char="è"/>
                <a:defRPr sz="2800">
                  <a:solidFill>
                    <a:srgbClr val="CC0000"/>
                  </a:solidFill>
                  <a:latin typeface="Tahoma" panose="020B0604030504040204" pitchFamily="34" charset="0"/>
                  <a:ea typeface="楷体_GB2312" pitchFamily="49"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9pPr>
            </a:lstStyle>
            <a:p>
              <a:pPr algn="ctr">
                <a:spcBef>
                  <a:spcPct val="0"/>
                </a:spcBef>
                <a:buClrTx/>
                <a:buSzTx/>
                <a:buFontTx/>
                <a:buNone/>
              </a:pPr>
              <a:r>
                <a:rPr lang="en-US" altLang="zh-CN" sz="2000" b="1" dirty="0" smtClean="0">
                  <a:solidFill>
                    <a:srgbClr val="FFFFFF"/>
                  </a:solidFill>
                  <a:latin typeface="+mn-lt"/>
                </a:rPr>
                <a:t>Frontend ASICs</a:t>
              </a:r>
              <a:endParaRPr lang="zh-CN" altLang="en-US" sz="2000" b="1" dirty="0">
                <a:solidFill>
                  <a:srgbClr val="FFFFFF"/>
                </a:solidFill>
                <a:latin typeface="+mn-lt"/>
              </a:endParaRPr>
            </a:p>
          </p:txBody>
        </p:sp>
        <p:cxnSp>
          <p:nvCxnSpPr>
            <p:cNvPr id="35" name="直接箭头连接符 106"/>
            <p:cNvCxnSpPr/>
            <p:nvPr/>
          </p:nvCxnSpPr>
          <p:spPr>
            <a:xfrm flipH="1" flipV="1">
              <a:off x="5117116" y="4063291"/>
              <a:ext cx="2782887" cy="1365436"/>
            </a:xfrm>
            <a:prstGeom prst="straightConnector1">
              <a:avLst/>
            </a:prstGeom>
            <a:ln w="38100">
              <a:solidFill>
                <a:srgbClr val="FFC000"/>
              </a:solidFill>
              <a:tailEnd type="arrow"/>
            </a:ln>
          </p:spPr>
          <p:style>
            <a:lnRef idx="1">
              <a:schemeClr val="accent1"/>
            </a:lnRef>
            <a:fillRef idx="0">
              <a:schemeClr val="accent1"/>
            </a:fillRef>
            <a:effectRef idx="0">
              <a:schemeClr val="accent1"/>
            </a:effectRef>
            <a:fontRef idx="minor">
              <a:schemeClr val="tx1"/>
            </a:fontRef>
          </p:style>
        </p:cxnSp>
        <p:cxnSp>
          <p:nvCxnSpPr>
            <p:cNvPr id="36" name="直接箭头连接符 115"/>
            <p:cNvCxnSpPr>
              <a:stCxn id="38" idx="1"/>
            </p:cNvCxnSpPr>
            <p:nvPr/>
          </p:nvCxnSpPr>
          <p:spPr>
            <a:xfrm flipH="1" flipV="1">
              <a:off x="5791613" y="4203532"/>
              <a:ext cx="1734858" cy="707957"/>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37" name="直接箭头连接符 134"/>
            <p:cNvCxnSpPr/>
            <p:nvPr/>
          </p:nvCxnSpPr>
          <p:spPr>
            <a:xfrm rot="10800000">
              <a:off x="6141052" y="3856914"/>
              <a:ext cx="1795463" cy="587375"/>
            </a:xfrm>
            <a:prstGeom prst="straightConnector1">
              <a:avLst/>
            </a:prstGeom>
            <a:ln w="38100">
              <a:solidFill>
                <a:schemeClr val="accent1">
                  <a:lumMod val="60000"/>
                  <a:lumOff val="40000"/>
                </a:schemeClr>
              </a:solidFill>
              <a:tailEnd type="arrow"/>
            </a:ln>
          </p:spPr>
          <p:style>
            <a:lnRef idx="1">
              <a:schemeClr val="accent1"/>
            </a:lnRef>
            <a:fillRef idx="0">
              <a:schemeClr val="accent1"/>
            </a:fillRef>
            <a:effectRef idx="0">
              <a:schemeClr val="accent1"/>
            </a:effectRef>
            <a:fontRef idx="minor">
              <a:schemeClr val="tx1"/>
            </a:fontRef>
          </p:style>
        </p:cxnSp>
        <p:sp>
          <p:nvSpPr>
            <p:cNvPr id="38" name="TextBox 80"/>
            <p:cNvSpPr txBox="1">
              <a:spLocks noChangeArrowheads="1"/>
            </p:cNvSpPr>
            <p:nvPr/>
          </p:nvSpPr>
          <p:spPr bwMode="auto">
            <a:xfrm>
              <a:off x="7526471" y="4693380"/>
              <a:ext cx="2240359" cy="436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folHlink"/>
                </a:buClr>
                <a:buSzPct val="60000"/>
                <a:buFont typeface="Wingdings" panose="05000000000000000000" pitchFamily="2" charset="2"/>
                <a:buChar char="n"/>
                <a:defRPr sz="3000">
                  <a:solidFill>
                    <a:srgbClr val="000066"/>
                  </a:solidFill>
                  <a:latin typeface="Tahoma" panose="020B0604030504040204" pitchFamily="34" charset="0"/>
                  <a:ea typeface="黑体" panose="02010609060101010101" pitchFamily="49" charset="-122"/>
                </a:defRPr>
              </a:lvl1pPr>
              <a:lvl2pPr marL="742950" indent="-285750">
                <a:spcBef>
                  <a:spcPct val="20000"/>
                </a:spcBef>
                <a:buClr>
                  <a:schemeClr val="hlink"/>
                </a:buClr>
                <a:buSzPct val="55000"/>
                <a:buFont typeface="Wingdings" panose="05000000000000000000" pitchFamily="2" charset="2"/>
                <a:buChar char="è"/>
                <a:defRPr sz="2800">
                  <a:solidFill>
                    <a:srgbClr val="CC0000"/>
                  </a:solidFill>
                  <a:latin typeface="Tahoma" panose="020B0604030504040204" pitchFamily="34" charset="0"/>
                  <a:ea typeface="楷体_GB2312" pitchFamily="49"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9pPr>
            </a:lstStyle>
            <a:p>
              <a:pPr algn="ctr">
                <a:spcBef>
                  <a:spcPct val="0"/>
                </a:spcBef>
                <a:buClrTx/>
                <a:buSzTx/>
                <a:buFontTx/>
                <a:buNone/>
              </a:pPr>
              <a:r>
                <a:rPr lang="en-US" altLang="zh-CN" sz="2000" b="1" dirty="0" smtClean="0">
                  <a:solidFill>
                    <a:srgbClr val="FF0000"/>
                  </a:solidFill>
                  <a:latin typeface="+mn-lt"/>
                </a:rPr>
                <a:t>Readout plane</a:t>
              </a:r>
              <a:endParaRPr lang="zh-CN" altLang="en-US" sz="2000" b="1" dirty="0">
                <a:solidFill>
                  <a:srgbClr val="FF0000"/>
                </a:solidFill>
                <a:latin typeface="+mn-lt"/>
              </a:endParaRPr>
            </a:p>
          </p:txBody>
        </p:sp>
        <p:sp>
          <p:nvSpPr>
            <p:cNvPr id="39" name="TextBox 41"/>
            <p:cNvSpPr txBox="1">
              <a:spLocks noChangeArrowheads="1"/>
            </p:cNvSpPr>
            <p:nvPr/>
          </p:nvSpPr>
          <p:spPr bwMode="auto">
            <a:xfrm>
              <a:off x="3516915" y="2158290"/>
              <a:ext cx="1174784" cy="7046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anose="05000000000000000000" pitchFamily="2" charset="2"/>
                <a:buChar char="n"/>
                <a:defRPr sz="3000">
                  <a:solidFill>
                    <a:srgbClr val="000066"/>
                  </a:solidFill>
                  <a:latin typeface="Tahoma" panose="020B0604030504040204" pitchFamily="34" charset="0"/>
                  <a:ea typeface="黑体" panose="02010609060101010101" pitchFamily="49" charset="-122"/>
                </a:defRPr>
              </a:lvl1pPr>
              <a:lvl2pPr marL="742950" indent="-285750">
                <a:spcBef>
                  <a:spcPct val="20000"/>
                </a:spcBef>
                <a:buClr>
                  <a:schemeClr val="hlink"/>
                </a:buClr>
                <a:buSzPct val="55000"/>
                <a:buFont typeface="Wingdings" panose="05000000000000000000" pitchFamily="2" charset="2"/>
                <a:buChar char="è"/>
                <a:defRPr sz="2800">
                  <a:solidFill>
                    <a:srgbClr val="CC0000"/>
                  </a:solidFill>
                  <a:latin typeface="Tahoma" panose="020B0604030504040204" pitchFamily="34" charset="0"/>
                  <a:ea typeface="楷体_GB2312" pitchFamily="49"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9pPr>
            </a:lstStyle>
            <a:p>
              <a:pPr>
                <a:spcBef>
                  <a:spcPct val="0"/>
                </a:spcBef>
                <a:buClrTx/>
                <a:buSzTx/>
                <a:buFontTx/>
                <a:buNone/>
              </a:pPr>
              <a:r>
                <a:rPr lang="en-US" altLang="zh-CN" sz="1800" dirty="0" smtClean="0">
                  <a:solidFill>
                    <a:schemeClr val="bg1"/>
                  </a:solidFill>
                  <a:latin typeface="+mn-lt"/>
                  <a:ea typeface="宋体" panose="02010600030101010101" pitchFamily="2" charset="-122"/>
                </a:rPr>
                <a:t>Dia. 1.5m</a:t>
              </a:r>
              <a:endParaRPr lang="en-US" altLang="zh-CN" sz="1800" dirty="0">
                <a:solidFill>
                  <a:schemeClr val="bg1"/>
                </a:solidFill>
                <a:latin typeface="+mn-lt"/>
                <a:ea typeface="宋体" panose="02010600030101010101" pitchFamily="2" charset="-122"/>
              </a:endParaRPr>
            </a:p>
            <a:p>
              <a:pPr>
                <a:spcBef>
                  <a:spcPct val="0"/>
                </a:spcBef>
                <a:buClrTx/>
                <a:buSzTx/>
                <a:buFontTx/>
                <a:buNone/>
              </a:pPr>
              <a:r>
                <a:rPr lang="en-US" altLang="zh-CN" sz="1800" dirty="0" smtClean="0">
                  <a:solidFill>
                    <a:schemeClr val="bg1"/>
                  </a:solidFill>
                  <a:latin typeface="+mn-lt"/>
                  <a:ea typeface="宋体" panose="02010600030101010101" pitchFamily="2" charset="-122"/>
                </a:rPr>
                <a:t>Len. 2m</a:t>
              </a:r>
              <a:endParaRPr lang="zh-CN" altLang="en-US" sz="1800" baseline="30000" dirty="0">
                <a:solidFill>
                  <a:schemeClr val="bg1"/>
                </a:solidFill>
                <a:latin typeface="+mn-lt"/>
                <a:ea typeface="宋体" panose="02010600030101010101" pitchFamily="2" charset="-122"/>
              </a:endParaRPr>
            </a:p>
          </p:txBody>
        </p:sp>
        <p:cxnSp>
          <p:nvCxnSpPr>
            <p:cNvPr id="40" name="Straight Arrow Connector 39"/>
            <p:cNvCxnSpPr/>
            <p:nvPr/>
          </p:nvCxnSpPr>
          <p:spPr>
            <a:xfrm flipV="1">
              <a:off x="5269515" y="2817102"/>
              <a:ext cx="228600" cy="385762"/>
            </a:xfrm>
            <a:prstGeom prst="straightConnector1">
              <a:avLst/>
            </a:prstGeom>
            <a:ln w="34925">
              <a:tailEnd type="triangle"/>
            </a:ln>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p:nvPr/>
          </p:nvCxnSpPr>
          <p:spPr>
            <a:xfrm>
              <a:off x="5269515" y="3202864"/>
              <a:ext cx="198437" cy="225425"/>
            </a:xfrm>
            <a:prstGeom prst="straightConnector1">
              <a:avLst/>
            </a:prstGeom>
            <a:ln w="34925">
              <a:tailEnd type="triangle"/>
            </a:ln>
          </p:spPr>
          <p:style>
            <a:lnRef idx="1">
              <a:schemeClr val="accent1"/>
            </a:lnRef>
            <a:fillRef idx="0">
              <a:schemeClr val="accent1"/>
            </a:fillRef>
            <a:effectRef idx="0">
              <a:schemeClr val="accent1"/>
            </a:effectRef>
            <a:fontRef idx="minor">
              <a:schemeClr val="tx1"/>
            </a:fontRef>
          </p:style>
        </p:cxnSp>
        <p:cxnSp>
          <p:nvCxnSpPr>
            <p:cNvPr id="42" name="Straight Arrow Connector 41"/>
            <p:cNvCxnSpPr/>
            <p:nvPr/>
          </p:nvCxnSpPr>
          <p:spPr>
            <a:xfrm flipH="1" flipV="1">
              <a:off x="4698015" y="3067927"/>
              <a:ext cx="609600" cy="152400"/>
            </a:xfrm>
            <a:prstGeom prst="straightConnector1">
              <a:avLst/>
            </a:prstGeom>
            <a:ln w="34925">
              <a:tailEnd type="triangle"/>
            </a:ln>
          </p:spPr>
          <p:style>
            <a:lnRef idx="1">
              <a:schemeClr val="accent1"/>
            </a:lnRef>
            <a:fillRef idx="0">
              <a:schemeClr val="accent1"/>
            </a:fillRef>
            <a:effectRef idx="0">
              <a:schemeClr val="accent1"/>
            </a:effectRef>
            <a:fontRef idx="minor">
              <a:schemeClr val="tx1"/>
            </a:fontRef>
          </p:style>
        </p:cxnSp>
      </p:grpSp>
      <p:sp>
        <p:nvSpPr>
          <p:cNvPr id="43" name="TextBox 42"/>
          <p:cNvSpPr txBox="1"/>
          <p:nvPr/>
        </p:nvSpPr>
        <p:spPr>
          <a:xfrm>
            <a:off x="2980772" y="5828129"/>
            <a:ext cx="3289362" cy="369332"/>
          </a:xfrm>
          <a:prstGeom prst="rect">
            <a:avLst/>
          </a:prstGeom>
          <a:noFill/>
        </p:spPr>
        <p:txBody>
          <a:bodyPr wrap="none" rtlCol="0">
            <a:spAutoFit/>
          </a:bodyPr>
          <a:lstStyle/>
          <a:p>
            <a:r>
              <a:rPr lang="en-US" altLang="zh-CN" b="1" dirty="0" smtClean="0"/>
              <a:t>200 kg, modularized to ton-scale</a:t>
            </a:r>
            <a:endParaRPr lang="zh-CN" altLang="en-US" b="1" dirty="0"/>
          </a:p>
        </p:txBody>
      </p:sp>
    </p:spTree>
    <p:extLst>
      <p:ext uri="{BB962C8B-B14F-4D97-AF65-F5344CB8AC3E}">
        <p14:creationId xmlns:p14="http://schemas.microsoft.com/office/powerpoint/2010/main" val="3259122991"/>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CC372B2-FE5F-4E66-AD77-9E75B7ED7294}" type="datetime1">
              <a:rPr lang="zh-CN" altLang="en-US" smtClean="0"/>
              <a:t>2015/10/9</a:t>
            </a:fld>
            <a:endParaRPr lang="zh-CN" altLang="en-US"/>
          </a:p>
        </p:txBody>
      </p:sp>
      <p:sp>
        <p:nvSpPr>
          <p:cNvPr id="3" name="Footer Placeholder 2"/>
          <p:cNvSpPr>
            <a:spLocks noGrp="1"/>
          </p:cNvSpPr>
          <p:nvPr>
            <p:ph type="ftr" sz="quarter" idx="11"/>
          </p:nvPr>
        </p:nvSpPr>
        <p:spPr/>
        <p:txBody>
          <a:bodyPr/>
          <a:lstStyle/>
          <a:p>
            <a:r>
              <a:rPr lang="en-US" altLang="zh-CN" smtClean="0"/>
              <a:t>USTC ICTS Colloquium</a:t>
            </a:r>
            <a:endParaRPr lang="zh-CN" altLang="en-US" dirty="0"/>
          </a:p>
        </p:txBody>
      </p:sp>
      <p:sp>
        <p:nvSpPr>
          <p:cNvPr id="4" name="Slide Number Placeholder 3"/>
          <p:cNvSpPr>
            <a:spLocks noGrp="1"/>
          </p:cNvSpPr>
          <p:nvPr>
            <p:ph type="sldNum" sz="quarter" idx="12"/>
          </p:nvPr>
        </p:nvSpPr>
        <p:spPr/>
        <p:txBody>
          <a:bodyPr/>
          <a:lstStyle/>
          <a:p>
            <a:fld id="{5F370CD8-12A3-4211-A1CA-1FABD332D5C8}" type="slidenum">
              <a:rPr lang="zh-CN" altLang="en-US" smtClean="0"/>
              <a:t>39</a:t>
            </a:fld>
            <a:endParaRPr lang="zh-CN" altLang="en-US"/>
          </a:p>
        </p:txBody>
      </p:sp>
      <p:sp>
        <p:nvSpPr>
          <p:cNvPr id="5" name="Title 4"/>
          <p:cNvSpPr>
            <a:spLocks noGrp="1"/>
          </p:cNvSpPr>
          <p:nvPr>
            <p:ph type="title"/>
          </p:nvPr>
        </p:nvSpPr>
        <p:spPr/>
        <p:txBody>
          <a:bodyPr/>
          <a:lstStyle/>
          <a:p>
            <a:r>
              <a:rPr lang="en-US" altLang="zh-CN" b="1" dirty="0" err="1" smtClean="0"/>
              <a:t>PandaX</a:t>
            </a:r>
            <a:r>
              <a:rPr lang="en-US" altLang="zh-CN" b="1" dirty="0" smtClean="0"/>
              <a:t>-III collaboration</a:t>
            </a:r>
            <a:endParaRPr lang="zh-CN" altLang="en-US" b="1" dirty="0"/>
          </a:p>
        </p:txBody>
      </p:sp>
      <p:pic>
        <p:nvPicPr>
          <p:cNvPr id="6" name="Picture 7" descr="http://ts1.mm.bing.net/th?id=JN.Zpr7xdm6ZkEqY2ntUoFClg&amp;w=162&amp;h=139&amp;c=7&amp;rs=1&amp;qlt=90&amp;o=4&amp;pid=1.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90908" y="5558499"/>
            <a:ext cx="963798" cy="8260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9" descr="http://upload.wikimedia.org/wikipedia/en/thumb/a/a4/MEPhI_Logo2014_en.png/250px-MEPhI_Logo2014_en.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467683" y="5482299"/>
            <a:ext cx="870938" cy="8641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11" descr="http://cso.lbl.gov/assets/docs/downloads/LBNL_Full_Logo_Final.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146758" y="5558499"/>
            <a:ext cx="968292" cy="8260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13" descr="http://www.ubroad.cn/wp-content/uploads/2011/06/University-of-Zaragoza-logo.bmp"/>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14457" y="5558498"/>
            <a:ext cx="829750" cy="841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图片 11" descr="红色系校徽展开式.png"/>
          <p:cNvPicPr>
            <a:picLocks noChangeAspect="1" noChangeArrowheads="1"/>
          </p:cNvPicPr>
          <p:nvPr/>
        </p:nvPicPr>
        <p:blipFill>
          <a:blip r:embed="rId6">
            <a:extLst>
              <a:ext uri="{28A0092B-C50C-407E-A947-70E740481C1C}">
                <a14:useLocalDpi xmlns:a14="http://schemas.microsoft.com/office/drawing/2010/main" val="0"/>
              </a:ext>
            </a:extLst>
          </a:blip>
          <a:srcRect b="-2881"/>
          <a:stretch>
            <a:fillRect/>
          </a:stretch>
        </p:blipFill>
        <p:spPr bwMode="auto">
          <a:xfrm>
            <a:off x="1027501" y="4567025"/>
            <a:ext cx="1702853" cy="592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25" descr="红色系校徽标准版"/>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05626" y="4505423"/>
            <a:ext cx="761461" cy="7548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2" descr="http://e.hiphotos.baidu.com/baike/ew%3D86/sign=14052f0ed52a283451ec3e036db4c92e/3801213fb80e7bec20bb3cf22e2eb9389b506bbb.jp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803914" y="4477109"/>
            <a:ext cx="789535" cy="790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4" descr="https://ss0.baidu.com/6ONWsjip0QIZ8tyhnq/it/u=137838741,2784795497&amp;fm=58"/>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875083" y="4479499"/>
            <a:ext cx="729626" cy="706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8" descr="http://www.ciae.ac.cn/images/ciae_title1.jpg"/>
          <p:cNvPicPr>
            <a:picLocks noChangeAspect="1" noChangeArrowheads="1"/>
          </p:cNvPicPr>
          <p:nvPr/>
        </p:nvPicPr>
        <p:blipFill>
          <a:blip r:embed="rId10">
            <a:extLst>
              <a:ext uri="{28A0092B-C50C-407E-A947-70E740481C1C}">
                <a14:useLocalDpi xmlns:a14="http://schemas.microsoft.com/office/drawing/2010/main" val="0"/>
              </a:ext>
            </a:extLst>
          </a:blip>
          <a:srcRect l="1385" r="69420"/>
          <a:stretch>
            <a:fillRect/>
          </a:stretch>
        </p:blipFill>
        <p:spPr bwMode="auto">
          <a:xfrm>
            <a:off x="4729552" y="4348389"/>
            <a:ext cx="3150703" cy="9960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0" descr="https://ss2.baidu.com/6ONYsjip0QIZ8tyhnq/it/u=3385610510,3125713319&amp;fm=58"/>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8005098" y="4428424"/>
            <a:ext cx="825468" cy="8088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5" descr="workshop_0nudbd_2015_small.jpg"/>
          <p:cNvPicPr>
            <a:picLocks noChangeAspect="1" noChangeArrowheads="1"/>
          </p:cNvPicPr>
          <p:nvPr/>
        </p:nvPicPr>
        <p:blipFill rotWithShape="1">
          <a:blip r:embed="rId12">
            <a:extLst>
              <a:ext uri="{28A0092B-C50C-407E-A947-70E740481C1C}">
                <a14:useLocalDpi xmlns:a14="http://schemas.microsoft.com/office/drawing/2010/main" val="0"/>
              </a:ext>
            </a:extLst>
          </a:blip>
          <a:srcRect t="33692" b="3105"/>
          <a:stretch/>
        </p:blipFill>
        <p:spPr bwMode="auto">
          <a:xfrm>
            <a:off x="782651" y="1089585"/>
            <a:ext cx="7712488" cy="32496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57782331"/>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CC372B2-FE5F-4E66-AD77-9E75B7ED7294}" type="datetime1">
              <a:rPr lang="zh-CN" altLang="en-US" smtClean="0"/>
              <a:t>2015/10/9</a:t>
            </a:fld>
            <a:endParaRPr lang="zh-CN" altLang="en-US"/>
          </a:p>
        </p:txBody>
      </p:sp>
      <p:sp>
        <p:nvSpPr>
          <p:cNvPr id="3" name="Footer Placeholder 2"/>
          <p:cNvSpPr>
            <a:spLocks noGrp="1"/>
          </p:cNvSpPr>
          <p:nvPr>
            <p:ph type="ftr" sz="quarter" idx="11"/>
          </p:nvPr>
        </p:nvSpPr>
        <p:spPr/>
        <p:txBody>
          <a:bodyPr/>
          <a:lstStyle/>
          <a:p>
            <a:r>
              <a:rPr lang="en-US" altLang="zh-CN" smtClean="0"/>
              <a:t>USTC ICTS Colloquium</a:t>
            </a:r>
            <a:endParaRPr lang="zh-CN" altLang="en-US" dirty="0"/>
          </a:p>
        </p:txBody>
      </p:sp>
      <p:sp>
        <p:nvSpPr>
          <p:cNvPr id="4" name="Slide Number Placeholder 3"/>
          <p:cNvSpPr>
            <a:spLocks noGrp="1"/>
          </p:cNvSpPr>
          <p:nvPr>
            <p:ph type="sldNum" sz="quarter" idx="12"/>
          </p:nvPr>
        </p:nvSpPr>
        <p:spPr/>
        <p:txBody>
          <a:bodyPr/>
          <a:lstStyle/>
          <a:p>
            <a:fld id="{5F370CD8-12A3-4211-A1CA-1FABD332D5C8}" type="slidenum">
              <a:rPr lang="zh-CN" altLang="en-US" smtClean="0"/>
              <a:t>40</a:t>
            </a:fld>
            <a:endParaRPr lang="zh-CN" altLang="en-US"/>
          </a:p>
        </p:txBody>
      </p:sp>
      <p:sp>
        <p:nvSpPr>
          <p:cNvPr id="5" name="Title 4"/>
          <p:cNvSpPr>
            <a:spLocks noGrp="1"/>
          </p:cNvSpPr>
          <p:nvPr>
            <p:ph type="title"/>
          </p:nvPr>
        </p:nvSpPr>
        <p:spPr/>
        <p:txBody>
          <a:bodyPr/>
          <a:lstStyle/>
          <a:p>
            <a:r>
              <a:rPr lang="en-US" altLang="zh-CN" b="1" dirty="0" smtClean="0"/>
              <a:t>Ending</a:t>
            </a:r>
            <a:endParaRPr lang="zh-CN" altLang="en-US" b="1" dirty="0"/>
          </a:p>
        </p:txBody>
      </p:sp>
      <p:sp>
        <p:nvSpPr>
          <p:cNvPr id="6" name="Rectangle 5"/>
          <p:cNvSpPr/>
          <p:nvPr/>
        </p:nvSpPr>
        <p:spPr>
          <a:xfrm>
            <a:off x="499872" y="1152752"/>
            <a:ext cx="8305800" cy="2554545"/>
          </a:xfrm>
          <a:prstGeom prst="rect">
            <a:avLst/>
          </a:prstGeom>
        </p:spPr>
        <p:txBody>
          <a:bodyPr wrap="square">
            <a:spAutoFit/>
          </a:bodyPr>
          <a:lstStyle/>
          <a:p>
            <a:r>
              <a:rPr lang="en-US" altLang="zh-CN" sz="2000" i="1" dirty="0" smtClean="0">
                <a:solidFill>
                  <a:srgbClr val="000000"/>
                </a:solidFill>
                <a:latin typeface="Times New Roman" panose="02020603050405020304" pitchFamily="18" charset="0"/>
                <a:cs typeface="Times New Roman" panose="02020603050405020304" pitchFamily="18" charset="0"/>
              </a:rPr>
              <a:t>Art McDonald: Once </a:t>
            </a:r>
            <a:r>
              <a:rPr lang="en-US" altLang="zh-CN" sz="2000" i="1" dirty="0">
                <a:solidFill>
                  <a:srgbClr val="000000"/>
                </a:solidFill>
                <a:latin typeface="Times New Roman" panose="02020603050405020304" pitchFamily="18" charset="0"/>
                <a:cs typeface="Times New Roman" panose="02020603050405020304" pitchFamily="18" charset="0"/>
              </a:rPr>
              <a:t>you have the detector in operation and you're sitting there observing a burst of light represented on your display screen you have the ability to observe particles that come directly from the core of the sun. They're telling you what's happing there right now in terms of the nuclear reactions that are powering it, you are able to make measurements of the fundamental properties of the neutrinos themselves and it's a great experience to look at this data and </a:t>
            </a:r>
            <a:r>
              <a:rPr lang="en-US" altLang="zh-CN" sz="2000" i="1" dirty="0" err="1">
                <a:solidFill>
                  <a:srgbClr val="000000"/>
                </a:solidFill>
                <a:latin typeface="Times New Roman" panose="02020603050405020304" pitchFamily="18" charset="0"/>
                <a:cs typeface="Times New Roman" panose="02020603050405020304" pitchFamily="18" charset="0"/>
              </a:rPr>
              <a:t>realise</a:t>
            </a:r>
            <a:r>
              <a:rPr lang="en-US" altLang="zh-CN" sz="2000" i="1" dirty="0">
                <a:solidFill>
                  <a:srgbClr val="000000"/>
                </a:solidFill>
                <a:latin typeface="Times New Roman" panose="02020603050405020304" pitchFamily="18" charset="0"/>
                <a:cs typeface="Times New Roman" panose="02020603050405020304" pitchFamily="18" charset="0"/>
              </a:rPr>
              <a:t> that you are seeing things that are extremely fundamental in their nature.</a:t>
            </a:r>
            <a:endParaRPr lang="zh-CN" altLang="en-US" sz="2000" i="1" dirty="0">
              <a:latin typeface="Times New Roman" panose="02020603050405020304" pitchFamily="18" charset="0"/>
              <a:cs typeface="Times New Roman" panose="02020603050405020304" pitchFamily="18" charset="0"/>
            </a:endParaRPr>
          </a:p>
        </p:txBody>
      </p:sp>
      <p:sp>
        <p:nvSpPr>
          <p:cNvPr id="7" name="TextBox 6"/>
          <p:cNvSpPr txBox="1"/>
          <p:nvPr/>
        </p:nvSpPr>
        <p:spPr>
          <a:xfrm>
            <a:off x="499872" y="3640836"/>
            <a:ext cx="8001000" cy="2677656"/>
          </a:xfrm>
          <a:prstGeom prst="rect">
            <a:avLst/>
          </a:prstGeom>
          <a:noFill/>
        </p:spPr>
        <p:txBody>
          <a:bodyPr wrap="square" rtlCol="0">
            <a:spAutoFit/>
          </a:bodyPr>
          <a:lstStyle/>
          <a:p>
            <a:r>
              <a:rPr lang="zh-CN" altLang="en-US" sz="2800" b="1" dirty="0"/>
              <a:t>当</a:t>
            </a:r>
            <a:r>
              <a:rPr lang="zh-CN" altLang="en-US" sz="2800" b="1" dirty="0" smtClean="0"/>
              <a:t>你的探测器运行的时候，你在屏幕前静静的等待来自于太阳中心的粒子闯入探测器中发出的着微弱的光，它们在向你诉说给予我们能量的核反应的故事。你可以测量这些中微子，并通过分析它们得到自然界中深奥的秘密，这是一个无比美妙的经历！</a:t>
            </a:r>
            <a:endParaRPr lang="zh-CN" altLang="en-US" sz="2800" b="1" dirty="0"/>
          </a:p>
        </p:txBody>
      </p:sp>
    </p:spTree>
    <p:extLst>
      <p:ext uri="{BB962C8B-B14F-4D97-AF65-F5344CB8AC3E}">
        <p14:creationId xmlns:p14="http://schemas.microsoft.com/office/powerpoint/2010/main" val="659761174"/>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CC372B2-FE5F-4E66-AD77-9E75B7ED7294}" type="datetime1">
              <a:rPr lang="zh-CN" altLang="en-US" smtClean="0"/>
              <a:t>2015/10/9</a:t>
            </a:fld>
            <a:endParaRPr lang="zh-CN" altLang="en-US"/>
          </a:p>
        </p:txBody>
      </p:sp>
      <p:sp>
        <p:nvSpPr>
          <p:cNvPr id="3" name="Footer Placeholder 2"/>
          <p:cNvSpPr>
            <a:spLocks noGrp="1"/>
          </p:cNvSpPr>
          <p:nvPr>
            <p:ph type="ftr" sz="quarter" idx="11"/>
          </p:nvPr>
        </p:nvSpPr>
        <p:spPr/>
        <p:txBody>
          <a:bodyPr/>
          <a:lstStyle/>
          <a:p>
            <a:r>
              <a:rPr lang="en-US" altLang="zh-CN" smtClean="0"/>
              <a:t>USTC ICTS Colloquium</a:t>
            </a:r>
            <a:endParaRPr lang="zh-CN" altLang="en-US" dirty="0"/>
          </a:p>
        </p:txBody>
      </p:sp>
      <p:sp>
        <p:nvSpPr>
          <p:cNvPr id="4" name="Slide Number Placeholder 3"/>
          <p:cNvSpPr>
            <a:spLocks noGrp="1"/>
          </p:cNvSpPr>
          <p:nvPr>
            <p:ph type="sldNum" sz="quarter" idx="12"/>
          </p:nvPr>
        </p:nvSpPr>
        <p:spPr/>
        <p:txBody>
          <a:bodyPr/>
          <a:lstStyle/>
          <a:p>
            <a:fld id="{5F370CD8-12A3-4211-A1CA-1FABD332D5C8}" type="slidenum">
              <a:rPr lang="zh-CN" altLang="en-US" smtClean="0"/>
              <a:t>41</a:t>
            </a:fld>
            <a:endParaRPr lang="zh-CN" altLang="en-US"/>
          </a:p>
        </p:txBody>
      </p:sp>
      <p:sp>
        <p:nvSpPr>
          <p:cNvPr id="5" name="Title 4"/>
          <p:cNvSpPr>
            <a:spLocks noGrp="1"/>
          </p:cNvSpPr>
          <p:nvPr>
            <p:ph type="title"/>
          </p:nvPr>
        </p:nvSpPr>
        <p:spPr/>
        <p:txBody>
          <a:bodyPr/>
          <a:lstStyle/>
          <a:p>
            <a:endParaRPr lang="zh-CN" altLang="en-US" dirty="0"/>
          </a:p>
        </p:txBody>
      </p:sp>
      <p:pic>
        <p:nvPicPr>
          <p:cNvPr id="7" name="Picture 6"/>
          <p:cNvPicPr>
            <a:picLocks noChangeAspect="1"/>
          </p:cNvPicPr>
          <p:nvPr/>
        </p:nvPicPr>
        <p:blipFill>
          <a:blip r:embed="rId2"/>
          <a:stretch>
            <a:fillRect/>
          </a:stretch>
        </p:blipFill>
        <p:spPr>
          <a:xfrm>
            <a:off x="5188104" y="1594063"/>
            <a:ext cx="1269846" cy="1944205"/>
          </a:xfrm>
          <a:prstGeom prst="rect">
            <a:avLst/>
          </a:prstGeom>
        </p:spPr>
      </p:pic>
      <p:pic>
        <p:nvPicPr>
          <p:cNvPr id="8" name="Picture 2" descr="http://tse1.mm.bing.net/th?&amp;id=OIP.M9513ef7e4a2b9c5d9c850830c5b56289H0&amp;w=300&amp;h=300&amp;c=0&amp;pid=1.9&amp;rs=0&amp;p=0"/>
          <p:cNvPicPr>
            <a:picLocks noChangeAspect="1" noChangeArrowheads="1"/>
          </p:cNvPicPr>
          <p:nvPr/>
        </p:nvPicPr>
        <p:blipFill rotWithShape="1">
          <a:blip r:embed="rId3">
            <a:extLst>
              <a:ext uri="{28A0092B-C50C-407E-A947-70E740481C1C}">
                <a14:useLocalDpi xmlns:a14="http://schemas.microsoft.com/office/drawing/2010/main" val="0"/>
              </a:ext>
            </a:extLst>
          </a:blip>
          <a:srcRect l="14026" r="16640"/>
          <a:stretch/>
        </p:blipFill>
        <p:spPr bwMode="auto">
          <a:xfrm>
            <a:off x="4063044" y="2269322"/>
            <a:ext cx="1081930" cy="104031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p:cNvPicPr>
            <a:picLocks noChangeAspect="1"/>
          </p:cNvPicPr>
          <p:nvPr/>
        </p:nvPicPr>
        <p:blipFill>
          <a:blip r:embed="rId4"/>
          <a:stretch>
            <a:fillRect/>
          </a:stretch>
        </p:blipFill>
        <p:spPr>
          <a:xfrm>
            <a:off x="5085627" y="3875465"/>
            <a:ext cx="1526155" cy="2010313"/>
          </a:xfrm>
          <a:prstGeom prst="rect">
            <a:avLst/>
          </a:prstGeom>
        </p:spPr>
      </p:pic>
      <p:pic>
        <p:nvPicPr>
          <p:cNvPr id="11" name="Picture 10"/>
          <p:cNvPicPr>
            <a:picLocks noChangeAspect="1"/>
          </p:cNvPicPr>
          <p:nvPr/>
        </p:nvPicPr>
        <p:blipFill>
          <a:blip r:embed="rId5"/>
          <a:stretch>
            <a:fillRect/>
          </a:stretch>
        </p:blipFill>
        <p:spPr>
          <a:xfrm>
            <a:off x="2626651" y="1571318"/>
            <a:ext cx="1399095" cy="1949698"/>
          </a:xfrm>
          <a:prstGeom prst="rect">
            <a:avLst/>
          </a:prstGeom>
        </p:spPr>
      </p:pic>
      <p:pic>
        <p:nvPicPr>
          <p:cNvPr id="12" name="Picture 11"/>
          <p:cNvPicPr>
            <a:picLocks noChangeAspect="1"/>
          </p:cNvPicPr>
          <p:nvPr/>
        </p:nvPicPr>
        <p:blipFill>
          <a:blip r:embed="rId6"/>
          <a:stretch>
            <a:fillRect/>
          </a:stretch>
        </p:blipFill>
        <p:spPr>
          <a:xfrm>
            <a:off x="2626650" y="3875465"/>
            <a:ext cx="1399095" cy="1967147"/>
          </a:xfrm>
          <a:prstGeom prst="rect">
            <a:avLst/>
          </a:prstGeom>
        </p:spPr>
      </p:pic>
      <p:sp>
        <p:nvSpPr>
          <p:cNvPr id="21" name="TextBox 20"/>
          <p:cNvSpPr txBox="1"/>
          <p:nvPr/>
        </p:nvSpPr>
        <p:spPr>
          <a:xfrm>
            <a:off x="2856614" y="1239308"/>
            <a:ext cx="939168" cy="369332"/>
          </a:xfrm>
          <a:prstGeom prst="rect">
            <a:avLst/>
          </a:prstGeom>
          <a:noFill/>
        </p:spPr>
        <p:txBody>
          <a:bodyPr wrap="none" rtlCol="0">
            <a:spAutoFit/>
          </a:bodyPr>
          <a:lstStyle/>
          <a:p>
            <a:r>
              <a:rPr lang="en-US" altLang="zh-CN" b="1" dirty="0" err="1" smtClean="0">
                <a:solidFill>
                  <a:srgbClr val="FF0000"/>
                </a:solidFill>
              </a:rPr>
              <a:t>Koshiba</a:t>
            </a:r>
            <a:endParaRPr lang="zh-CN" altLang="en-US" b="1" dirty="0">
              <a:solidFill>
                <a:srgbClr val="FF0000"/>
              </a:solidFill>
            </a:endParaRPr>
          </a:p>
        </p:txBody>
      </p:sp>
      <p:sp>
        <p:nvSpPr>
          <p:cNvPr id="22" name="TextBox 21"/>
          <p:cNvSpPr txBox="1"/>
          <p:nvPr/>
        </p:nvSpPr>
        <p:spPr>
          <a:xfrm>
            <a:off x="5426317" y="1239614"/>
            <a:ext cx="697563" cy="369332"/>
          </a:xfrm>
          <a:prstGeom prst="rect">
            <a:avLst/>
          </a:prstGeom>
          <a:noFill/>
        </p:spPr>
        <p:txBody>
          <a:bodyPr wrap="none" rtlCol="0">
            <a:spAutoFit/>
          </a:bodyPr>
          <a:lstStyle/>
          <a:p>
            <a:r>
              <a:rPr lang="en-US" altLang="zh-CN" b="1" dirty="0" smtClean="0">
                <a:solidFill>
                  <a:srgbClr val="FF0000"/>
                </a:solidFill>
              </a:rPr>
              <a:t>Davis</a:t>
            </a:r>
            <a:endParaRPr lang="zh-CN" altLang="en-US" b="1" dirty="0">
              <a:solidFill>
                <a:srgbClr val="FF0000"/>
              </a:solidFill>
            </a:endParaRPr>
          </a:p>
        </p:txBody>
      </p:sp>
      <p:sp>
        <p:nvSpPr>
          <p:cNvPr id="23" name="TextBox 22"/>
          <p:cNvSpPr txBox="1"/>
          <p:nvPr/>
        </p:nvSpPr>
        <p:spPr>
          <a:xfrm>
            <a:off x="2896037" y="3502922"/>
            <a:ext cx="729302" cy="369332"/>
          </a:xfrm>
          <a:prstGeom prst="rect">
            <a:avLst/>
          </a:prstGeom>
          <a:noFill/>
        </p:spPr>
        <p:txBody>
          <a:bodyPr wrap="none" rtlCol="0">
            <a:spAutoFit/>
          </a:bodyPr>
          <a:lstStyle/>
          <a:p>
            <a:r>
              <a:rPr lang="en-US" altLang="zh-CN" b="1" dirty="0" err="1" smtClean="0">
                <a:solidFill>
                  <a:srgbClr val="FF0000"/>
                </a:solidFill>
              </a:rPr>
              <a:t>Kajita</a:t>
            </a:r>
            <a:endParaRPr lang="zh-CN" altLang="en-US" b="1" dirty="0">
              <a:solidFill>
                <a:srgbClr val="FF0000"/>
              </a:solidFill>
            </a:endParaRPr>
          </a:p>
        </p:txBody>
      </p:sp>
      <p:sp>
        <p:nvSpPr>
          <p:cNvPr id="24" name="TextBox 23"/>
          <p:cNvSpPr txBox="1"/>
          <p:nvPr/>
        </p:nvSpPr>
        <p:spPr>
          <a:xfrm>
            <a:off x="5259544" y="3546818"/>
            <a:ext cx="1168910" cy="369332"/>
          </a:xfrm>
          <a:prstGeom prst="rect">
            <a:avLst/>
          </a:prstGeom>
          <a:noFill/>
        </p:spPr>
        <p:txBody>
          <a:bodyPr wrap="none" rtlCol="0">
            <a:spAutoFit/>
          </a:bodyPr>
          <a:lstStyle/>
          <a:p>
            <a:r>
              <a:rPr lang="en-US" altLang="zh-CN" b="1" dirty="0" smtClean="0">
                <a:solidFill>
                  <a:srgbClr val="FF0000"/>
                </a:solidFill>
              </a:rPr>
              <a:t>McDonald</a:t>
            </a:r>
            <a:endParaRPr lang="zh-CN" altLang="en-US" b="1" dirty="0">
              <a:solidFill>
                <a:srgbClr val="FF0000"/>
              </a:solidFill>
            </a:endParaRPr>
          </a:p>
        </p:txBody>
      </p:sp>
      <p:sp>
        <p:nvSpPr>
          <p:cNvPr id="25" name="TextBox 24"/>
          <p:cNvSpPr txBox="1"/>
          <p:nvPr/>
        </p:nvSpPr>
        <p:spPr>
          <a:xfrm>
            <a:off x="4277637" y="1899196"/>
            <a:ext cx="652743" cy="369332"/>
          </a:xfrm>
          <a:prstGeom prst="rect">
            <a:avLst/>
          </a:prstGeom>
          <a:noFill/>
        </p:spPr>
        <p:txBody>
          <a:bodyPr wrap="none" rtlCol="0">
            <a:spAutoFit/>
          </a:bodyPr>
          <a:lstStyle/>
          <a:p>
            <a:r>
              <a:rPr lang="en-US" altLang="zh-CN" b="1" dirty="0" smtClean="0">
                <a:solidFill>
                  <a:srgbClr val="FF0000"/>
                </a:solidFill>
              </a:rPr>
              <a:t>2002</a:t>
            </a:r>
            <a:endParaRPr lang="zh-CN" altLang="en-US" b="1" dirty="0">
              <a:solidFill>
                <a:srgbClr val="FF0000"/>
              </a:solidFill>
            </a:endParaRPr>
          </a:p>
        </p:txBody>
      </p:sp>
      <p:sp>
        <p:nvSpPr>
          <p:cNvPr id="27" name="TextBox 26"/>
          <p:cNvSpPr txBox="1"/>
          <p:nvPr/>
        </p:nvSpPr>
        <p:spPr>
          <a:xfrm>
            <a:off x="4279776" y="4041143"/>
            <a:ext cx="652743" cy="369332"/>
          </a:xfrm>
          <a:prstGeom prst="rect">
            <a:avLst/>
          </a:prstGeom>
          <a:noFill/>
        </p:spPr>
        <p:txBody>
          <a:bodyPr wrap="none" rtlCol="0">
            <a:spAutoFit/>
          </a:bodyPr>
          <a:lstStyle/>
          <a:p>
            <a:r>
              <a:rPr lang="en-US" altLang="zh-CN" b="1" dirty="0" smtClean="0">
                <a:solidFill>
                  <a:srgbClr val="FF0000"/>
                </a:solidFill>
              </a:rPr>
              <a:t>2015</a:t>
            </a:r>
            <a:endParaRPr lang="zh-CN" altLang="en-US" b="1" dirty="0">
              <a:solidFill>
                <a:srgbClr val="FF0000"/>
              </a:solidFill>
            </a:endParaRPr>
          </a:p>
        </p:txBody>
      </p:sp>
      <p:sp>
        <p:nvSpPr>
          <p:cNvPr id="28" name="TextBox 27"/>
          <p:cNvSpPr txBox="1"/>
          <p:nvPr/>
        </p:nvSpPr>
        <p:spPr>
          <a:xfrm>
            <a:off x="235719" y="1614449"/>
            <a:ext cx="2390931" cy="923330"/>
          </a:xfrm>
          <a:prstGeom prst="rect">
            <a:avLst/>
          </a:prstGeom>
          <a:noFill/>
        </p:spPr>
        <p:txBody>
          <a:bodyPr wrap="square" rtlCol="0">
            <a:spAutoFit/>
          </a:bodyPr>
          <a:lstStyle/>
          <a:p>
            <a:r>
              <a:rPr lang="en-US" altLang="zh-CN" b="1" dirty="0" smtClean="0">
                <a:solidFill>
                  <a:srgbClr val="FFC000"/>
                </a:solidFill>
              </a:rPr>
              <a:t>Target: proton decay</a:t>
            </a:r>
          </a:p>
          <a:p>
            <a:r>
              <a:rPr lang="en-US" altLang="zh-CN" b="1" dirty="0" smtClean="0">
                <a:solidFill>
                  <a:srgbClr val="7030A0"/>
                </a:solidFill>
              </a:rPr>
              <a:t>Discovered: supernova neutrinos</a:t>
            </a:r>
            <a:endParaRPr lang="zh-CN" altLang="en-US" b="1" dirty="0">
              <a:solidFill>
                <a:srgbClr val="7030A0"/>
              </a:solidFill>
            </a:endParaRPr>
          </a:p>
        </p:txBody>
      </p:sp>
      <p:sp>
        <p:nvSpPr>
          <p:cNvPr id="29" name="TextBox 28"/>
          <p:cNvSpPr txBox="1"/>
          <p:nvPr/>
        </p:nvSpPr>
        <p:spPr>
          <a:xfrm>
            <a:off x="214223" y="3981875"/>
            <a:ext cx="2390931" cy="1754326"/>
          </a:xfrm>
          <a:prstGeom prst="rect">
            <a:avLst/>
          </a:prstGeom>
          <a:noFill/>
        </p:spPr>
        <p:txBody>
          <a:bodyPr wrap="square" rtlCol="0">
            <a:spAutoFit/>
          </a:bodyPr>
          <a:lstStyle/>
          <a:p>
            <a:r>
              <a:rPr lang="en-US" altLang="zh-CN" b="1" dirty="0" smtClean="0">
                <a:solidFill>
                  <a:srgbClr val="FFC000"/>
                </a:solidFill>
              </a:rPr>
              <a:t>Target: study background of proton decay</a:t>
            </a:r>
          </a:p>
          <a:p>
            <a:r>
              <a:rPr lang="en-US" altLang="zh-CN" b="1" dirty="0" smtClean="0">
                <a:solidFill>
                  <a:srgbClr val="7030A0"/>
                </a:solidFill>
              </a:rPr>
              <a:t>Discovered: atmospheric neutrino oscillation</a:t>
            </a:r>
            <a:endParaRPr lang="zh-CN" altLang="en-US" b="1" dirty="0">
              <a:solidFill>
                <a:srgbClr val="7030A0"/>
              </a:solidFill>
            </a:endParaRPr>
          </a:p>
        </p:txBody>
      </p:sp>
      <p:pic>
        <p:nvPicPr>
          <p:cNvPr id="30" name="Picture 2" descr="http://tse1.mm.bing.net/th?&amp;id=OIP.M9513ef7e4a2b9c5d9c850830c5b56289H0&amp;w=300&amp;h=300&amp;c=0&amp;pid=1.9&amp;rs=0&amp;p=0"/>
          <p:cNvPicPr>
            <a:picLocks noChangeAspect="1" noChangeArrowheads="1"/>
          </p:cNvPicPr>
          <p:nvPr/>
        </p:nvPicPr>
        <p:blipFill rotWithShape="1">
          <a:blip r:embed="rId3">
            <a:extLst>
              <a:ext uri="{28A0092B-C50C-407E-A947-70E740481C1C}">
                <a14:useLocalDpi xmlns:a14="http://schemas.microsoft.com/office/drawing/2010/main" val="0"/>
              </a:ext>
            </a:extLst>
          </a:blip>
          <a:srcRect l="14026" r="16640"/>
          <a:stretch/>
        </p:blipFill>
        <p:spPr bwMode="auto">
          <a:xfrm>
            <a:off x="4038615" y="4412063"/>
            <a:ext cx="1103117" cy="1060689"/>
          </a:xfrm>
          <a:prstGeom prst="rect">
            <a:avLst/>
          </a:prstGeom>
          <a:noFill/>
          <a:extLst>
            <a:ext uri="{909E8E84-426E-40DD-AFC4-6F175D3DCCD1}">
              <a14:hiddenFill xmlns:a14="http://schemas.microsoft.com/office/drawing/2010/main">
                <a:solidFill>
                  <a:srgbClr val="FFFFFF"/>
                </a:solidFill>
              </a14:hiddenFill>
            </a:ext>
          </a:extLst>
        </p:spPr>
      </p:pic>
      <p:sp>
        <p:nvSpPr>
          <p:cNvPr id="31" name="TextBox 30"/>
          <p:cNvSpPr txBox="1"/>
          <p:nvPr/>
        </p:nvSpPr>
        <p:spPr>
          <a:xfrm>
            <a:off x="6501080" y="1642835"/>
            <a:ext cx="2390931" cy="923330"/>
          </a:xfrm>
          <a:prstGeom prst="rect">
            <a:avLst/>
          </a:prstGeom>
          <a:noFill/>
        </p:spPr>
        <p:txBody>
          <a:bodyPr wrap="square" rtlCol="0">
            <a:spAutoFit/>
          </a:bodyPr>
          <a:lstStyle/>
          <a:p>
            <a:r>
              <a:rPr lang="en-US" altLang="zh-CN" b="1" dirty="0" smtClean="0">
                <a:solidFill>
                  <a:srgbClr val="FFC000"/>
                </a:solidFill>
              </a:rPr>
              <a:t>Target: solar neutrino</a:t>
            </a:r>
          </a:p>
          <a:p>
            <a:r>
              <a:rPr lang="en-US" altLang="zh-CN" b="1" dirty="0" smtClean="0">
                <a:solidFill>
                  <a:srgbClr val="7030A0"/>
                </a:solidFill>
              </a:rPr>
              <a:t>Discovery: solar neutrino oscillation</a:t>
            </a:r>
          </a:p>
        </p:txBody>
      </p:sp>
      <p:sp>
        <p:nvSpPr>
          <p:cNvPr id="32" name="TextBox 31"/>
          <p:cNvSpPr txBox="1"/>
          <p:nvPr/>
        </p:nvSpPr>
        <p:spPr>
          <a:xfrm>
            <a:off x="121059" y="5959308"/>
            <a:ext cx="8884630" cy="523220"/>
          </a:xfrm>
          <a:prstGeom prst="rect">
            <a:avLst/>
          </a:prstGeom>
          <a:solidFill>
            <a:srgbClr val="92D050"/>
          </a:solidFill>
        </p:spPr>
        <p:txBody>
          <a:bodyPr wrap="square" rtlCol="0">
            <a:spAutoFit/>
          </a:bodyPr>
          <a:lstStyle/>
          <a:p>
            <a:r>
              <a:rPr lang="en-US" altLang="zh-CN" sz="2800" b="1" dirty="0" smtClean="0"/>
              <a:t>These might only be the beginning!</a:t>
            </a:r>
            <a:endParaRPr lang="zh-CN" altLang="en-US" sz="2800" b="1" dirty="0"/>
          </a:p>
        </p:txBody>
      </p:sp>
    </p:spTree>
    <p:extLst>
      <p:ext uri="{BB962C8B-B14F-4D97-AF65-F5344CB8AC3E}">
        <p14:creationId xmlns:p14="http://schemas.microsoft.com/office/powerpoint/2010/main" val="1289503821"/>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p:txBody>
          <a:bodyPr/>
          <a:lstStyle/>
          <a:p>
            <a:r>
              <a:rPr lang="zh-CN" altLang="en-US" dirty="0"/>
              <a:t>谢</a:t>
            </a:r>
            <a:r>
              <a:rPr lang="zh-CN" altLang="en-US" dirty="0" smtClean="0"/>
              <a:t>谢！</a:t>
            </a:r>
            <a:endParaRPr lang="zh-CN" altLang="en-US" dirty="0"/>
          </a:p>
        </p:txBody>
      </p:sp>
      <p:sp>
        <p:nvSpPr>
          <p:cNvPr id="7" name="Subtitle 6"/>
          <p:cNvSpPr>
            <a:spLocks noGrp="1"/>
          </p:cNvSpPr>
          <p:nvPr>
            <p:ph type="subTitle" idx="1"/>
          </p:nvPr>
        </p:nvSpPr>
        <p:spPr/>
        <p:txBody>
          <a:bodyPr/>
          <a:lstStyle/>
          <a:p>
            <a:endParaRPr lang="zh-CN" altLang="en-US"/>
          </a:p>
        </p:txBody>
      </p:sp>
      <p:sp>
        <p:nvSpPr>
          <p:cNvPr id="2" name="Date Placeholder 1"/>
          <p:cNvSpPr>
            <a:spLocks noGrp="1"/>
          </p:cNvSpPr>
          <p:nvPr>
            <p:ph type="dt" sz="half" idx="10"/>
          </p:nvPr>
        </p:nvSpPr>
        <p:spPr/>
        <p:txBody>
          <a:bodyPr/>
          <a:lstStyle/>
          <a:p>
            <a:fld id="{FCC372B2-FE5F-4E66-AD77-9E75B7ED7294}" type="datetime1">
              <a:rPr lang="zh-CN" altLang="en-US" smtClean="0"/>
              <a:t>2015/10/9</a:t>
            </a:fld>
            <a:endParaRPr lang="zh-CN" altLang="en-US"/>
          </a:p>
        </p:txBody>
      </p:sp>
      <p:sp>
        <p:nvSpPr>
          <p:cNvPr id="3" name="Footer Placeholder 2"/>
          <p:cNvSpPr>
            <a:spLocks noGrp="1"/>
          </p:cNvSpPr>
          <p:nvPr>
            <p:ph type="ftr" sz="quarter" idx="11"/>
          </p:nvPr>
        </p:nvSpPr>
        <p:spPr/>
        <p:txBody>
          <a:bodyPr/>
          <a:lstStyle/>
          <a:p>
            <a:r>
              <a:rPr lang="en-US" altLang="zh-CN" smtClean="0"/>
              <a:t>USTC ICTS Colloquium</a:t>
            </a:r>
            <a:endParaRPr lang="zh-CN" altLang="en-US" dirty="0"/>
          </a:p>
        </p:txBody>
      </p:sp>
      <p:sp>
        <p:nvSpPr>
          <p:cNvPr id="4" name="Slide Number Placeholder 3"/>
          <p:cNvSpPr>
            <a:spLocks noGrp="1"/>
          </p:cNvSpPr>
          <p:nvPr>
            <p:ph type="sldNum" sz="quarter" idx="12"/>
          </p:nvPr>
        </p:nvSpPr>
        <p:spPr/>
        <p:txBody>
          <a:bodyPr/>
          <a:lstStyle/>
          <a:p>
            <a:fld id="{5F370CD8-12A3-4211-A1CA-1FABD332D5C8}" type="slidenum">
              <a:rPr lang="zh-CN" altLang="en-US" smtClean="0"/>
              <a:t>42</a:t>
            </a:fld>
            <a:endParaRPr lang="zh-CN" altLang="en-US"/>
          </a:p>
        </p:txBody>
      </p:sp>
    </p:spTree>
    <p:extLst>
      <p:ext uri="{BB962C8B-B14F-4D97-AF65-F5344CB8AC3E}">
        <p14:creationId xmlns:p14="http://schemas.microsoft.com/office/powerpoint/2010/main" val="19691032"/>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8D0821A-C53D-4B15-A04A-8E46D5C1EDE2}" type="datetime1">
              <a:rPr lang="zh-CN" altLang="en-US" smtClean="0"/>
              <a:t>2015/10/9</a:t>
            </a:fld>
            <a:endParaRPr lang="zh-CN" altLang="en-US"/>
          </a:p>
        </p:txBody>
      </p:sp>
      <p:sp>
        <p:nvSpPr>
          <p:cNvPr id="3" name="Footer Placeholder 2"/>
          <p:cNvSpPr>
            <a:spLocks noGrp="1"/>
          </p:cNvSpPr>
          <p:nvPr>
            <p:ph type="ftr" sz="quarter" idx="11"/>
          </p:nvPr>
        </p:nvSpPr>
        <p:spPr/>
        <p:txBody>
          <a:bodyPr/>
          <a:lstStyle/>
          <a:p>
            <a:r>
              <a:rPr lang="en-US" altLang="zh-CN" smtClean="0"/>
              <a:t>USTC ICTS Colloquium</a:t>
            </a:r>
            <a:endParaRPr lang="zh-CN" altLang="en-US" dirty="0"/>
          </a:p>
        </p:txBody>
      </p:sp>
      <p:sp>
        <p:nvSpPr>
          <p:cNvPr id="4" name="Slide Number Placeholder 3"/>
          <p:cNvSpPr>
            <a:spLocks noGrp="1"/>
          </p:cNvSpPr>
          <p:nvPr>
            <p:ph type="sldNum" sz="quarter" idx="12"/>
          </p:nvPr>
        </p:nvSpPr>
        <p:spPr/>
        <p:txBody>
          <a:bodyPr/>
          <a:lstStyle/>
          <a:p>
            <a:fld id="{5F370CD8-12A3-4211-A1CA-1FABD332D5C8}" type="slidenum">
              <a:rPr lang="zh-CN" altLang="en-US" smtClean="0"/>
              <a:t>43</a:t>
            </a:fld>
            <a:endParaRPr lang="zh-CN" altLang="en-US"/>
          </a:p>
        </p:txBody>
      </p:sp>
      <p:sp>
        <p:nvSpPr>
          <p:cNvPr id="5" name="Title 4"/>
          <p:cNvSpPr>
            <a:spLocks noGrp="1"/>
          </p:cNvSpPr>
          <p:nvPr>
            <p:ph type="title"/>
          </p:nvPr>
        </p:nvSpPr>
        <p:spPr/>
        <p:txBody>
          <a:bodyPr>
            <a:normAutofit/>
          </a:bodyPr>
          <a:lstStyle/>
          <a:p>
            <a:r>
              <a:rPr lang="en-US" altLang="zh-CN" b="1" dirty="0" err="1" smtClean="0"/>
              <a:t>Unbinned</a:t>
            </a:r>
            <a:r>
              <a:rPr lang="en-US" altLang="zh-CN" b="1" dirty="0" smtClean="0"/>
              <a:t> likelihood function</a:t>
            </a:r>
            <a:endParaRPr lang="zh-CN" altLang="en-US" b="1" dirty="0"/>
          </a:p>
        </p:txBody>
      </p:sp>
      <p:pic>
        <p:nvPicPr>
          <p:cNvPr id="6" name="Picture 5"/>
          <p:cNvPicPr>
            <a:picLocks noChangeAspect="1"/>
          </p:cNvPicPr>
          <p:nvPr/>
        </p:nvPicPr>
        <p:blipFill>
          <a:blip r:embed="rId2"/>
          <a:stretch>
            <a:fillRect/>
          </a:stretch>
        </p:blipFill>
        <p:spPr>
          <a:xfrm>
            <a:off x="457200" y="2274377"/>
            <a:ext cx="6324241" cy="3961338"/>
          </a:xfrm>
          <a:prstGeom prst="rect">
            <a:avLst/>
          </a:prstGeom>
        </p:spPr>
      </p:pic>
      <p:sp>
        <p:nvSpPr>
          <p:cNvPr id="7" name="Rectangle 6"/>
          <p:cNvSpPr/>
          <p:nvPr/>
        </p:nvSpPr>
        <p:spPr>
          <a:xfrm>
            <a:off x="2829464" y="3528210"/>
            <a:ext cx="1302589" cy="414068"/>
          </a:xfrm>
          <a:prstGeom prst="rect">
            <a:avLst/>
          </a:prstGeom>
          <a:solidFill>
            <a:srgbClr val="FFC000">
              <a:alpha val="20000"/>
            </a:srgbClr>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Rectangle 7"/>
          <p:cNvSpPr/>
          <p:nvPr/>
        </p:nvSpPr>
        <p:spPr>
          <a:xfrm>
            <a:off x="2829464" y="4271421"/>
            <a:ext cx="1368725" cy="428361"/>
          </a:xfrm>
          <a:prstGeom prst="rect">
            <a:avLst/>
          </a:prstGeom>
          <a:solidFill>
            <a:srgbClr val="FFC000">
              <a:alpha val="20000"/>
            </a:srgbClr>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9" name="Picture 8"/>
          <p:cNvPicPr>
            <a:picLocks noChangeAspect="1"/>
          </p:cNvPicPr>
          <p:nvPr/>
        </p:nvPicPr>
        <p:blipFill rotWithShape="1">
          <a:blip r:embed="rId3"/>
          <a:srcRect b="36893"/>
          <a:stretch/>
        </p:blipFill>
        <p:spPr>
          <a:xfrm>
            <a:off x="6636589" y="4471170"/>
            <a:ext cx="2139796" cy="1291359"/>
          </a:xfrm>
          <a:prstGeom prst="rect">
            <a:avLst/>
          </a:prstGeom>
        </p:spPr>
      </p:pic>
      <p:pic>
        <p:nvPicPr>
          <p:cNvPr id="10" name="Picture 9"/>
          <p:cNvPicPr>
            <a:picLocks noChangeAspect="1"/>
          </p:cNvPicPr>
          <p:nvPr/>
        </p:nvPicPr>
        <p:blipFill>
          <a:blip r:embed="rId4"/>
          <a:stretch>
            <a:fillRect/>
          </a:stretch>
        </p:blipFill>
        <p:spPr>
          <a:xfrm>
            <a:off x="6606037" y="2770706"/>
            <a:ext cx="2139796" cy="1535892"/>
          </a:xfrm>
          <a:prstGeom prst="rect">
            <a:avLst/>
          </a:prstGeom>
        </p:spPr>
      </p:pic>
      <p:cxnSp>
        <p:nvCxnSpPr>
          <p:cNvPr id="11" name="Straight Arrow Connector 10"/>
          <p:cNvCxnSpPr>
            <a:stCxn id="7" idx="3"/>
          </p:cNvCxnSpPr>
          <p:nvPr/>
        </p:nvCxnSpPr>
        <p:spPr>
          <a:xfrm>
            <a:off x="4132053" y="3735244"/>
            <a:ext cx="2473984" cy="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a:stCxn id="8" idx="3"/>
          </p:cNvCxnSpPr>
          <p:nvPr/>
        </p:nvCxnSpPr>
        <p:spPr>
          <a:xfrm>
            <a:off x="4198189" y="4485602"/>
            <a:ext cx="2438400" cy="509099"/>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13" name="Picture 12"/>
          <p:cNvPicPr>
            <a:picLocks noChangeAspect="1"/>
          </p:cNvPicPr>
          <p:nvPr/>
        </p:nvPicPr>
        <p:blipFill>
          <a:blip r:embed="rId5"/>
          <a:stretch>
            <a:fillRect/>
          </a:stretch>
        </p:blipFill>
        <p:spPr>
          <a:xfrm>
            <a:off x="4186011" y="1040244"/>
            <a:ext cx="2432204" cy="1676302"/>
          </a:xfrm>
          <a:prstGeom prst="rect">
            <a:avLst/>
          </a:prstGeom>
        </p:spPr>
      </p:pic>
      <p:sp>
        <p:nvSpPr>
          <p:cNvPr id="14" name="Rectangle 13"/>
          <p:cNvSpPr/>
          <p:nvPr/>
        </p:nvSpPr>
        <p:spPr>
          <a:xfrm>
            <a:off x="6606037" y="1040244"/>
            <a:ext cx="2507411" cy="1323439"/>
          </a:xfrm>
          <a:prstGeom prst="rect">
            <a:avLst/>
          </a:prstGeom>
        </p:spPr>
        <p:txBody>
          <a:bodyPr wrap="square">
            <a:spAutoFit/>
          </a:bodyPr>
          <a:lstStyle/>
          <a:p>
            <a:r>
              <a:rPr lang="en-US" altLang="zh-CN" sz="2000" dirty="0">
                <a:solidFill>
                  <a:srgbClr val="FF0000"/>
                </a:solidFill>
                <a:latin typeface="Calibri" panose="020F0502020204030204" pitchFamily="34" charset="0"/>
              </a:rPr>
              <a:t>Expected shape of ER background</a:t>
            </a:r>
          </a:p>
          <a:p>
            <a:r>
              <a:rPr lang="en-US" altLang="zh-CN" sz="2000" dirty="0">
                <a:solidFill>
                  <a:srgbClr val="FF0000"/>
                </a:solidFill>
                <a:latin typeface="Calibri" panose="020F0502020204030204" pitchFamily="34" charset="0"/>
              </a:rPr>
              <a:t>same as </a:t>
            </a:r>
            <a:r>
              <a:rPr lang="en-US" altLang="zh-CN" sz="2000" dirty="0" smtClean="0">
                <a:solidFill>
                  <a:srgbClr val="FF0000"/>
                </a:solidFill>
                <a:latin typeface="Calibri" panose="020F0502020204030204" pitchFamily="34" charset="0"/>
              </a:rPr>
              <a:t>that in </a:t>
            </a:r>
            <a:r>
              <a:rPr lang="en-US" altLang="zh-CN" sz="2000" baseline="30000" dirty="0" smtClean="0">
                <a:solidFill>
                  <a:srgbClr val="FF0000"/>
                </a:solidFill>
                <a:latin typeface="Calibri" panose="020F0502020204030204" pitchFamily="34" charset="0"/>
              </a:rPr>
              <a:t>60</a:t>
            </a:r>
            <a:r>
              <a:rPr lang="en-US" altLang="zh-CN" sz="2000" dirty="0" smtClean="0">
                <a:solidFill>
                  <a:srgbClr val="FF0000"/>
                </a:solidFill>
                <a:latin typeface="Calibri" panose="020F0502020204030204" pitchFamily="34" charset="0"/>
              </a:rPr>
              <a:t>Co </a:t>
            </a:r>
            <a:r>
              <a:rPr lang="en-US" altLang="zh-CN" sz="2000" dirty="0">
                <a:solidFill>
                  <a:srgbClr val="FF0000"/>
                </a:solidFill>
                <a:latin typeface="Calibri" panose="020F0502020204030204" pitchFamily="34" charset="0"/>
              </a:rPr>
              <a:t>calibration!</a:t>
            </a:r>
            <a:endParaRPr lang="zh-CN" altLang="en-US" sz="2000" dirty="0"/>
          </a:p>
        </p:txBody>
      </p:sp>
    </p:spTree>
    <p:extLst>
      <p:ext uri="{BB962C8B-B14F-4D97-AF65-F5344CB8AC3E}">
        <p14:creationId xmlns:p14="http://schemas.microsoft.com/office/powerpoint/2010/main" val="52023043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ustom 1">
      <a:majorFont>
        <a:latin typeface="Calibri Light"/>
        <a:ea typeface="宋体"/>
        <a:cs typeface=""/>
      </a:majorFont>
      <a:minorFont>
        <a:latin typeface="Calibri"/>
        <a:ea typeface="宋体"/>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2472</TotalTime>
  <Words>1789</Words>
  <Application>Microsoft Office PowerPoint</Application>
  <PresentationFormat>On-screen Show (4:3)</PresentationFormat>
  <Paragraphs>394</Paragraphs>
  <Slides>43</Slides>
  <Notes>1</Notes>
  <HiddenSlides>0</HiddenSlides>
  <MMClips>1</MMClips>
  <ScaleCrop>false</ScaleCrop>
  <HeadingPairs>
    <vt:vector size="8" baseType="variant">
      <vt:variant>
        <vt:lpstr>Fonts Used</vt:lpstr>
      </vt:variant>
      <vt:variant>
        <vt:i4>13</vt:i4>
      </vt:variant>
      <vt:variant>
        <vt:lpstr>Theme</vt:lpstr>
      </vt:variant>
      <vt:variant>
        <vt:i4>1</vt:i4>
      </vt:variant>
      <vt:variant>
        <vt:lpstr>Embedded OLE Servers</vt:lpstr>
      </vt:variant>
      <vt:variant>
        <vt:i4>1</vt:i4>
      </vt:variant>
      <vt:variant>
        <vt:lpstr>Slide Titles</vt:lpstr>
      </vt:variant>
      <vt:variant>
        <vt:i4>43</vt:i4>
      </vt:variant>
    </vt:vector>
  </HeadingPairs>
  <TitlesOfParts>
    <vt:vector size="58" baseType="lpstr">
      <vt:lpstr>Arial Unicode MS</vt:lpstr>
      <vt:lpstr>华文仿宋</vt:lpstr>
      <vt:lpstr>宋体</vt:lpstr>
      <vt:lpstr>微软雅黑</vt:lpstr>
      <vt:lpstr>楷体</vt:lpstr>
      <vt:lpstr>黑体</vt:lpstr>
      <vt:lpstr>Arial</vt:lpstr>
      <vt:lpstr>Calibri</vt:lpstr>
      <vt:lpstr>Calibri Light</vt:lpstr>
      <vt:lpstr>Symbol</vt:lpstr>
      <vt:lpstr>Tahoma</vt:lpstr>
      <vt:lpstr>Times New Roman</vt:lpstr>
      <vt:lpstr>Wingdings</vt:lpstr>
      <vt:lpstr>Office Theme</vt:lpstr>
      <vt:lpstr>Clip</vt:lpstr>
      <vt:lpstr>PowerPoint Presentation</vt:lpstr>
      <vt:lpstr>Three days ago …</vt:lpstr>
      <vt:lpstr>Existence of dark matter</vt:lpstr>
      <vt:lpstr>Neutrinos = dark matter?</vt:lpstr>
      <vt:lpstr>Standard halo</vt:lpstr>
      <vt:lpstr>Particle nature: known knowns</vt:lpstr>
      <vt:lpstr>Dark matter: direct detection</vt:lpstr>
      <vt:lpstr>Dark matter “gold rush”</vt:lpstr>
      <vt:lpstr>Dark matter “gold rush”</vt:lpstr>
      <vt:lpstr>Xenon experiments</vt:lpstr>
      <vt:lpstr>Dual phase xenon detector</vt:lpstr>
      <vt:lpstr>Direct detection: global situation</vt:lpstr>
      <vt:lpstr>DM-rush in Jin-Ping, China (CJPL)</vt:lpstr>
      <vt:lpstr>PandaX collaboration </vt:lpstr>
      <vt:lpstr>PandaX experiment</vt:lpstr>
      <vt:lpstr>PandaX-I TPC</vt:lpstr>
      <vt:lpstr>A typical “signal”</vt:lpstr>
      <vt:lpstr>Why more lights?</vt:lpstr>
      <vt:lpstr>PandaX-I first data: 34x17 kg-day</vt:lpstr>
      <vt:lpstr>PandaX-I full exposure run</vt:lpstr>
      <vt:lpstr>ER/NR calibration</vt:lpstr>
      <vt:lpstr>Backgrounds</vt:lpstr>
      <vt:lpstr>ER background</vt:lpstr>
      <vt:lpstr>Accidental background</vt:lpstr>
      <vt:lpstr>Blinded cut selection</vt:lpstr>
      <vt:lpstr>Unblinded vertex distribution</vt:lpstr>
      <vt:lpstr>Search for dark matter!</vt:lpstr>
      <vt:lpstr>DM limits</vt:lpstr>
      <vt:lpstr>PandaX-II: 500 kg LXe target</vt:lpstr>
      <vt:lpstr>PandaX-II: projected sensitivity</vt:lpstr>
      <vt:lpstr>PandaX: future plans</vt:lpstr>
      <vt:lpstr>Future PandaX in CJPL-II</vt:lpstr>
      <vt:lpstr>0DBD</vt:lpstr>
      <vt:lpstr>Return of 1920’s</vt:lpstr>
      <vt:lpstr>Road map</vt:lpstr>
      <vt:lpstr>Forerunners</vt:lpstr>
      <vt:lpstr>High pressure 136Xe</vt:lpstr>
      <vt:lpstr>Detector concepts</vt:lpstr>
      <vt:lpstr>PandaX-III collaboration</vt:lpstr>
      <vt:lpstr>Ending</vt:lpstr>
      <vt:lpstr>PowerPoint Presentation</vt:lpstr>
      <vt:lpstr>谢谢！</vt:lpstr>
      <vt:lpstr>Unbinned likelihood function</vt:lpstr>
    </vt:vector>
  </TitlesOfParts>
  <Company>China</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User</cp:lastModifiedBy>
  <cp:revision>64</cp:revision>
  <dcterms:created xsi:type="dcterms:W3CDTF">2015-09-06T09:03:16Z</dcterms:created>
  <dcterms:modified xsi:type="dcterms:W3CDTF">2015-10-09T09:16:35Z</dcterms:modified>
</cp:coreProperties>
</file>