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7" r:id="rId12"/>
    <p:sldId id="268" r:id="rId13"/>
    <p:sldId id="269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71" r:id="rId30"/>
    <p:sldId id="287" r:id="rId31"/>
    <p:sldId id="288" r:id="rId32"/>
    <p:sldId id="289" r:id="rId33"/>
    <p:sldId id="270" r:id="rId3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15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2017-3-17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2017-3-17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2017-3-17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2017-3-17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2017-3-17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2017-3-17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2017-3-17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2017-3-17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2017-3-17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2017-3-17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2017-3-17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480128E1-9307-470A-90D3-BEADBE5DA8BE}" type="datetime1">
              <a:rPr lang="en-US" altLang="zh-CN" smtClean="0"/>
              <a:pPr/>
              <a:t>3/17/2017</a:t>
            </a:fld>
            <a:endParaRPr lang="zh-CN" altLang="en-US" sz="1800">
              <a:solidFill>
                <a:schemeClr val="tx1"/>
              </a:solidFill>
              <a:ea typeface="+mn-ea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DEF1CAB0-BF39-46A9-ADBD-CD0BF6B87254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  <a:ea typeface="+mn-e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2017-3-17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C:\Users\dell\AppData\Roaming\Tencent\Users\94031040\QQ\WinTemp\RichOle\7CW_%A3J(L$NYMN7)%GKZW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571612"/>
          </a:xfrm>
          <a:prstGeom prst="rect">
            <a:avLst/>
          </a:prstGeom>
          <a:noFill/>
        </p:spPr>
      </p:pic>
      <p:sp>
        <p:nvSpPr>
          <p:cNvPr id="5" name="矩形 4"/>
          <p:cNvSpPr/>
          <p:nvPr/>
        </p:nvSpPr>
        <p:spPr>
          <a:xfrm>
            <a:off x="194049" y="1571612"/>
            <a:ext cx="8949951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Spatial </a:t>
            </a:r>
            <a:r>
              <a:rPr lang="en-US" altLang="zh-CN" sz="5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noncommutativity</a:t>
            </a:r>
            <a:endParaRPr lang="en-US" altLang="zh-CN" sz="54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en-US" altLang="zh-CN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And black hole </a:t>
            </a:r>
          </a:p>
          <a:p>
            <a:pPr algn="ctr"/>
            <a:r>
              <a:rPr lang="en-US" altLang="zh-CN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thermodynamics</a:t>
            </a:r>
            <a:endParaRPr lang="zh-CN" alt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857488" y="4071942"/>
            <a:ext cx="333136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3600" b="1" cap="none" spc="0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Baocheng</a:t>
            </a:r>
            <a:r>
              <a:rPr lang="en-US" altLang="zh-CN" sz="36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Zhang</a:t>
            </a:r>
            <a:endParaRPr lang="zh-CN" altLang="en-US" sz="3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3" name="副标题 11"/>
          <p:cNvSpPr>
            <a:spLocks noGrp="1"/>
          </p:cNvSpPr>
          <p:nvPr>
            <p:ph type="subTitle" idx="1"/>
          </p:nvPr>
        </p:nvSpPr>
        <p:spPr>
          <a:xfrm>
            <a:off x="1428728" y="5000636"/>
            <a:ext cx="6400800" cy="781040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sz="2400" dirty="0" smtClean="0">
                <a:solidFill>
                  <a:srgbClr val="00B050"/>
                </a:solidFill>
              </a:rPr>
              <a:t>Based on </a:t>
            </a:r>
            <a:r>
              <a:rPr lang="en-US" altLang="zh-CN" sz="2400" dirty="0" smtClean="0">
                <a:solidFill>
                  <a:srgbClr val="00B050"/>
                </a:solidFill>
              </a:rPr>
              <a:t>Phys. </a:t>
            </a:r>
            <a:r>
              <a:rPr lang="en-US" altLang="zh-CN" sz="2400" dirty="0" err="1" smtClean="0">
                <a:solidFill>
                  <a:srgbClr val="00B050"/>
                </a:solidFill>
              </a:rPr>
              <a:t>Lett</a:t>
            </a:r>
            <a:r>
              <a:rPr lang="en-US" altLang="zh-CN" sz="2400" dirty="0" smtClean="0">
                <a:solidFill>
                  <a:srgbClr val="00B050"/>
                </a:solidFill>
              </a:rPr>
              <a:t>. B 765, 226 (2017)</a:t>
            </a:r>
          </a:p>
          <a:p>
            <a:r>
              <a:rPr lang="en-US" altLang="zh-CN" sz="2400" dirty="0" smtClean="0">
                <a:solidFill>
                  <a:srgbClr val="00B050"/>
                </a:solidFill>
              </a:rPr>
              <a:t>Collaborated with Li You</a:t>
            </a:r>
            <a:endParaRPr lang="zh-CN" altLang="en-US" sz="2400" dirty="0">
              <a:solidFill>
                <a:srgbClr val="00B05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571736" y="6072206"/>
            <a:ext cx="41729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rgbClr val="00B0F0"/>
                </a:solidFill>
              </a:rPr>
              <a:t>中科大交叉学科理论研究中心 </a:t>
            </a:r>
            <a:r>
              <a:rPr lang="en-US" altLang="zh-CN" dirty="0" smtClean="0">
                <a:solidFill>
                  <a:srgbClr val="00B0F0"/>
                </a:solidFill>
              </a:rPr>
              <a:t>2017.3.16</a:t>
            </a:r>
            <a:endParaRPr lang="zh-CN" altLang="en-US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928694"/>
          </a:xfrm>
        </p:spPr>
        <p:txBody>
          <a:bodyPr/>
          <a:lstStyle/>
          <a:p>
            <a:r>
              <a:rPr lang="en-US" altLang="zh-CN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Outlines</a:t>
            </a:r>
            <a:endParaRPr lang="zh-CN" altLang="en-US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785918" y="1214422"/>
            <a:ext cx="6215106" cy="4840303"/>
          </a:xfrm>
        </p:spPr>
        <p:txBody>
          <a:bodyPr/>
          <a:lstStyle/>
          <a:p>
            <a:pPr>
              <a:buClr>
                <a:srgbClr val="00B0F0"/>
              </a:buClr>
              <a:buFont typeface="Wingdings" pitchFamily="2" charset="2"/>
              <a:buChar char="Ø"/>
            </a:pPr>
            <a:r>
              <a:rPr lang="en-US" altLang="zh-CN" dirty="0" smtClean="0"/>
              <a:t> Black hole volume and entropy</a:t>
            </a:r>
          </a:p>
          <a:p>
            <a:endParaRPr lang="en-US" altLang="zh-CN" dirty="0" smtClean="0"/>
          </a:p>
          <a:p>
            <a:pPr>
              <a:buClr>
                <a:srgbClr val="00B0F0"/>
              </a:buClr>
              <a:buFont typeface="Wingdings" pitchFamily="2" charset="2"/>
              <a:buChar char="Ø"/>
            </a:pPr>
            <a:r>
              <a:rPr lang="en-US" altLang="zh-CN" dirty="0" smtClean="0"/>
              <a:t> Noncommutative black holes</a:t>
            </a:r>
          </a:p>
          <a:p>
            <a:endParaRPr lang="en-US" altLang="zh-CN" dirty="0" smtClean="0"/>
          </a:p>
          <a:p>
            <a:pPr>
              <a:buClr>
                <a:srgbClr val="00B0F0"/>
              </a:buClr>
              <a:buFont typeface="Wingdings" pitchFamily="2" charset="2"/>
              <a:buChar char="Ø"/>
            </a:pPr>
            <a:r>
              <a:rPr lang="en-US" altLang="zh-CN" dirty="0" smtClean="0"/>
              <a:t> Infinite volume of NBH</a:t>
            </a:r>
          </a:p>
          <a:p>
            <a:endParaRPr lang="en-US" altLang="zh-CN" dirty="0" smtClean="0"/>
          </a:p>
          <a:p>
            <a:pPr>
              <a:buClr>
                <a:srgbClr val="00B0F0"/>
              </a:buClr>
              <a:buFont typeface="Wingdings" pitchFamily="2" charset="2"/>
              <a:buChar char="Ø"/>
            </a:pPr>
            <a:r>
              <a:rPr lang="en-US" altLang="zh-CN" dirty="0" smtClean="0"/>
              <a:t> Implication for infinite volume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/>
          <a:lstStyle/>
          <a:p>
            <a:r>
              <a:rPr lang="en-US" altLang="zh-CN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A black hole</a:t>
            </a:r>
          </a:p>
        </p:txBody>
      </p:sp>
      <p:sp>
        <p:nvSpPr>
          <p:cNvPr id="6147" name="Text Box 4"/>
          <p:cNvSpPr txBox="1">
            <a:spLocks noChangeArrowheads="1"/>
          </p:cNvSpPr>
          <p:nvPr/>
        </p:nvSpPr>
        <p:spPr bwMode="auto">
          <a:xfrm>
            <a:off x="928662" y="5143512"/>
            <a:ext cx="716282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b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dirty="0">
                <a:solidFill>
                  <a:srgbClr val="00B050"/>
                </a:solidFill>
              </a:rPr>
              <a:t>A </a:t>
            </a:r>
            <a:r>
              <a:rPr lang="en-US" altLang="zh-CN" i="1" dirty="0">
                <a:solidFill>
                  <a:srgbClr val="00B050"/>
                </a:solidFill>
              </a:rPr>
              <a:t>black hole</a:t>
            </a:r>
            <a:r>
              <a:rPr lang="en-US" altLang="zh-CN" dirty="0">
                <a:solidFill>
                  <a:srgbClr val="00B050"/>
                </a:solidFill>
              </a:rPr>
              <a:t> </a:t>
            </a:r>
            <a:r>
              <a:rPr lang="en-US" altLang="zh-CN" dirty="0"/>
              <a:t>is often defined as an object whose gravity so strong that the light can not escape. </a:t>
            </a:r>
            <a:r>
              <a:rPr lang="en-US" altLang="zh-CN" dirty="0" smtClean="0"/>
              <a:t>This is a classical description.</a:t>
            </a:r>
            <a:endParaRPr lang="en-US" altLang="zh-CN" dirty="0"/>
          </a:p>
        </p:txBody>
      </p:sp>
      <p:pic>
        <p:nvPicPr>
          <p:cNvPr id="6148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1524000"/>
            <a:ext cx="41910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63" y="142875"/>
            <a:ext cx="8229600" cy="71437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zh-CN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Black hole radiation</a:t>
            </a:r>
            <a:endParaRPr lang="zh-CN" altLang="en-US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813" y="1071563"/>
            <a:ext cx="2260600" cy="188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3429000"/>
            <a:ext cx="1879600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矩形 5"/>
          <p:cNvSpPr>
            <a:spLocks noChangeArrowheads="1"/>
          </p:cNvSpPr>
          <p:nvPr/>
        </p:nvSpPr>
        <p:spPr bwMode="auto">
          <a:xfrm>
            <a:off x="928662" y="2857496"/>
            <a:ext cx="19685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dirty="0"/>
              <a:t>Classical black hole</a:t>
            </a:r>
            <a:endParaRPr lang="zh-CN" altLang="en-US" dirty="0"/>
          </a:p>
        </p:txBody>
      </p:sp>
      <p:sp>
        <p:nvSpPr>
          <p:cNvPr id="7174" name="矩形 6"/>
          <p:cNvSpPr>
            <a:spLocks noChangeArrowheads="1"/>
          </p:cNvSpPr>
          <p:nvPr/>
        </p:nvSpPr>
        <p:spPr bwMode="auto">
          <a:xfrm>
            <a:off x="857224" y="5357826"/>
            <a:ext cx="20812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dirty="0"/>
              <a:t>Quantum black hole</a:t>
            </a:r>
            <a:endParaRPr lang="zh-CN" altLang="en-US" dirty="0"/>
          </a:p>
        </p:txBody>
      </p:sp>
      <p:pic>
        <p:nvPicPr>
          <p:cNvPr id="71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875" y="1214438"/>
            <a:ext cx="4500587" cy="3857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6" name="矩形 8"/>
          <p:cNvSpPr>
            <a:spLocks noChangeArrowheads="1"/>
          </p:cNvSpPr>
          <p:nvPr/>
        </p:nvSpPr>
        <p:spPr bwMode="auto">
          <a:xfrm>
            <a:off x="4714876" y="5357826"/>
            <a:ext cx="20780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dirty="0"/>
              <a:t>Physical explanation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2143108" y="5929330"/>
            <a:ext cx="55835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  <a:latin typeface="华文隶书" pitchFamily="2" charset="-122"/>
                <a:ea typeface="华文隶书" pitchFamily="2" charset="-122"/>
              </a:rPr>
              <a:t>This picture leads to some severe problems!</a:t>
            </a:r>
            <a:endParaRPr lang="zh-CN" altLang="en-US" sz="2800" dirty="0">
              <a:solidFill>
                <a:srgbClr val="FF0000"/>
              </a:solidFill>
              <a:latin typeface="华文隶书" pitchFamily="2" charset="-122"/>
              <a:ea typeface="华文隶书" pitchFamily="2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928694"/>
          </a:xfrm>
        </p:spPr>
        <p:txBody>
          <a:bodyPr>
            <a:normAutofit/>
          </a:bodyPr>
          <a:lstStyle/>
          <a:p>
            <a:r>
              <a:rPr lang="en-US" altLang="zh-CN" sz="4000" dirty="0" smtClean="0">
                <a:solidFill>
                  <a:srgbClr val="C00000"/>
                </a:solidFill>
              </a:rPr>
              <a:t>When the radiation could begin</a:t>
            </a:r>
            <a:endParaRPr lang="zh-CN" altLang="en-US" sz="4000" dirty="0">
              <a:solidFill>
                <a:srgbClr val="C0000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0034" y="5357826"/>
            <a:ext cx="8229600" cy="85725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altLang="zh-CN" sz="2400" dirty="0" smtClean="0"/>
              <a:t>     In semi-classical limit, the formation process is essentially complete long before the evaporation turn on.</a:t>
            </a:r>
            <a:endParaRPr lang="zh-CN" altLang="en-US" sz="2400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928670"/>
            <a:ext cx="4589331" cy="4380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矩形 4"/>
          <p:cNvSpPr/>
          <p:nvPr/>
        </p:nvSpPr>
        <p:spPr>
          <a:xfrm>
            <a:off x="1643042" y="6357958"/>
            <a:ext cx="54541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rgbClr val="0070C0"/>
                </a:solidFill>
              </a:rPr>
              <a:t>Hawking, Perry, and </a:t>
            </a:r>
            <a:r>
              <a:rPr lang="en-US" altLang="zh-CN" dirty="0" err="1" smtClean="0">
                <a:solidFill>
                  <a:srgbClr val="0070C0"/>
                </a:solidFill>
              </a:rPr>
              <a:t>Strominger</a:t>
            </a:r>
            <a:r>
              <a:rPr lang="en-US" altLang="zh-CN" dirty="0" smtClean="0">
                <a:solidFill>
                  <a:srgbClr val="0070C0"/>
                </a:solidFill>
              </a:rPr>
              <a:t>, PRL 116, 231301 (2016)</a:t>
            </a:r>
            <a:endParaRPr lang="zh-CN" altLang="en-US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71538" y="571481"/>
            <a:ext cx="5857916" cy="4429156"/>
          </a:xfrm>
        </p:spPr>
        <p:txBody>
          <a:bodyPr>
            <a:normAutofit/>
          </a:bodyPr>
          <a:lstStyle/>
          <a:p>
            <a:pPr algn="just">
              <a:buClr>
                <a:srgbClr val="0070C0"/>
              </a:buClr>
              <a:buNone/>
            </a:pPr>
            <a:r>
              <a:rPr lang="en-US" altLang="zh-CN" sz="2000" dirty="0" smtClean="0"/>
              <a:t>      </a:t>
            </a:r>
            <a:r>
              <a:rPr lang="en-US" altLang="zh-CN" sz="3600" dirty="0" smtClean="0">
                <a:solidFill>
                  <a:srgbClr val="00B0F0"/>
                </a:solidFill>
              </a:rPr>
              <a:t>A potential problem </a:t>
            </a:r>
            <a:r>
              <a:rPr lang="en-US" altLang="zh-CN" sz="2800" dirty="0" smtClean="0"/>
              <a:t>is that when a black hole forms but the radiation does not begin, </a:t>
            </a:r>
            <a:r>
              <a:rPr lang="en-US" altLang="zh-CN" sz="2800" dirty="0" smtClean="0">
                <a:solidFill>
                  <a:srgbClr val="FF0000"/>
                </a:solidFill>
              </a:rPr>
              <a:t>what state </a:t>
            </a:r>
            <a:r>
              <a:rPr lang="en-US" altLang="zh-CN" sz="2800" dirty="0" smtClean="0"/>
              <a:t>the black hole should stay in?  No-hair theorem classically?</a:t>
            </a:r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endParaRPr lang="en-US" altLang="zh-CN" sz="2000" dirty="0" smtClean="0"/>
          </a:p>
          <a:p>
            <a:pPr algn="just">
              <a:buClr>
                <a:srgbClr val="0070C0"/>
              </a:buClr>
              <a:buNone/>
            </a:pPr>
            <a:r>
              <a:rPr lang="en-US" altLang="zh-CN" sz="2000" dirty="0" smtClean="0">
                <a:solidFill>
                  <a:srgbClr val="00B0F0"/>
                </a:solidFill>
              </a:rPr>
              <a:t>      </a:t>
            </a:r>
            <a:r>
              <a:rPr lang="en-US" altLang="zh-CN" sz="3600" dirty="0" smtClean="0">
                <a:solidFill>
                  <a:srgbClr val="00B0F0"/>
                </a:solidFill>
              </a:rPr>
              <a:t>A plausible thought </a:t>
            </a:r>
            <a:r>
              <a:rPr lang="en-US" altLang="zh-CN" sz="2800" dirty="0" smtClean="0"/>
              <a:t>is whether the black hole have interior which can be called volume. </a:t>
            </a:r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endParaRPr lang="en-US" altLang="zh-CN" sz="20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endParaRPr lang="zh-CN" altLang="en-US" sz="2000" dirty="0"/>
          </a:p>
        </p:txBody>
      </p:sp>
      <p:pic>
        <p:nvPicPr>
          <p:cNvPr id="5" name="Picture 3" descr="X)%E1$UL]$[G9NAIKQI7KU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00892" y="4643446"/>
            <a:ext cx="1728788" cy="17287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868346"/>
          </a:xfrm>
        </p:spPr>
        <p:txBody>
          <a:bodyPr/>
          <a:lstStyle/>
          <a:p>
            <a:r>
              <a:rPr lang="en-US" altLang="zh-CN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Black hole interior</a:t>
            </a:r>
            <a:endParaRPr lang="zh-CN" altLang="en-US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85786" y="1285860"/>
            <a:ext cx="7472386" cy="4840303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800" dirty="0" smtClean="0"/>
              <a:t>There exists a transformation that </a:t>
            </a:r>
            <a:r>
              <a:rPr lang="en-US" altLang="zh-CN" sz="2800" dirty="0" err="1" smtClean="0"/>
              <a:t>tranfers</a:t>
            </a:r>
            <a:r>
              <a:rPr lang="en-US" altLang="zh-CN" sz="2800" dirty="0" smtClean="0"/>
              <a:t> the inside metric of a Schwarzschild BH into that similar to collapsing universe</a:t>
            </a:r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800" dirty="0" smtClean="0"/>
              <a:t>That black hole radiation can be considered as equilibrium state implies that a volume can exist thermodynamically and mathematically.</a:t>
            </a: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2857496"/>
            <a:ext cx="3571900" cy="41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4612" y="3357562"/>
            <a:ext cx="3929090" cy="42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矩形 5"/>
          <p:cNvSpPr/>
          <p:nvPr/>
        </p:nvSpPr>
        <p:spPr>
          <a:xfrm>
            <a:off x="1214414" y="3357562"/>
            <a:ext cx="14025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smtClean="0"/>
              <a:t>FRW metric</a:t>
            </a:r>
            <a:endParaRPr lang="zh-CN" altLang="en-US" sz="2000" dirty="0"/>
          </a:p>
        </p:txBody>
      </p:sp>
      <p:sp>
        <p:nvSpPr>
          <p:cNvPr id="7" name="矩形 6"/>
          <p:cNvSpPr/>
          <p:nvPr/>
        </p:nvSpPr>
        <p:spPr>
          <a:xfrm>
            <a:off x="1714480" y="6215082"/>
            <a:ext cx="404623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0070C0"/>
              </a:buClr>
            </a:pPr>
            <a:r>
              <a:rPr lang="en-US" altLang="zh-CN" sz="1400" dirty="0" smtClean="0">
                <a:solidFill>
                  <a:srgbClr val="0070C0"/>
                </a:solidFill>
              </a:rPr>
              <a:t>S. M. Carroll, et al, J. High Energy Phys. 11 (2009) 094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8596" y="71414"/>
            <a:ext cx="8229600" cy="714380"/>
          </a:xfrm>
        </p:spPr>
        <p:txBody>
          <a:bodyPr>
            <a:normAutofit/>
          </a:bodyPr>
          <a:lstStyle/>
          <a:p>
            <a:r>
              <a:rPr lang="en-US" altLang="zh-CN" sz="4000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Volume of black holes</a:t>
            </a:r>
            <a:endParaRPr lang="zh-CN" altLang="en-US" sz="4000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285852" y="857232"/>
            <a:ext cx="6858048" cy="5500726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The volume should be slicing invariant</a:t>
            </a:r>
          </a:p>
          <a:p>
            <a:endParaRPr lang="en-US" altLang="zh-CN" sz="8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To avoid the singularity of the horizon, a change has to be made for the Schwarzschild coordinates</a:t>
            </a:r>
          </a:p>
          <a:p>
            <a:endParaRPr lang="en-US" altLang="zh-CN" sz="24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The differential </a:t>
            </a:r>
            <a:r>
              <a:rPr lang="en-US" altLang="zh-CN" sz="2400" dirty="0" err="1" smtClean="0"/>
              <a:t>spacetime</a:t>
            </a:r>
            <a:r>
              <a:rPr lang="en-US" altLang="zh-CN" sz="2400" dirty="0" smtClean="0"/>
              <a:t> volume</a:t>
            </a:r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The suggested volume of black holes</a:t>
            </a:r>
          </a:p>
          <a:p>
            <a:endParaRPr lang="en-US" altLang="zh-CN" sz="2400" dirty="0" smtClean="0"/>
          </a:p>
          <a:p>
            <a:endParaRPr lang="en-US" altLang="zh-CN" sz="12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Application</a:t>
            </a:r>
            <a:endParaRPr lang="zh-CN" altLang="en-US" sz="2400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7554" y="2285992"/>
            <a:ext cx="19335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1670" y="3214686"/>
            <a:ext cx="4643470" cy="714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28860" y="4500570"/>
            <a:ext cx="3429024" cy="697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00166" y="5572140"/>
            <a:ext cx="246697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00562" y="5572140"/>
            <a:ext cx="326707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矩形 8"/>
          <p:cNvSpPr/>
          <p:nvPr/>
        </p:nvSpPr>
        <p:spPr>
          <a:xfrm>
            <a:off x="1714480" y="6286520"/>
            <a:ext cx="47149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70C0"/>
              </a:buClr>
            </a:pPr>
            <a:r>
              <a:rPr lang="en-US" altLang="zh-CN" sz="1400" dirty="0" smtClean="0">
                <a:solidFill>
                  <a:srgbClr val="0070C0"/>
                </a:solidFill>
              </a:rPr>
              <a:t>M. K. Parikh, Phys. Rev. D 73, 124021 (2006) and others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868346"/>
          </a:xfrm>
        </p:spPr>
        <p:txBody>
          <a:bodyPr>
            <a:normAutofit/>
          </a:bodyPr>
          <a:lstStyle/>
          <a:p>
            <a:r>
              <a:rPr lang="en-US" altLang="zh-CN" sz="4000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Volume of Collapsing black holes</a:t>
            </a:r>
            <a:endParaRPr lang="zh-CN" altLang="en-US" sz="4000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28596" y="1000108"/>
            <a:ext cx="8229600" cy="5197493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The volume inside a two-sphere S is the volume of the largest </a:t>
            </a:r>
            <a:r>
              <a:rPr lang="en-US" altLang="zh-CN" sz="2400" dirty="0" err="1" smtClean="0"/>
              <a:t>spacelike</a:t>
            </a:r>
            <a:r>
              <a:rPr lang="en-US" altLang="zh-CN" sz="2400" dirty="0" smtClean="0"/>
              <a:t> spherically-symmetric surface bounded by S.</a:t>
            </a:r>
          </a:p>
          <a:p>
            <a:endParaRPr lang="en-US" altLang="zh-CN" sz="8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For collapsing black holes,</a:t>
            </a:r>
          </a:p>
          <a:p>
            <a:endParaRPr lang="en-US" altLang="zh-CN" sz="24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sz="2400" dirty="0" smtClean="0"/>
              <a:t>Parameterization</a:t>
            </a:r>
            <a:r>
              <a:rPr lang="en-US" altLang="zh-CN" sz="2400" dirty="0" smtClean="0"/>
              <a:t>,</a:t>
            </a:r>
          </a:p>
          <a:p>
            <a:endParaRPr lang="en-US" altLang="zh-CN" sz="24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The suggested volume expression</a:t>
            </a:r>
          </a:p>
          <a:p>
            <a:endParaRPr lang="en-US" altLang="zh-CN" sz="2400" dirty="0" smtClean="0"/>
          </a:p>
          <a:p>
            <a:endParaRPr lang="en-US" altLang="zh-CN" sz="10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The example in flat </a:t>
            </a:r>
            <a:r>
              <a:rPr lang="en-US" altLang="zh-CN" sz="2400" dirty="0" err="1" smtClean="0"/>
              <a:t>spacetime</a:t>
            </a:r>
            <a:endParaRPr lang="zh-CN" altLang="en-US" sz="2400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2500306"/>
            <a:ext cx="42195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414" y="3286124"/>
            <a:ext cx="200977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868" y="3286124"/>
            <a:ext cx="3929090" cy="333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57356" y="4143380"/>
            <a:ext cx="4643470" cy="67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11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1538" y="5286388"/>
            <a:ext cx="3008763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12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357686" y="5500702"/>
            <a:ext cx="3468712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矩形 9"/>
          <p:cNvSpPr/>
          <p:nvPr/>
        </p:nvSpPr>
        <p:spPr>
          <a:xfrm>
            <a:off x="1714480" y="6286520"/>
            <a:ext cx="47149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70C0"/>
              </a:buClr>
            </a:pPr>
            <a:r>
              <a:rPr lang="en-US" altLang="zh-CN" sz="1400" dirty="0" smtClean="0">
                <a:solidFill>
                  <a:srgbClr val="0070C0"/>
                </a:solidFill>
              </a:rPr>
              <a:t>M. Christodoulou and C. </a:t>
            </a:r>
            <a:r>
              <a:rPr lang="en-US" altLang="zh-CN" sz="1400" dirty="0" err="1" smtClean="0">
                <a:solidFill>
                  <a:srgbClr val="0070C0"/>
                </a:solidFill>
              </a:rPr>
              <a:t>Rovelli</a:t>
            </a:r>
            <a:r>
              <a:rPr lang="en-US" altLang="zh-CN" sz="1400" dirty="0" smtClean="0">
                <a:solidFill>
                  <a:srgbClr val="0070C0"/>
                </a:solidFill>
              </a:rPr>
              <a:t>, Phys. Rev. D 91, 064046 (2015)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785794"/>
          </a:xfrm>
        </p:spPr>
        <p:txBody>
          <a:bodyPr/>
          <a:lstStyle/>
          <a:p>
            <a:r>
              <a:rPr lang="en-US" altLang="zh-CN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Maximal slicing</a:t>
            </a:r>
            <a:endParaRPr lang="zh-CN" altLang="en-US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158" y="857232"/>
            <a:ext cx="8472518" cy="5429288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Maximization with an auxiliary manifold</a:t>
            </a:r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endParaRPr lang="en-US" altLang="zh-CN" sz="10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Maximal slicing which have vanishing mean extrinsic curvature</a:t>
            </a:r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endParaRPr lang="en-US" altLang="zh-CN" sz="24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endParaRPr lang="en-US" altLang="zh-CN" sz="24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endParaRPr lang="en-US" altLang="zh-CN" sz="24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endParaRPr lang="en-US" altLang="zh-CN" sz="24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The volume for collapsing black holes  (CR volume) </a:t>
            </a:r>
            <a:endParaRPr lang="zh-CN" altLang="en-US" sz="2400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1357298"/>
            <a:ext cx="3538346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5" name="组合 14"/>
          <p:cNvGrpSpPr/>
          <p:nvPr/>
        </p:nvGrpSpPr>
        <p:grpSpPr>
          <a:xfrm>
            <a:off x="1142976" y="2000240"/>
            <a:ext cx="5300898" cy="1071570"/>
            <a:chOff x="1104669" y="2357430"/>
            <a:chExt cx="5300898" cy="1071570"/>
          </a:xfrm>
        </p:grpSpPr>
        <p:pic>
          <p:nvPicPr>
            <p:cNvPr id="22531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104669" y="2357430"/>
              <a:ext cx="2395761" cy="528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2532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000232" y="2928934"/>
              <a:ext cx="1093478" cy="5000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" name="右大括号 6"/>
            <p:cNvSpPr/>
            <p:nvPr/>
          </p:nvSpPr>
          <p:spPr>
            <a:xfrm>
              <a:off x="3857620" y="2571744"/>
              <a:ext cx="142876" cy="785818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右箭头 7"/>
            <p:cNvSpPr/>
            <p:nvPr/>
          </p:nvSpPr>
          <p:spPr>
            <a:xfrm>
              <a:off x="4429124" y="2928934"/>
              <a:ext cx="285752" cy="4571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2534" name="Picture 6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214942" y="2571744"/>
              <a:ext cx="1190625" cy="704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22535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28728" y="3786190"/>
            <a:ext cx="2286015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6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72000" y="3929066"/>
            <a:ext cx="14382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6" name="组合 15"/>
          <p:cNvGrpSpPr/>
          <p:nvPr/>
        </p:nvGrpSpPr>
        <p:grpSpPr>
          <a:xfrm>
            <a:off x="1357290" y="4429132"/>
            <a:ext cx="5205442" cy="764220"/>
            <a:chOff x="1142976" y="5143512"/>
            <a:chExt cx="5205442" cy="764220"/>
          </a:xfrm>
        </p:grpSpPr>
        <p:pic>
          <p:nvPicPr>
            <p:cNvPr id="22537" name="Picture 9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142976" y="5143512"/>
              <a:ext cx="3214710" cy="764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4" name="右箭头 13"/>
            <p:cNvSpPr/>
            <p:nvPr/>
          </p:nvSpPr>
          <p:spPr>
            <a:xfrm>
              <a:off x="4714876" y="5500702"/>
              <a:ext cx="285752" cy="4571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2538" name="Picture 10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357818" y="5286388"/>
              <a:ext cx="9906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143240" y="6000768"/>
            <a:ext cx="2371725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矩形 17"/>
          <p:cNvSpPr/>
          <p:nvPr/>
        </p:nvSpPr>
        <p:spPr>
          <a:xfrm>
            <a:off x="3786182" y="5143512"/>
            <a:ext cx="379219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 smtClean="0">
                <a:solidFill>
                  <a:srgbClr val="00B050"/>
                </a:solidFill>
              </a:rPr>
              <a:t>B. Zhang, Phys. Rev. D 92, 081501(R) (2015)</a:t>
            </a:r>
            <a:endParaRPr lang="zh-CN" altLang="en-US" sz="16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939784"/>
          </a:xfrm>
        </p:spPr>
        <p:txBody>
          <a:bodyPr/>
          <a:lstStyle/>
          <a:p>
            <a:r>
              <a:rPr lang="en-US" altLang="zh-CN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Asymptotic static </a:t>
            </a:r>
            <a:endParaRPr lang="zh-CN" altLang="en-US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4" name="内容占位符 2"/>
          <p:cNvSpPr txBox="1">
            <a:spLocks/>
          </p:cNvSpPr>
          <p:nvPr/>
        </p:nvSpPr>
        <p:spPr>
          <a:xfrm>
            <a:off x="1428728" y="1142984"/>
            <a:ext cx="6543692" cy="505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inner metric which is not static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 it possible to describe quantum states inside?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itchFamily="2" charset="2"/>
              <a:buChar char="p"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Thus it makes sense for entropy in the volume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2285992"/>
            <a:ext cx="5357850" cy="32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" name="组合 5"/>
          <p:cNvGrpSpPr/>
          <p:nvPr/>
        </p:nvGrpSpPr>
        <p:grpSpPr>
          <a:xfrm>
            <a:off x="2428860" y="3500438"/>
            <a:ext cx="4005279" cy="785818"/>
            <a:chOff x="2214546" y="4429132"/>
            <a:chExt cx="4005279" cy="785818"/>
          </a:xfrm>
        </p:grpSpPr>
        <p:pic>
          <p:nvPicPr>
            <p:cNvPr id="7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85984" y="4429132"/>
              <a:ext cx="785818" cy="2886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8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214546" y="4857760"/>
              <a:ext cx="860503" cy="357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9" name="Picture 6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572000" y="4643446"/>
              <a:ext cx="1647825" cy="314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0" name="右箭头 9"/>
            <p:cNvSpPr/>
            <p:nvPr/>
          </p:nvSpPr>
          <p:spPr>
            <a:xfrm>
              <a:off x="3643306" y="4714884"/>
              <a:ext cx="500066" cy="142876"/>
            </a:xfrm>
            <a:prstGeom prst="right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矩形 10"/>
          <p:cNvSpPr/>
          <p:nvPr/>
        </p:nvSpPr>
        <p:spPr>
          <a:xfrm>
            <a:off x="2786050" y="6215082"/>
            <a:ext cx="42443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rgbClr val="00B050"/>
                </a:solidFill>
              </a:rPr>
              <a:t>B. Zhang, Phys. Rev. D 92, 081501(R) (2015)</a:t>
            </a:r>
            <a:endParaRPr lang="zh-CN" altLang="en-US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14380"/>
          </a:xfrm>
        </p:spPr>
        <p:txBody>
          <a:bodyPr>
            <a:normAutofit/>
          </a:bodyPr>
          <a:lstStyle/>
          <a:p>
            <a:r>
              <a:rPr lang="en-US" altLang="zh-CN" sz="4000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Entropy in the volume</a:t>
            </a:r>
            <a:endParaRPr lang="zh-CN" altLang="en-US" sz="4000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28596" y="785794"/>
            <a:ext cx="8229600" cy="5929354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Due to uncertainty relation, one quantum state corresponds to a “cell” of volume, so the number of quantum states in the phase space labeled by</a:t>
            </a:r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 With the standard statistical method, we obtains the entropy</a:t>
            </a:r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With CR volume and estimation for the time v from the law of Stefan-Boltzmann, the final form for the entropy</a:t>
            </a:r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endParaRPr lang="en-US" altLang="zh-CN" sz="24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endParaRPr lang="en-US" altLang="zh-CN" sz="24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This is related to vacuum polarization near horizon!</a:t>
            </a:r>
            <a:endParaRPr lang="zh-CN" altLang="en-US" sz="2400" dirty="0"/>
          </a:p>
        </p:txBody>
      </p:sp>
      <p:grpSp>
        <p:nvGrpSpPr>
          <p:cNvPr id="4" name="组合 5"/>
          <p:cNvGrpSpPr/>
          <p:nvPr/>
        </p:nvGrpSpPr>
        <p:grpSpPr>
          <a:xfrm>
            <a:off x="3786182" y="1643050"/>
            <a:ext cx="2257432" cy="352425"/>
            <a:chOff x="3786182" y="1928802"/>
            <a:chExt cx="2257432" cy="352425"/>
          </a:xfrm>
        </p:grpSpPr>
        <p:pic>
          <p:nvPicPr>
            <p:cNvPr id="24578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786182" y="1928802"/>
              <a:ext cx="933450" cy="352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4579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786314" y="1928802"/>
              <a:ext cx="1257300" cy="323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868" y="2071678"/>
            <a:ext cx="2159562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4" name="组合 13"/>
          <p:cNvGrpSpPr/>
          <p:nvPr/>
        </p:nvGrpSpPr>
        <p:grpSpPr>
          <a:xfrm>
            <a:off x="2643174" y="3357562"/>
            <a:ext cx="1714512" cy="714380"/>
            <a:chOff x="2500298" y="3571876"/>
            <a:chExt cx="1814519" cy="78105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500298" y="3571876"/>
              <a:ext cx="885825" cy="7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428992" y="3571876"/>
              <a:ext cx="885825" cy="781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57752" y="3500438"/>
            <a:ext cx="1945971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428860" y="5072074"/>
            <a:ext cx="3702078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矩形 16"/>
          <p:cNvSpPr/>
          <p:nvPr/>
        </p:nvSpPr>
        <p:spPr>
          <a:xfrm>
            <a:off x="2857488" y="6357958"/>
            <a:ext cx="42443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rgbClr val="00B050"/>
                </a:solidFill>
              </a:rPr>
              <a:t>B. Zhang, Phys. Rev. D 92, 081501(R) (2015)</a:t>
            </a:r>
            <a:endParaRPr lang="zh-CN" altLang="en-US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868346"/>
          </a:xfrm>
        </p:spPr>
        <p:txBody>
          <a:bodyPr/>
          <a:lstStyle/>
          <a:p>
            <a:r>
              <a:rPr lang="en-US" altLang="zh-CN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Final stage of evaporation</a:t>
            </a:r>
            <a:endParaRPr lang="zh-CN" altLang="en-US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14422"/>
            <a:ext cx="5543560" cy="4911741"/>
          </a:xfrm>
        </p:spPr>
        <p:txBody>
          <a:bodyPr>
            <a:normAutofit/>
          </a:bodyPr>
          <a:lstStyle/>
          <a:p>
            <a:pPr>
              <a:buClr>
                <a:srgbClr val="00B0F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The earlier estimation depends on Stefan-Boltzmann law</a:t>
            </a:r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endParaRPr lang="en-US" altLang="zh-CN" sz="1000" dirty="0" smtClean="0"/>
          </a:p>
          <a:p>
            <a:pPr>
              <a:buClr>
                <a:srgbClr val="00B0F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It was shown that SB law holds so long as the mass of black hole is much greater than Planck mass. </a:t>
            </a:r>
          </a:p>
          <a:p>
            <a:endParaRPr lang="en-US" altLang="zh-CN" sz="1000" dirty="0" smtClean="0"/>
          </a:p>
          <a:p>
            <a:pPr>
              <a:buClr>
                <a:srgbClr val="00B0F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Thus need to investigate the final stage of evaporation, which can be described well in the </a:t>
            </a:r>
            <a:r>
              <a:rPr lang="en-US" altLang="zh-CN" sz="2400" dirty="0" err="1" smtClean="0"/>
              <a:t>noncommutative</a:t>
            </a:r>
            <a:r>
              <a:rPr lang="en-US" altLang="zh-CN" sz="2400" dirty="0" smtClean="0"/>
              <a:t> </a:t>
            </a:r>
            <a:r>
              <a:rPr lang="en-US" altLang="zh-CN" sz="2400" dirty="0" err="1" smtClean="0"/>
              <a:t>spacetime</a:t>
            </a:r>
            <a:r>
              <a:rPr lang="en-US" altLang="zh-CN" sz="2400" dirty="0" smtClean="0"/>
              <a:t>.</a:t>
            </a:r>
            <a:endParaRPr lang="zh-CN" altLang="en-US" sz="24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2143116"/>
            <a:ext cx="2586044" cy="683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2357430"/>
            <a:ext cx="1076325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 descr="MCj04290850000[1]"/>
          <p:cNvPicPr>
            <a:picLocks noChangeAspect="1" noChangeArrowheads="1"/>
          </p:cNvPicPr>
          <p:nvPr/>
        </p:nvPicPr>
        <p:blipFill>
          <a:blip r:embed="rId4" cstate="print">
            <a:grayscl/>
          </a:blip>
          <a:srcRect/>
          <a:stretch>
            <a:fillRect/>
          </a:stretch>
        </p:blipFill>
        <p:spPr bwMode="auto">
          <a:xfrm>
            <a:off x="6253170" y="3429000"/>
            <a:ext cx="2890830" cy="32893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868346"/>
          </a:xfrm>
        </p:spPr>
        <p:txBody>
          <a:bodyPr/>
          <a:lstStyle/>
          <a:p>
            <a:r>
              <a:rPr lang="en-US" altLang="zh-CN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A simple history</a:t>
            </a:r>
            <a:endParaRPr lang="zh-CN" altLang="en-US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786478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1930s, </a:t>
            </a:r>
            <a:r>
              <a:rPr lang="en-US" altLang="zh-CN" sz="2400" dirty="0" smtClean="0">
                <a:solidFill>
                  <a:srgbClr val="FF0000"/>
                </a:solidFill>
              </a:rPr>
              <a:t>Heisenberg</a:t>
            </a:r>
            <a:r>
              <a:rPr lang="en-US" altLang="zh-CN" sz="2400" dirty="0" smtClean="0"/>
              <a:t> put forward this thought </a:t>
            </a:r>
            <a:r>
              <a:rPr lang="en-US" altLang="zh-CN" sz="2400" dirty="0" smtClean="0">
                <a:solidFill>
                  <a:srgbClr val="00B050"/>
                </a:solidFill>
              </a:rPr>
              <a:t>at first</a:t>
            </a:r>
            <a:r>
              <a:rPr lang="en-US" altLang="zh-CN" sz="2400" dirty="0" smtClean="0"/>
              <a:t>.</a:t>
            </a:r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endParaRPr lang="en-US" altLang="zh-CN" sz="8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Then, </a:t>
            </a:r>
            <a:r>
              <a:rPr lang="en-US" altLang="zh-CN" sz="2400" dirty="0" err="1" smtClean="0">
                <a:solidFill>
                  <a:srgbClr val="FF0000"/>
                </a:solidFill>
              </a:rPr>
              <a:t>Peierls</a:t>
            </a:r>
            <a:r>
              <a:rPr lang="en-US" altLang="zh-CN" sz="2400" dirty="0" smtClean="0"/>
              <a:t> tried to applied it to </a:t>
            </a:r>
            <a:r>
              <a:rPr lang="en-US" altLang="zh-CN" sz="2400" dirty="0" smtClean="0">
                <a:solidFill>
                  <a:srgbClr val="00B050"/>
                </a:solidFill>
              </a:rPr>
              <a:t>Landau energy level</a:t>
            </a:r>
            <a:r>
              <a:rPr lang="en-US" altLang="zh-CN" sz="2400" dirty="0" smtClean="0"/>
              <a:t>.</a:t>
            </a:r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endParaRPr lang="en-US" altLang="zh-CN" sz="8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In 1947, </a:t>
            </a:r>
            <a:r>
              <a:rPr lang="en-US" altLang="zh-CN" sz="2400" dirty="0" smtClean="0">
                <a:solidFill>
                  <a:srgbClr val="FF0000"/>
                </a:solidFill>
              </a:rPr>
              <a:t>Snyder</a:t>
            </a:r>
            <a:r>
              <a:rPr lang="en-US" altLang="zh-CN" sz="2400" dirty="0" smtClean="0"/>
              <a:t> constructed the </a:t>
            </a:r>
            <a:r>
              <a:rPr lang="en-US" altLang="zh-CN" sz="2400" dirty="0" smtClean="0">
                <a:solidFill>
                  <a:srgbClr val="00B050"/>
                </a:solidFill>
              </a:rPr>
              <a:t>first</a:t>
            </a:r>
            <a:r>
              <a:rPr lang="en-US" altLang="zh-CN" sz="2400" dirty="0" smtClean="0"/>
              <a:t> example explicitly.</a:t>
            </a:r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endParaRPr lang="en-US" altLang="zh-CN" sz="8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In 1947 later, </a:t>
            </a:r>
            <a:r>
              <a:rPr lang="en-US" altLang="zh-CN" sz="2400" dirty="0" smtClean="0">
                <a:solidFill>
                  <a:srgbClr val="FF0000"/>
                </a:solidFill>
              </a:rPr>
              <a:t>Yang</a:t>
            </a:r>
            <a:r>
              <a:rPr lang="en-US" altLang="zh-CN" sz="2400" dirty="0" smtClean="0"/>
              <a:t> extended </a:t>
            </a:r>
            <a:r>
              <a:rPr lang="en-US" altLang="zh-CN" sz="2400" dirty="0" smtClean="0">
                <a:solidFill>
                  <a:srgbClr val="FF0000"/>
                </a:solidFill>
              </a:rPr>
              <a:t>Snyder</a:t>
            </a:r>
            <a:r>
              <a:rPr lang="en-US" altLang="zh-CN" sz="2400" dirty="0" smtClean="0"/>
              <a:t>’s work.</a:t>
            </a:r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endParaRPr lang="en-US" altLang="zh-CN" sz="8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In 1948, </a:t>
            </a:r>
            <a:r>
              <a:rPr lang="en-US" altLang="zh-CN" sz="2400" dirty="0" smtClean="0">
                <a:solidFill>
                  <a:srgbClr val="FF0000"/>
                </a:solidFill>
              </a:rPr>
              <a:t>Moyal</a:t>
            </a:r>
            <a:r>
              <a:rPr lang="en-US" altLang="zh-CN" sz="2400" dirty="0" smtClean="0"/>
              <a:t> found the </a:t>
            </a:r>
            <a:r>
              <a:rPr lang="en-US" altLang="zh-CN" sz="2400" dirty="0" smtClean="0">
                <a:solidFill>
                  <a:srgbClr val="7030A0"/>
                </a:solidFill>
              </a:rPr>
              <a:t>Moyal product</a:t>
            </a:r>
            <a:r>
              <a:rPr lang="en-US" altLang="zh-CN" sz="2400" dirty="0" smtClean="0"/>
              <a:t>.</a:t>
            </a:r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endParaRPr lang="en-US" altLang="zh-CN" sz="8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Until 1980s, SNC was again paid attention due to France’s Mathematicians </a:t>
            </a:r>
            <a:r>
              <a:rPr lang="en-US" altLang="zh-CN" sz="2400" dirty="0" err="1" smtClean="0">
                <a:solidFill>
                  <a:srgbClr val="FF0000"/>
                </a:solidFill>
              </a:rPr>
              <a:t>Connes</a:t>
            </a:r>
            <a:r>
              <a:rPr lang="en-US" altLang="zh-CN" sz="2400" dirty="0" smtClean="0"/>
              <a:t> et al.</a:t>
            </a:r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endParaRPr lang="en-US" altLang="zh-CN" sz="8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In 1986, </a:t>
            </a:r>
            <a:r>
              <a:rPr lang="en-US" altLang="zh-CN" sz="2400" dirty="0" smtClean="0">
                <a:solidFill>
                  <a:srgbClr val="FF0000"/>
                </a:solidFill>
              </a:rPr>
              <a:t>Witten</a:t>
            </a:r>
            <a:r>
              <a:rPr lang="en-US" altLang="zh-CN" sz="2400" dirty="0" smtClean="0"/>
              <a:t> linked SNC with </a:t>
            </a:r>
            <a:r>
              <a:rPr lang="en-US" altLang="zh-CN" sz="2400" dirty="0" smtClean="0">
                <a:solidFill>
                  <a:srgbClr val="00B050"/>
                </a:solidFill>
              </a:rPr>
              <a:t>string theory</a:t>
            </a:r>
            <a:r>
              <a:rPr lang="en-US" altLang="zh-CN" sz="2400" dirty="0" smtClean="0"/>
              <a:t>.</a:t>
            </a:r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endParaRPr lang="en-US" altLang="zh-CN" sz="8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In 1989, </a:t>
            </a:r>
            <a:r>
              <a:rPr lang="en-US" altLang="zh-CN" sz="2400" dirty="0" err="1" smtClean="0">
                <a:solidFill>
                  <a:srgbClr val="FF0000"/>
                </a:solidFill>
              </a:rPr>
              <a:t>Seiberg</a:t>
            </a:r>
            <a:r>
              <a:rPr lang="en-US" altLang="zh-CN" sz="2400" dirty="0" smtClean="0">
                <a:solidFill>
                  <a:srgbClr val="FF0000"/>
                </a:solidFill>
              </a:rPr>
              <a:t>-Witten</a:t>
            </a:r>
            <a:r>
              <a:rPr lang="en-US" altLang="zh-CN" sz="2400" dirty="0" smtClean="0"/>
              <a:t> map was put forward. Since then, SNC entered into different fields of physics, including </a:t>
            </a:r>
            <a:r>
              <a:rPr lang="en-US" altLang="zh-CN" sz="2400" dirty="0" smtClean="0">
                <a:solidFill>
                  <a:srgbClr val="00B050"/>
                </a:solidFill>
              </a:rPr>
              <a:t>black hole</a:t>
            </a:r>
            <a:r>
              <a:rPr lang="en-US" altLang="zh-CN" sz="2400" dirty="0" smtClean="0"/>
              <a:t>, </a:t>
            </a:r>
            <a:r>
              <a:rPr lang="en-US" altLang="zh-CN" sz="2400" dirty="0" smtClean="0">
                <a:solidFill>
                  <a:srgbClr val="00B050"/>
                </a:solidFill>
              </a:rPr>
              <a:t>condensed matter</a:t>
            </a:r>
            <a:r>
              <a:rPr lang="en-US" altLang="zh-CN" sz="2400" dirty="0" smtClean="0"/>
              <a:t>, </a:t>
            </a:r>
            <a:r>
              <a:rPr lang="en-US" altLang="zh-CN" sz="2400" dirty="0" smtClean="0">
                <a:solidFill>
                  <a:srgbClr val="00B050"/>
                </a:solidFill>
              </a:rPr>
              <a:t>high-energy physics</a:t>
            </a:r>
            <a:r>
              <a:rPr lang="en-US" altLang="zh-CN" sz="2400" dirty="0" smtClean="0"/>
              <a:t>, </a:t>
            </a:r>
            <a:r>
              <a:rPr lang="en-US" altLang="zh-CN" sz="2400" dirty="0" smtClean="0">
                <a:solidFill>
                  <a:srgbClr val="00B050"/>
                </a:solidFill>
              </a:rPr>
              <a:t>QM</a:t>
            </a:r>
            <a:r>
              <a:rPr lang="en-US" altLang="zh-CN" sz="2400" dirty="0" smtClean="0"/>
              <a:t>, et al. </a:t>
            </a:r>
            <a:endParaRPr lang="zh-CN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785795"/>
            <a:ext cx="7686700" cy="4357718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altLang="zh-CN" sz="2800" dirty="0" smtClean="0"/>
              <a:t>    There are </a:t>
            </a:r>
            <a:r>
              <a:rPr lang="en-US" altLang="zh-CN" sz="2800" dirty="0" smtClean="0">
                <a:solidFill>
                  <a:srgbClr val="7030A0"/>
                </a:solidFill>
              </a:rPr>
              <a:t>many proposals </a:t>
            </a:r>
            <a:r>
              <a:rPr lang="en-US" altLang="zh-CN" sz="2800" dirty="0" smtClean="0"/>
              <a:t>for how this may be achieved, </a:t>
            </a:r>
            <a:r>
              <a:rPr lang="en-US" altLang="zh-CN" sz="2800" dirty="0" smtClean="0">
                <a:solidFill>
                  <a:srgbClr val="FF0000"/>
                </a:solidFill>
              </a:rPr>
              <a:t>none</a:t>
            </a:r>
            <a:r>
              <a:rPr lang="en-US" altLang="zh-CN" sz="2800" dirty="0" smtClean="0"/>
              <a:t> of which are entirely conclusive. Of course, much of the issue concerns the magnitude of the effects of </a:t>
            </a:r>
            <a:r>
              <a:rPr lang="en-US" altLang="zh-CN" sz="2800" dirty="0" err="1" smtClean="0"/>
              <a:t>noncommutativity</a:t>
            </a:r>
            <a:r>
              <a:rPr lang="en-US" altLang="zh-CN" sz="2800" dirty="0" smtClean="0"/>
              <a:t>, and </a:t>
            </a:r>
            <a:r>
              <a:rPr lang="en-US" altLang="zh-CN" sz="2800" b="1" dirty="0" smtClean="0">
                <a:solidFill>
                  <a:srgbClr val="00B050"/>
                </a:solidFill>
              </a:rPr>
              <a:t>the hope </a:t>
            </a:r>
            <a:r>
              <a:rPr lang="en-US" altLang="zh-CN" sz="2800" dirty="0" smtClean="0"/>
              <a:t>is that </a:t>
            </a:r>
            <a:r>
              <a:rPr lang="en-US" altLang="zh-CN" sz="2800" dirty="0" smtClean="0">
                <a:solidFill>
                  <a:srgbClr val="FF0000"/>
                </a:solidFill>
              </a:rPr>
              <a:t>there exist physical processes</a:t>
            </a:r>
            <a:r>
              <a:rPr lang="en-US" altLang="zh-CN" sz="2800" dirty="0" smtClean="0"/>
              <a:t> for which the effective scale of </a:t>
            </a:r>
            <a:r>
              <a:rPr lang="en-US" altLang="zh-CN" sz="2800" dirty="0" err="1" smtClean="0"/>
              <a:t>noncommutativity</a:t>
            </a:r>
            <a:r>
              <a:rPr lang="en-US" altLang="zh-CN" sz="2800" dirty="0" smtClean="0"/>
              <a:t> lies within the present day experimental energy range.</a:t>
            </a:r>
            <a:endParaRPr lang="zh-CN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42976" y="214290"/>
            <a:ext cx="7329510" cy="114300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Violations of Lorentz invariance and causality</a:t>
            </a:r>
            <a:endParaRPr lang="zh-CN" altLang="en-US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00B0F0"/>
              </a:buClr>
              <a:buFont typeface="Wingdings" pitchFamily="2" charset="2"/>
              <a:buChar char="u"/>
            </a:pPr>
            <a:r>
              <a:rPr lang="en-US" altLang="zh-CN" sz="2400" dirty="0" smtClean="0"/>
              <a:t> In some estimates for violations of Lorentz invariance, the NC parameter is constrained in the range</a:t>
            </a:r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pPr>
              <a:buClr>
                <a:srgbClr val="00B0F0"/>
              </a:buClr>
              <a:buFont typeface="Wingdings" pitchFamily="2" charset="2"/>
              <a:buChar char="u"/>
            </a:pPr>
            <a:r>
              <a:rPr lang="en-US" altLang="zh-CN" sz="2400" dirty="0" smtClean="0"/>
              <a:t> Similarly, for those with violation of causality, </a:t>
            </a:r>
            <a:endParaRPr lang="zh-CN" altLang="en-US" sz="2400" dirty="0"/>
          </a:p>
        </p:txBody>
      </p:sp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40" y="2500306"/>
            <a:ext cx="2143140" cy="73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83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4357694"/>
            <a:ext cx="2638425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矩形 5"/>
          <p:cNvSpPr/>
          <p:nvPr/>
        </p:nvSpPr>
        <p:spPr>
          <a:xfrm>
            <a:off x="2643174" y="3357562"/>
            <a:ext cx="30389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 smtClean="0">
                <a:solidFill>
                  <a:srgbClr val="0070C0"/>
                </a:solidFill>
              </a:rPr>
              <a:t>Phys. Rev. </a:t>
            </a:r>
            <a:r>
              <a:rPr lang="en-US" altLang="zh-CN" sz="1600" dirty="0" err="1" smtClean="0">
                <a:solidFill>
                  <a:srgbClr val="0070C0"/>
                </a:solidFill>
              </a:rPr>
              <a:t>Lett</a:t>
            </a:r>
            <a:r>
              <a:rPr lang="en-US" altLang="zh-CN" sz="1600" dirty="0" smtClean="0">
                <a:solidFill>
                  <a:srgbClr val="0070C0"/>
                </a:solidFill>
              </a:rPr>
              <a:t>. 87, 141601 (2001).</a:t>
            </a:r>
            <a:endParaRPr lang="zh-CN" altLang="en-US" sz="1600" dirty="0">
              <a:solidFill>
                <a:srgbClr val="0070C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428860" y="5357826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600" dirty="0" smtClean="0">
                <a:solidFill>
                  <a:srgbClr val="0070C0"/>
                </a:solidFill>
              </a:rPr>
              <a:t>Int. J. Mod. Phys. A 23, 1637–1677 (2008)</a:t>
            </a:r>
            <a:endParaRPr lang="zh-CN" altLang="en-US" sz="16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/>
          </a:bodyPr>
          <a:lstStyle/>
          <a:p>
            <a:r>
              <a:rPr lang="en-US" altLang="zh-CN" sz="4000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Dispersion relations</a:t>
            </a:r>
            <a:endParaRPr lang="zh-CN" altLang="en-US" sz="4000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57224" y="1214422"/>
            <a:ext cx="6643734" cy="4525963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Modified dispersion relation due to NC</a:t>
            </a:r>
          </a:p>
          <a:p>
            <a:endParaRPr lang="en-US" altLang="zh-CN" sz="2800" dirty="0" smtClean="0"/>
          </a:p>
          <a:p>
            <a:endParaRPr lang="en-US" altLang="zh-CN" sz="2800" dirty="0" smtClean="0"/>
          </a:p>
          <a:p>
            <a:endParaRPr lang="en-US" altLang="zh-CN" sz="2800" dirty="0" smtClean="0"/>
          </a:p>
          <a:p>
            <a:endParaRPr lang="en-US" altLang="zh-CN" sz="2800" dirty="0" smtClean="0"/>
          </a:p>
          <a:p>
            <a:pPr algn="just"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NC parameter is constrained by observational data from </a:t>
            </a:r>
            <a:r>
              <a:rPr lang="en-US" altLang="zh-CN" sz="2400" dirty="0" err="1" smtClean="0"/>
              <a:t>blazars</a:t>
            </a:r>
            <a:r>
              <a:rPr lang="en-US" altLang="zh-CN" sz="2400" dirty="0" smtClean="0"/>
              <a:t> or cosmic microwave background radiation</a:t>
            </a:r>
            <a:endParaRPr lang="zh-CN" altLang="en-US" sz="2400" dirty="0"/>
          </a:p>
        </p:txBody>
      </p:sp>
      <p:pic>
        <p:nvPicPr>
          <p:cNvPr id="5939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1785926"/>
            <a:ext cx="4071966" cy="873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939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43174" y="2571744"/>
            <a:ext cx="2757495" cy="797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矩形 8"/>
          <p:cNvSpPr/>
          <p:nvPr/>
        </p:nvSpPr>
        <p:spPr>
          <a:xfrm>
            <a:off x="1214414" y="6286520"/>
            <a:ext cx="59884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 smtClean="0">
                <a:solidFill>
                  <a:srgbClr val="0070C0"/>
                </a:solidFill>
              </a:rPr>
              <a:t>J. High Energy Phys. 0401, 037 (2004); Phys. Rev. D 79, 063004 (2009).</a:t>
            </a:r>
            <a:endParaRPr lang="zh-CN" altLang="en-US" sz="1600" dirty="0">
              <a:solidFill>
                <a:srgbClr val="0070C0"/>
              </a:solidFill>
            </a:endParaRPr>
          </a:p>
        </p:txBody>
      </p:sp>
      <p:grpSp>
        <p:nvGrpSpPr>
          <p:cNvPr id="4" name="组合 9"/>
          <p:cNvGrpSpPr/>
          <p:nvPr/>
        </p:nvGrpSpPr>
        <p:grpSpPr>
          <a:xfrm>
            <a:off x="2000232" y="5000636"/>
            <a:ext cx="4221110" cy="897982"/>
            <a:chOff x="1835696" y="5085184"/>
            <a:chExt cx="4221110" cy="897982"/>
          </a:xfrm>
        </p:grpSpPr>
        <p:pic>
          <p:nvPicPr>
            <p:cNvPr id="107522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835696" y="5085184"/>
              <a:ext cx="864096" cy="8979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7523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699792" y="5229200"/>
              <a:ext cx="3357014" cy="6480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796908"/>
          </a:xfrm>
        </p:spPr>
        <p:txBody>
          <a:bodyPr/>
          <a:lstStyle/>
          <a:p>
            <a:r>
              <a:rPr lang="en-US" altLang="zh-CN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Coherent representation</a:t>
            </a:r>
            <a:endParaRPr lang="zh-CN" altLang="en-US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2910" y="1357298"/>
            <a:ext cx="7758138" cy="4525963"/>
          </a:xfrm>
        </p:spPr>
        <p:txBody>
          <a:bodyPr/>
          <a:lstStyle/>
          <a:p>
            <a:pPr algn="just">
              <a:buNone/>
            </a:pPr>
            <a:r>
              <a:rPr lang="en-US" altLang="zh-CN" dirty="0" smtClean="0"/>
              <a:t>    Unlike the </a:t>
            </a:r>
            <a:r>
              <a:rPr lang="en-US" altLang="zh-CN" b="1" dirty="0" smtClean="0">
                <a:solidFill>
                  <a:srgbClr val="7030A0"/>
                </a:solidFill>
              </a:rPr>
              <a:t>Moyal product </a:t>
            </a:r>
            <a:r>
              <a:rPr lang="en-US" altLang="zh-CN" dirty="0" smtClean="0"/>
              <a:t>which encodes the NC information in the definition of calculation, the present discussion writes the NC information into the </a:t>
            </a:r>
            <a:r>
              <a:rPr lang="en-US" altLang="zh-CN" b="1" dirty="0" smtClean="0">
                <a:solidFill>
                  <a:srgbClr val="7030A0"/>
                </a:solidFill>
              </a:rPr>
              <a:t>coherent state </a:t>
            </a:r>
            <a:r>
              <a:rPr lang="en-US" altLang="zh-CN" dirty="0" smtClean="0"/>
              <a:t>which makes many cases  more convenient to incorporate NC into themselves, for example, the black hole that will be discussed below. 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428728" y="6286520"/>
            <a:ext cx="59892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 smtClean="0">
                <a:solidFill>
                  <a:srgbClr val="0070C0"/>
                </a:solidFill>
              </a:rPr>
              <a:t>A. </a:t>
            </a:r>
            <a:r>
              <a:rPr lang="en-US" altLang="zh-CN" sz="1600" dirty="0" err="1" smtClean="0">
                <a:solidFill>
                  <a:srgbClr val="0070C0"/>
                </a:solidFill>
              </a:rPr>
              <a:t>Smailagic</a:t>
            </a:r>
            <a:r>
              <a:rPr lang="en-US" altLang="zh-CN" sz="1600" dirty="0" smtClean="0">
                <a:solidFill>
                  <a:srgbClr val="0070C0"/>
                </a:solidFill>
              </a:rPr>
              <a:t>, et al, J. Phys. A 36, L517 (2003); J. Phys. A 36 L467 (2003).</a:t>
            </a:r>
            <a:endParaRPr lang="zh-CN" altLang="en-US" sz="16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868346"/>
          </a:xfrm>
        </p:spPr>
        <p:txBody>
          <a:bodyPr>
            <a:normAutofit/>
          </a:bodyPr>
          <a:lstStyle/>
          <a:p>
            <a:r>
              <a:rPr lang="en-US" altLang="zh-CN" sz="4000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Noncommutativity in gravity</a:t>
            </a:r>
            <a:endParaRPr lang="zh-CN" altLang="en-US" sz="4000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28596" y="857232"/>
            <a:ext cx="8072494" cy="5054617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Einstein field equation,</a:t>
            </a:r>
          </a:p>
          <a:p>
            <a:endParaRPr lang="en-US" altLang="zh-CN" sz="2400" dirty="0" smtClean="0"/>
          </a:p>
          <a:p>
            <a:pPr algn="just"/>
            <a:endParaRPr lang="en-US" altLang="zh-CN" sz="2400" dirty="0" smtClean="0"/>
          </a:p>
          <a:p>
            <a:pPr algn="just"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Solving this equation with matter of mass M, but its position </a:t>
            </a:r>
            <a:r>
              <a:rPr lang="en-US" altLang="zh-CN" sz="2400" dirty="0" smtClean="0">
                <a:solidFill>
                  <a:srgbClr val="7030A0"/>
                </a:solidFill>
              </a:rPr>
              <a:t>Dirac-delta function </a:t>
            </a:r>
            <a:r>
              <a:rPr lang="en-US" altLang="zh-CN" sz="2400" dirty="0" smtClean="0"/>
              <a:t>is replaced everywhere with a </a:t>
            </a:r>
            <a:r>
              <a:rPr lang="en-US" altLang="zh-CN" sz="2400" dirty="0" smtClean="0">
                <a:solidFill>
                  <a:srgbClr val="7030A0"/>
                </a:solidFill>
              </a:rPr>
              <a:t>Gaussian distribution</a:t>
            </a:r>
            <a:r>
              <a:rPr lang="en-US" altLang="zh-CN" sz="2400" dirty="0" smtClean="0"/>
              <a:t>, and thus, one can choose the </a:t>
            </a:r>
            <a:r>
              <a:rPr lang="en-US" altLang="zh-CN" sz="2400" b="1" dirty="0" smtClean="0">
                <a:solidFill>
                  <a:srgbClr val="00B050"/>
                </a:solidFill>
              </a:rPr>
              <a:t>mass density </a:t>
            </a:r>
            <a:r>
              <a:rPr lang="en-US" altLang="zh-CN" sz="2400" dirty="0" smtClean="0"/>
              <a:t>of a static, spherically symmetric, smeared, particle-like gravitational source as,</a:t>
            </a:r>
          </a:p>
          <a:p>
            <a:pPr algn="just"/>
            <a:endParaRPr lang="en-US" altLang="zh-CN" sz="2400" dirty="0" smtClean="0"/>
          </a:p>
          <a:p>
            <a:pPr algn="just"/>
            <a:endParaRPr lang="en-US" altLang="zh-CN" sz="1600" dirty="0" smtClean="0"/>
          </a:p>
          <a:p>
            <a:pPr algn="just"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This shows that </a:t>
            </a:r>
            <a:r>
              <a:rPr lang="en-US" altLang="zh-CN" sz="2400" dirty="0" smtClean="0">
                <a:solidFill>
                  <a:srgbClr val="00B050"/>
                </a:solidFill>
              </a:rPr>
              <a:t>the energy-momentum tensor </a:t>
            </a:r>
            <a:r>
              <a:rPr lang="en-US" altLang="zh-CN" sz="2400" dirty="0" smtClean="0"/>
              <a:t>is taken as</a:t>
            </a:r>
            <a:endParaRPr lang="zh-CN" altLang="en-US" sz="2400" dirty="0"/>
          </a:p>
        </p:txBody>
      </p:sp>
      <p:grpSp>
        <p:nvGrpSpPr>
          <p:cNvPr id="4" name="组合 5"/>
          <p:cNvGrpSpPr/>
          <p:nvPr/>
        </p:nvGrpSpPr>
        <p:grpSpPr>
          <a:xfrm>
            <a:off x="1428728" y="1428736"/>
            <a:ext cx="1928826" cy="642942"/>
            <a:chOff x="1785918" y="1285860"/>
            <a:chExt cx="1571628" cy="523875"/>
          </a:xfrm>
        </p:grpSpPr>
        <p:pic>
          <p:nvPicPr>
            <p:cNvPr id="36865" name="Picture 1" descr="C:\Users\dell\AppData\Roaming\Tencent\Users\94031040\QQ\WinTemp\RichOle\${YALD`EI18JDQT)3WO3WLJ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785918" y="1357298"/>
              <a:ext cx="447675" cy="314325"/>
            </a:xfrm>
            <a:prstGeom prst="rect">
              <a:avLst/>
            </a:prstGeom>
            <a:noFill/>
          </p:spPr>
        </p:pic>
        <p:pic>
          <p:nvPicPr>
            <p:cNvPr id="36866" name="Picture 2" descr="C:\Users\dell\AppData\Roaming\Tencent\Users\94031040\QQ\WinTemp\RichOle\B_M0MS0I7ECSTP4O~`ZW2VU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14546" y="1285860"/>
              <a:ext cx="1143000" cy="523875"/>
            </a:xfrm>
            <a:prstGeom prst="rect">
              <a:avLst/>
            </a:prstGeom>
            <a:noFill/>
          </p:spPr>
        </p:pic>
      </p:grpSp>
      <p:pic>
        <p:nvPicPr>
          <p:cNvPr id="36867" name="Picture 3" descr="C:\Users\dell\AppData\Roaming\Tencent\Users\94031040\QQ\WinTemp\RichOle\`DC%N(H{S]LAD4ZORB{X`V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3306" y="1511008"/>
            <a:ext cx="2643206" cy="400866"/>
          </a:xfrm>
          <a:prstGeom prst="rect">
            <a:avLst/>
          </a:prstGeom>
          <a:noFill/>
        </p:spPr>
      </p:pic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14612" y="4071942"/>
            <a:ext cx="3762400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86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5984" y="5357826"/>
            <a:ext cx="3930605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870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85918" y="5929330"/>
            <a:ext cx="14859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871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143372" y="5929330"/>
            <a:ext cx="2867025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矩形 12"/>
          <p:cNvSpPr/>
          <p:nvPr/>
        </p:nvSpPr>
        <p:spPr>
          <a:xfrm>
            <a:off x="2928926" y="6519446"/>
            <a:ext cx="326294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 smtClean="0">
                <a:solidFill>
                  <a:srgbClr val="0070C0"/>
                </a:solidFill>
              </a:rPr>
              <a:t>S. </a:t>
            </a:r>
            <a:r>
              <a:rPr lang="en-US" altLang="zh-CN" sz="1600" dirty="0" err="1" smtClean="0">
                <a:solidFill>
                  <a:srgbClr val="0070C0"/>
                </a:solidFill>
              </a:rPr>
              <a:t>Ansoldi</a:t>
            </a:r>
            <a:r>
              <a:rPr lang="en-US" altLang="zh-CN" sz="1600" dirty="0" smtClean="0">
                <a:solidFill>
                  <a:srgbClr val="0070C0"/>
                </a:solidFill>
              </a:rPr>
              <a:t>, et al, PLB 645, 261 (2007).</a:t>
            </a:r>
            <a:endParaRPr lang="zh-CN" altLang="en-US" sz="16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796908"/>
          </a:xfrm>
        </p:spPr>
        <p:txBody>
          <a:bodyPr/>
          <a:lstStyle/>
          <a:p>
            <a:r>
              <a:rPr lang="en-US" altLang="zh-CN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NC black holes</a:t>
            </a:r>
            <a:endParaRPr lang="zh-CN" altLang="en-US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572164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Solving the Einstein equation with the description above,</a:t>
            </a:r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endParaRPr lang="en-US" altLang="zh-CN" sz="10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The horizon is calculated at </a:t>
            </a:r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endParaRPr lang="en-US" altLang="zh-CN" sz="10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400" dirty="0" smtClean="0"/>
              <a:t>Compared with the </a:t>
            </a:r>
            <a:r>
              <a:rPr lang="en-US" altLang="zh-CN" sz="2400" dirty="0" smtClean="0">
                <a:solidFill>
                  <a:srgbClr val="00B050"/>
                </a:solidFill>
              </a:rPr>
              <a:t>Schwarzschild black holes</a:t>
            </a:r>
            <a:r>
              <a:rPr lang="en-US" altLang="zh-CN" sz="2400" dirty="0" smtClean="0"/>
              <a:t>,</a:t>
            </a:r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pPr>
              <a:buNone/>
            </a:pPr>
            <a:r>
              <a:rPr lang="en-US" altLang="zh-CN" sz="2400" dirty="0" smtClean="0"/>
              <a:t>     which is </a:t>
            </a:r>
            <a:r>
              <a:rPr lang="en-US" altLang="zh-CN" sz="2400" dirty="0" smtClean="0">
                <a:solidFill>
                  <a:srgbClr val="00B050"/>
                </a:solidFill>
              </a:rPr>
              <a:t>the commutative limit </a:t>
            </a:r>
            <a:r>
              <a:rPr lang="en-US" altLang="zh-CN" sz="2400" dirty="0" smtClean="0"/>
              <a:t>of the NC solution.</a:t>
            </a:r>
            <a:endParaRPr lang="zh-CN" altLang="en-US" sz="2400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1643050"/>
            <a:ext cx="6286544" cy="517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2214554"/>
            <a:ext cx="3286148" cy="875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2" y="2214554"/>
            <a:ext cx="2868330" cy="757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891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71736" y="3571876"/>
            <a:ext cx="3500462" cy="858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891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28728" y="5143512"/>
            <a:ext cx="5500726" cy="742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矩形 8"/>
          <p:cNvSpPr/>
          <p:nvPr/>
        </p:nvSpPr>
        <p:spPr>
          <a:xfrm>
            <a:off x="2928926" y="6519446"/>
            <a:ext cx="326294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 smtClean="0">
                <a:solidFill>
                  <a:srgbClr val="0070C0"/>
                </a:solidFill>
              </a:rPr>
              <a:t>S. </a:t>
            </a:r>
            <a:r>
              <a:rPr lang="en-US" altLang="zh-CN" sz="1600" dirty="0" err="1" smtClean="0">
                <a:solidFill>
                  <a:srgbClr val="0070C0"/>
                </a:solidFill>
              </a:rPr>
              <a:t>Ansoldi</a:t>
            </a:r>
            <a:r>
              <a:rPr lang="en-US" altLang="zh-CN" sz="1600" dirty="0" smtClean="0">
                <a:solidFill>
                  <a:srgbClr val="0070C0"/>
                </a:solidFill>
              </a:rPr>
              <a:t>, et al, PLB 645, 261 (2007).</a:t>
            </a:r>
            <a:endParaRPr lang="zh-CN" altLang="en-US" sz="16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071546"/>
          </a:xfrm>
        </p:spPr>
        <p:txBody>
          <a:bodyPr/>
          <a:lstStyle/>
          <a:p>
            <a:r>
              <a:rPr lang="en-US" altLang="zh-CN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Mass in evaporation</a:t>
            </a:r>
            <a:endParaRPr lang="zh-CN" altLang="en-US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14348" y="5286388"/>
            <a:ext cx="8229600" cy="1339841"/>
          </a:xfrm>
        </p:spPr>
        <p:txBody>
          <a:bodyPr/>
          <a:lstStyle/>
          <a:p>
            <a:pPr>
              <a:buClr>
                <a:srgbClr val="00B0F0"/>
              </a:buClr>
              <a:buFont typeface="Wingdings" pitchFamily="2" charset="2"/>
              <a:buChar char="p"/>
            </a:pPr>
            <a:r>
              <a:rPr lang="en-US" altLang="zh-CN" dirty="0" smtClean="0"/>
              <a:t>  </a:t>
            </a:r>
            <a:r>
              <a:rPr lang="en-US" altLang="zh-CN" dirty="0" smtClean="0">
                <a:solidFill>
                  <a:srgbClr val="FF0000"/>
                </a:solidFill>
              </a:rPr>
              <a:t>The ending point occurs </a:t>
            </a:r>
            <a:r>
              <a:rPr lang="en-US" altLang="zh-CN" dirty="0" smtClean="0"/>
              <a:t>in </a:t>
            </a:r>
            <a:endParaRPr lang="zh-CN" altLang="en-US" dirty="0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1285860"/>
            <a:ext cx="5924568" cy="368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1934" y="1357298"/>
            <a:ext cx="21336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5373216"/>
            <a:ext cx="16668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矩形 7"/>
          <p:cNvSpPr/>
          <p:nvPr/>
        </p:nvSpPr>
        <p:spPr>
          <a:xfrm>
            <a:off x="3000364" y="6286520"/>
            <a:ext cx="339381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 smtClean="0">
                <a:solidFill>
                  <a:srgbClr val="0070C0"/>
                </a:solidFill>
              </a:rPr>
              <a:t>Y. S. </a:t>
            </a:r>
            <a:r>
              <a:rPr lang="en-US" altLang="zh-CN" sz="1600" dirty="0" err="1" smtClean="0">
                <a:solidFill>
                  <a:srgbClr val="0070C0"/>
                </a:solidFill>
              </a:rPr>
              <a:t>Myung</a:t>
            </a:r>
            <a:r>
              <a:rPr lang="en-US" altLang="zh-CN" sz="1600" dirty="0" smtClean="0">
                <a:solidFill>
                  <a:srgbClr val="0070C0"/>
                </a:solidFill>
              </a:rPr>
              <a:t>, et al, JHEP 02, 012 (2007).</a:t>
            </a:r>
            <a:endParaRPr lang="zh-CN" altLang="en-US" sz="16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785818"/>
          </a:xfrm>
        </p:spPr>
        <p:txBody>
          <a:bodyPr/>
          <a:lstStyle/>
          <a:p>
            <a:r>
              <a:rPr lang="en-US" altLang="zh-CN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Temperature in evaporation</a:t>
            </a:r>
            <a:endParaRPr lang="zh-CN" altLang="en-US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28596" y="5643578"/>
            <a:ext cx="8229600" cy="768337"/>
          </a:xfrm>
        </p:spPr>
        <p:txBody>
          <a:bodyPr/>
          <a:lstStyle/>
          <a:p>
            <a:pPr>
              <a:buClr>
                <a:srgbClr val="00B0F0"/>
              </a:buClr>
              <a:buFont typeface="Wingdings" pitchFamily="2" charset="2"/>
              <a:buChar char="p"/>
            </a:pPr>
            <a:r>
              <a:rPr lang="en-US" altLang="zh-CN" dirty="0" smtClean="0"/>
              <a:t> </a:t>
            </a:r>
            <a:r>
              <a:rPr lang="en-US" altLang="zh-CN" dirty="0" smtClean="0">
                <a:solidFill>
                  <a:srgbClr val="FF0000"/>
                </a:solidFill>
              </a:rPr>
              <a:t>The turning point occurs in 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857232"/>
            <a:ext cx="5753114" cy="971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1785926"/>
            <a:ext cx="6267470" cy="3790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4" name="组合 7"/>
          <p:cNvGrpSpPr/>
          <p:nvPr/>
        </p:nvGrpSpPr>
        <p:grpSpPr>
          <a:xfrm>
            <a:off x="5429256" y="5715016"/>
            <a:ext cx="2828941" cy="466725"/>
            <a:chOff x="5429256" y="5857892"/>
            <a:chExt cx="2828941" cy="466725"/>
          </a:xfrm>
        </p:grpSpPr>
        <p:pic>
          <p:nvPicPr>
            <p:cNvPr id="40964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429256" y="5857892"/>
              <a:ext cx="2314575" cy="409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0965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715272" y="5857892"/>
              <a:ext cx="542925" cy="466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0" name="矩形 9"/>
          <p:cNvSpPr/>
          <p:nvPr/>
        </p:nvSpPr>
        <p:spPr>
          <a:xfrm>
            <a:off x="3000364" y="6357958"/>
            <a:ext cx="339381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 smtClean="0">
                <a:solidFill>
                  <a:srgbClr val="0070C0"/>
                </a:solidFill>
              </a:rPr>
              <a:t>Y. S. </a:t>
            </a:r>
            <a:r>
              <a:rPr lang="en-US" altLang="zh-CN" sz="1600" dirty="0" err="1" smtClean="0">
                <a:solidFill>
                  <a:srgbClr val="0070C0"/>
                </a:solidFill>
              </a:rPr>
              <a:t>Myung</a:t>
            </a:r>
            <a:r>
              <a:rPr lang="en-US" altLang="zh-CN" sz="1600" dirty="0" smtClean="0">
                <a:solidFill>
                  <a:srgbClr val="0070C0"/>
                </a:solidFill>
              </a:rPr>
              <a:t>, et al, JHEP 02, 012 (2007).</a:t>
            </a:r>
            <a:endParaRPr lang="zh-CN" altLang="en-US" sz="16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939784"/>
          </a:xfrm>
        </p:spPr>
        <p:txBody>
          <a:bodyPr/>
          <a:lstStyle/>
          <a:p>
            <a:r>
              <a:rPr lang="en-US" altLang="zh-CN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Entropy in evaporation</a:t>
            </a:r>
            <a:endParaRPr lang="zh-CN" altLang="en-US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0034" y="5786454"/>
            <a:ext cx="8229600" cy="554023"/>
          </a:xfrm>
        </p:spPr>
        <p:txBody>
          <a:bodyPr>
            <a:normAutofit lnSpcReduction="10000"/>
          </a:bodyPr>
          <a:lstStyle/>
          <a:p>
            <a:pPr>
              <a:buClr>
                <a:srgbClr val="00B0F0"/>
              </a:buClr>
              <a:buFont typeface="Wingdings" pitchFamily="2" charset="2"/>
              <a:buChar char="p"/>
            </a:pPr>
            <a:r>
              <a:rPr lang="en-US" altLang="zh-CN" dirty="0" smtClean="0"/>
              <a:t> </a:t>
            </a:r>
            <a:r>
              <a:rPr lang="en-US" altLang="zh-CN" dirty="0" smtClean="0">
                <a:solidFill>
                  <a:srgbClr val="FF0000"/>
                </a:solidFill>
              </a:rPr>
              <a:t>No conflict for NC black holes in the end.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1071546"/>
            <a:ext cx="5910274" cy="744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480" y="1857364"/>
            <a:ext cx="5491179" cy="364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矩形 6"/>
          <p:cNvSpPr/>
          <p:nvPr/>
        </p:nvSpPr>
        <p:spPr>
          <a:xfrm>
            <a:off x="2857488" y="6357958"/>
            <a:ext cx="339381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 smtClean="0">
                <a:solidFill>
                  <a:srgbClr val="0070C0"/>
                </a:solidFill>
              </a:rPr>
              <a:t>Y. S. </a:t>
            </a:r>
            <a:r>
              <a:rPr lang="en-US" altLang="zh-CN" sz="1600" dirty="0" err="1" smtClean="0">
                <a:solidFill>
                  <a:srgbClr val="0070C0"/>
                </a:solidFill>
              </a:rPr>
              <a:t>Myung</a:t>
            </a:r>
            <a:r>
              <a:rPr lang="en-US" altLang="zh-CN" sz="1600" dirty="0" smtClean="0">
                <a:solidFill>
                  <a:srgbClr val="0070C0"/>
                </a:solidFill>
              </a:rPr>
              <a:t>, et al, JHEP 02, 012 (2007).</a:t>
            </a:r>
            <a:endParaRPr lang="zh-CN" altLang="en-US" sz="16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1472" y="142852"/>
            <a:ext cx="8229600" cy="796908"/>
          </a:xfrm>
        </p:spPr>
        <p:txBody>
          <a:bodyPr/>
          <a:lstStyle/>
          <a:p>
            <a:r>
              <a:rPr lang="en-US" altLang="zh-CN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Heat capacity in evaporation</a:t>
            </a:r>
            <a:endParaRPr lang="zh-CN" altLang="en-US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14348" y="5500702"/>
            <a:ext cx="8229600" cy="911213"/>
          </a:xfrm>
        </p:spPr>
        <p:txBody>
          <a:bodyPr>
            <a:normAutofit/>
          </a:bodyPr>
          <a:lstStyle/>
          <a:p>
            <a:pPr>
              <a:buClr>
                <a:srgbClr val="00B0F0"/>
              </a:buClr>
              <a:buFont typeface="Wingdings" pitchFamily="2" charset="2"/>
              <a:buChar char="p"/>
            </a:pPr>
            <a:r>
              <a:rPr lang="en-US" altLang="zh-CN" dirty="0" smtClean="0"/>
              <a:t> </a:t>
            </a:r>
            <a:r>
              <a:rPr lang="en-US" altLang="zh-CN" dirty="0" smtClean="0">
                <a:solidFill>
                  <a:srgbClr val="FF0000"/>
                </a:solidFill>
              </a:rPr>
              <a:t>That has a second-order phase transition.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1071546"/>
            <a:ext cx="5500726" cy="878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57356" y="2000240"/>
            <a:ext cx="5072098" cy="30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矩形 6"/>
          <p:cNvSpPr/>
          <p:nvPr/>
        </p:nvSpPr>
        <p:spPr>
          <a:xfrm>
            <a:off x="3000364" y="6286520"/>
            <a:ext cx="339381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 smtClean="0">
                <a:solidFill>
                  <a:srgbClr val="0070C0"/>
                </a:solidFill>
              </a:rPr>
              <a:t>Y. S. </a:t>
            </a:r>
            <a:r>
              <a:rPr lang="en-US" altLang="zh-CN" sz="1600" dirty="0" err="1" smtClean="0">
                <a:solidFill>
                  <a:srgbClr val="0070C0"/>
                </a:solidFill>
              </a:rPr>
              <a:t>Myung</a:t>
            </a:r>
            <a:r>
              <a:rPr lang="en-US" altLang="zh-CN" sz="1600" dirty="0" smtClean="0">
                <a:solidFill>
                  <a:srgbClr val="0070C0"/>
                </a:solidFill>
              </a:rPr>
              <a:t>, et al, JHEP 02, 012 (2007).</a:t>
            </a:r>
            <a:endParaRPr lang="zh-CN" altLang="en-US" sz="16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/>
          <a:lstStyle/>
          <a:p>
            <a:r>
              <a:rPr lang="en-US" altLang="zh-CN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NC black holes</a:t>
            </a:r>
            <a:endParaRPr lang="zh-CN" altLang="en-US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158" y="1500174"/>
            <a:ext cx="7972452" cy="4525963"/>
          </a:xfrm>
        </p:spPr>
        <p:txBody>
          <a:bodyPr/>
          <a:lstStyle/>
          <a:p>
            <a:pPr algn="just">
              <a:buNone/>
            </a:pPr>
            <a:r>
              <a:rPr lang="en-US" altLang="zh-CN" dirty="0" smtClean="0"/>
              <a:t>    All those above showed that NC black hole can provide a nice description for the final stage of evaporation, and in what follows, I will see what changes it can bring for the discussion of black hole volume.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857256"/>
          </a:xfrm>
        </p:spPr>
        <p:txBody>
          <a:bodyPr/>
          <a:lstStyle/>
          <a:p>
            <a:r>
              <a:rPr lang="en-US" altLang="zh-CN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NC black hole volume</a:t>
            </a:r>
            <a:endParaRPr lang="zh-CN" altLang="en-US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00100" y="1142984"/>
            <a:ext cx="7829576" cy="4983179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800" dirty="0" smtClean="0"/>
              <a:t>Start with </a:t>
            </a:r>
            <a:r>
              <a:rPr lang="en-US" altLang="zh-CN" sz="2800" dirty="0" err="1" smtClean="0"/>
              <a:t>Eddington</a:t>
            </a:r>
            <a:r>
              <a:rPr lang="en-US" altLang="zh-CN" sz="2800" dirty="0" smtClean="0"/>
              <a:t>-Finkelstein coordinates,</a:t>
            </a:r>
          </a:p>
          <a:p>
            <a:endParaRPr lang="en-US" altLang="zh-CN" sz="2800" dirty="0" smtClean="0"/>
          </a:p>
          <a:p>
            <a:pPr>
              <a:buNone/>
            </a:pPr>
            <a:r>
              <a:rPr lang="en-US" altLang="zh-CN" sz="2800" dirty="0" smtClean="0"/>
              <a:t>    but with the </a:t>
            </a:r>
            <a:r>
              <a:rPr lang="en-US" altLang="zh-CN" sz="2800" dirty="0" err="1" smtClean="0"/>
              <a:t>noncommutative</a:t>
            </a:r>
            <a:r>
              <a:rPr lang="en-US" altLang="zh-CN" sz="2800" dirty="0" smtClean="0"/>
              <a:t> expression</a:t>
            </a:r>
          </a:p>
          <a:p>
            <a:endParaRPr lang="en-US" altLang="zh-CN" sz="2800" dirty="0" smtClean="0"/>
          </a:p>
          <a:p>
            <a:endParaRPr lang="en-US" altLang="zh-CN" sz="8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800" dirty="0" smtClean="0"/>
              <a:t>It is found that the maximum lies at</a:t>
            </a:r>
          </a:p>
          <a:p>
            <a:endParaRPr lang="en-US" altLang="zh-CN" sz="2800" dirty="0" smtClean="0"/>
          </a:p>
          <a:p>
            <a:endParaRPr lang="en-US" altLang="zh-CN" sz="28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800" dirty="0" smtClean="0"/>
              <a:t>The volume associated with NC </a:t>
            </a:r>
            <a:r>
              <a:rPr lang="en-US" altLang="zh-CN" sz="2800" dirty="0" err="1" smtClean="0"/>
              <a:t>spacetime</a:t>
            </a:r>
            <a:endParaRPr lang="zh-CN" altLang="en-US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1714488"/>
            <a:ext cx="56483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2714620"/>
            <a:ext cx="27813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86050" y="3929066"/>
            <a:ext cx="2771775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3108" y="5572140"/>
            <a:ext cx="4267200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939784"/>
          </a:xfrm>
        </p:spPr>
        <p:txBody>
          <a:bodyPr/>
          <a:lstStyle/>
          <a:p>
            <a:r>
              <a:rPr lang="en-US" altLang="zh-CN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NC black hole entropy</a:t>
            </a:r>
            <a:endParaRPr lang="zh-CN" altLang="en-US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0034" y="928670"/>
            <a:ext cx="8229600" cy="4911741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800" dirty="0" smtClean="0"/>
              <a:t>Since only spatial NC is considered, the statistics in phase space is similar to earlier ones,</a:t>
            </a:r>
          </a:p>
          <a:p>
            <a:pPr>
              <a:buNone/>
            </a:pPr>
            <a:endParaRPr lang="en-US" altLang="zh-CN" sz="2800" dirty="0" smtClean="0"/>
          </a:p>
          <a:p>
            <a:pPr>
              <a:buNone/>
            </a:pPr>
            <a:endParaRPr lang="en-US" altLang="zh-CN" sz="10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800" dirty="0" smtClean="0"/>
              <a:t>Standard statistical method gives the entropy</a:t>
            </a:r>
          </a:p>
          <a:p>
            <a:endParaRPr lang="en-US" altLang="zh-CN" sz="2800" dirty="0" smtClean="0"/>
          </a:p>
          <a:p>
            <a:endParaRPr lang="en-US" altLang="zh-CN" sz="10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800" dirty="0" smtClean="0"/>
              <a:t>In what follows, we divide the evaporation into two stages</a:t>
            </a:r>
            <a:endParaRPr lang="zh-CN" altLang="en-US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2071678"/>
            <a:ext cx="147637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4678" y="2000240"/>
            <a:ext cx="14668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6" y="2000240"/>
            <a:ext cx="287655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14678" y="3071810"/>
            <a:ext cx="189547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428860" y="4357694"/>
            <a:ext cx="4252921" cy="2306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785818"/>
          </a:xfrm>
        </p:spPr>
        <p:txBody>
          <a:bodyPr/>
          <a:lstStyle/>
          <a:p>
            <a:r>
              <a:rPr lang="en-US" altLang="zh-CN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First stage of evaporation</a:t>
            </a:r>
            <a:endParaRPr lang="zh-CN" altLang="en-US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0034" y="5643578"/>
            <a:ext cx="8229600" cy="1054089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p"/>
            </a:pPr>
            <a:r>
              <a:rPr lang="en-US" altLang="zh-CN" sz="2800" dirty="0" smtClean="0">
                <a:solidFill>
                  <a:srgbClr val="FF0000"/>
                </a:solidFill>
              </a:rPr>
              <a:t>Still the entropy associated with NC volume cannot interpret NCBH entropy!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857224" y="1071546"/>
            <a:ext cx="7143795" cy="1000132"/>
            <a:chOff x="857224" y="1142984"/>
            <a:chExt cx="7143795" cy="1000132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857224" y="1142984"/>
              <a:ext cx="5380876" cy="10001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143636" y="1357298"/>
              <a:ext cx="1857383" cy="595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71604" y="2143116"/>
            <a:ext cx="5424504" cy="3455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000132"/>
          </a:xfrm>
        </p:spPr>
        <p:txBody>
          <a:bodyPr/>
          <a:lstStyle/>
          <a:p>
            <a:r>
              <a:rPr lang="en-US" altLang="zh-CN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First stage of evaporation</a:t>
            </a:r>
            <a:endParaRPr lang="zh-CN" altLang="en-US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929330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800" dirty="0" smtClean="0"/>
              <a:t>Back reaction is considered with </a:t>
            </a:r>
            <a:r>
              <a:rPr lang="en-US" altLang="zh-CN" sz="2800" dirty="0" err="1" smtClean="0"/>
              <a:t>Vaidya</a:t>
            </a:r>
            <a:r>
              <a:rPr lang="en-US" altLang="zh-CN" sz="2800" dirty="0" smtClean="0"/>
              <a:t> metric, and the volume is modified</a:t>
            </a:r>
          </a:p>
          <a:p>
            <a:endParaRPr lang="en-US" altLang="zh-CN" sz="2800" dirty="0" smtClean="0"/>
          </a:p>
          <a:p>
            <a:endParaRPr lang="en-US" altLang="zh-CN" sz="1000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sz="2800" dirty="0" smtClean="0"/>
              <a:t>The entropy is presented in the picture</a:t>
            </a:r>
          </a:p>
          <a:p>
            <a:endParaRPr lang="en-US" altLang="zh-CN" sz="2800" dirty="0" smtClean="0"/>
          </a:p>
          <a:p>
            <a:endParaRPr lang="en-US" altLang="zh-CN" sz="2800" dirty="0" smtClean="0"/>
          </a:p>
          <a:p>
            <a:endParaRPr lang="en-US" altLang="zh-CN" sz="2800" dirty="0" smtClean="0"/>
          </a:p>
          <a:p>
            <a:endParaRPr lang="en-US" altLang="zh-CN" sz="2800" dirty="0" smtClean="0"/>
          </a:p>
          <a:p>
            <a:endParaRPr lang="en-US" altLang="zh-CN" sz="2800" dirty="0" smtClean="0"/>
          </a:p>
          <a:p>
            <a:endParaRPr lang="en-US" altLang="zh-CN" sz="2800" dirty="0" smtClean="0"/>
          </a:p>
          <a:p>
            <a:r>
              <a:rPr lang="en-US" altLang="zh-CN" sz="2800" dirty="0" smtClean="0">
                <a:solidFill>
                  <a:srgbClr val="FF0000"/>
                </a:solidFill>
              </a:rPr>
              <a:t>Back reaction doesn’t change the earlier conclusion!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785926"/>
            <a:ext cx="348615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2071678"/>
            <a:ext cx="103822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85918" y="3143248"/>
            <a:ext cx="4700600" cy="2983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785818"/>
          </a:xfrm>
        </p:spPr>
        <p:txBody>
          <a:bodyPr/>
          <a:lstStyle/>
          <a:p>
            <a:r>
              <a:rPr lang="en-US" altLang="zh-CN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Second stage of evaporation</a:t>
            </a:r>
            <a:endParaRPr lang="zh-CN" altLang="en-US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214414" y="4357694"/>
            <a:ext cx="5429288" cy="642942"/>
          </a:xfrm>
        </p:spPr>
        <p:txBody>
          <a:bodyPr>
            <a:normAutofit/>
          </a:bodyPr>
          <a:lstStyle/>
          <a:p>
            <a:pPr>
              <a:buClr>
                <a:srgbClr val="00B0F0"/>
              </a:buClr>
              <a:buFont typeface="Wingdings" pitchFamily="2" charset="2"/>
              <a:buChar char="Ø"/>
            </a:pPr>
            <a:r>
              <a:rPr lang="en-US" altLang="zh-CN" sz="2800" dirty="0" smtClean="0">
                <a:solidFill>
                  <a:srgbClr val="00B0F0"/>
                </a:solidFill>
              </a:rPr>
              <a:t>With the modified parameters</a:t>
            </a:r>
            <a:endParaRPr lang="zh-CN" altLang="en-US" sz="2800" dirty="0">
              <a:solidFill>
                <a:srgbClr val="00B0F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000108"/>
            <a:ext cx="6286543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5072074"/>
            <a:ext cx="19431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86182" y="5072074"/>
            <a:ext cx="152400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57884" y="4857760"/>
            <a:ext cx="20193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14414" y="5572140"/>
            <a:ext cx="3467110" cy="97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429256" y="5929330"/>
            <a:ext cx="166687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71414"/>
            <a:ext cx="8229600" cy="796908"/>
          </a:xfrm>
        </p:spPr>
        <p:txBody>
          <a:bodyPr/>
          <a:lstStyle/>
          <a:p>
            <a:r>
              <a:rPr lang="en-US" altLang="zh-CN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Conclusion and Discussion</a:t>
            </a:r>
            <a:endParaRPr lang="zh-CN" altLang="en-US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28596" y="1000108"/>
            <a:ext cx="8229600" cy="5214974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Font typeface="Wingdings" pitchFamily="2" charset="2"/>
              <a:buChar char="p"/>
            </a:pPr>
            <a:r>
              <a:rPr lang="en-US" altLang="zh-CN" sz="2400" dirty="0" smtClean="0"/>
              <a:t>The entropy associated with NC CR volume is proportional to the surface area of the black hole, but still cannot interpret BH entropy statistically.</a:t>
            </a:r>
          </a:p>
          <a:p>
            <a:endParaRPr lang="en-US" altLang="zh-CN" sz="1200" dirty="0" smtClean="0"/>
          </a:p>
          <a:p>
            <a:pPr>
              <a:buClr>
                <a:srgbClr val="0070C0"/>
              </a:buClr>
              <a:buFont typeface="Wingdings" pitchFamily="2" charset="2"/>
              <a:buChar char="p"/>
            </a:pPr>
            <a:r>
              <a:rPr lang="en-US" altLang="zh-CN" sz="2400" dirty="0" smtClean="0"/>
              <a:t>The effect of radiation back reaction is found to be insufficient to change the above conclusion.</a:t>
            </a:r>
          </a:p>
          <a:p>
            <a:endParaRPr lang="en-US" altLang="zh-CN" sz="1200" dirty="0" smtClean="0"/>
          </a:p>
          <a:p>
            <a:pPr>
              <a:buClr>
                <a:srgbClr val="0070C0"/>
              </a:buClr>
              <a:buFont typeface="Wingdings" pitchFamily="2" charset="2"/>
              <a:buChar char="p"/>
            </a:pPr>
            <a:r>
              <a:rPr lang="en-US" altLang="zh-CN" sz="2400" dirty="0" smtClean="0"/>
              <a:t>Infinite volume wrapped by finite surface is presented, which implies that the statistical interpretation for BH entropy can be independent of the volume.</a:t>
            </a:r>
          </a:p>
          <a:p>
            <a:endParaRPr lang="en-US" altLang="zh-CN" sz="1200" dirty="0" smtClean="0"/>
          </a:p>
          <a:p>
            <a:pPr>
              <a:buClr>
                <a:srgbClr val="0070C0"/>
              </a:buClr>
              <a:buFont typeface="Wingdings" pitchFamily="2" charset="2"/>
              <a:buChar char="p"/>
            </a:pPr>
            <a:r>
              <a:rPr lang="en-US" altLang="zh-CN" sz="2400" dirty="0" smtClean="0"/>
              <a:t>Information cannot store inside the black hole, and </a:t>
            </a:r>
            <a:r>
              <a:rPr lang="en-US" altLang="zh-CN" sz="2400" dirty="0" err="1" smtClean="0"/>
              <a:t>unitarity</a:t>
            </a:r>
            <a:r>
              <a:rPr lang="en-US" altLang="zh-CN" sz="2400" dirty="0" smtClean="0"/>
              <a:t> can be held only through the leaking through Hawking radiation.</a:t>
            </a:r>
          </a:p>
          <a:p>
            <a:endParaRPr lang="zh-CN" altLang="en-US" sz="2800" dirty="0"/>
          </a:p>
        </p:txBody>
      </p:sp>
      <p:sp>
        <p:nvSpPr>
          <p:cNvPr id="4" name="矩形 3"/>
          <p:cNvSpPr/>
          <p:nvPr/>
        </p:nvSpPr>
        <p:spPr>
          <a:xfrm>
            <a:off x="2143108" y="6357958"/>
            <a:ext cx="47683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rgbClr val="00B050"/>
                </a:solidFill>
              </a:rPr>
              <a:t>B. Zhang and Li You, Phys. </a:t>
            </a:r>
            <a:r>
              <a:rPr lang="en-US" altLang="zh-CN" dirty="0" err="1" smtClean="0">
                <a:solidFill>
                  <a:srgbClr val="00B050"/>
                </a:solidFill>
              </a:rPr>
              <a:t>Lett</a:t>
            </a:r>
            <a:r>
              <a:rPr lang="en-US" altLang="zh-CN" dirty="0" smtClean="0">
                <a:solidFill>
                  <a:srgbClr val="00B050"/>
                </a:solidFill>
              </a:rPr>
              <a:t>. B 765, 226 (2017)</a:t>
            </a:r>
            <a:endParaRPr lang="zh-CN" altLang="en-US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868346"/>
          </a:xfrm>
        </p:spPr>
        <p:txBody>
          <a:bodyPr/>
          <a:lstStyle/>
          <a:p>
            <a:r>
              <a:rPr lang="en-US" altLang="zh-CN" dirty="0" smtClean="0">
                <a:solidFill>
                  <a:srgbClr val="C00000"/>
                </a:solidFill>
              </a:rPr>
              <a:t>Future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85786" y="1357298"/>
            <a:ext cx="7643866" cy="4000528"/>
          </a:xfrm>
        </p:spPr>
        <p:txBody>
          <a:bodyPr/>
          <a:lstStyle/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dirty="0" smtClean="0"/>
              <a:t> Whether quantum systems are influenced by gravity can be observable in present experiments on earth.</a:t>
            </a:r>
          </a:p>
          <a:p>
            <a:endParaRPr lang="en-US" altLang="zh-CN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 altLang="zh-CN" dirty="0" smtClean="0"/>
              <a:t> Quantum and gravity; quantum and  classical physics</a:t>
            </a:r>
            <a:endParaRPr lang="zh-CN" alt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40AEB-CD69-4AF0-8F73-1A856C924862}" type="slidenum">
              <a:rPr lang="zh-CN" altLang="en-US"/>
              <a:pPr/>
              <a:t>33</a:t>
            </a:fld>
            <a:endParaRPr lang="zh-CN" altLang="en-US" sz="180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60418" name="矩形 2"/>
          <p:cNvSpPr>
            <a:spLocks noChangeArrowheads="1"/>
          </p:cNvSpPr>
          <p:nvPr/>
        </p:nvSpPr>
        <p:spPr bwMode="auto">
          <a:xfrm>
            <a:off x="2122488" y="1123950"/>
            <a:ext cx="5186362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  <a:sym typeface="宋体" pitchFamily="2" charset="-122"/>
              </a:rPr>
              <a:t>Thank you!</a:t>
            </a:r>
            <a:endParaRPr lang="zh-CN" altLang="en-US" sz="4800" dirty="0">
              <a:solidFill>
                <a:srgbClr val="FF0000"/>
              </a:solidFill>
              <a:ea typeface="宋体" pitchFamily="2" charset="-122"/>
            </a:endParaRPr>
          </a:p>
        </p:txBody>
      </p:sp>
      <p:pic>
        <p:nvPicPr>
          <p:cNvPr id="60419" name="Picture 3" descr="(BD]K6]ZP}V)E_]HYJ`O~X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0688" y="2347913"/>
            <a:ext cx="5834062" cy="39703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367</TotalTime>
  <Words>1497</Words>
  <PresentationFormat>全屏显示(4:3)</PresentationFormat>
  <Paragraphs>229</Paragraphs>
  <Slides>33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34" baseType="lpstr">
      <vt:lpstr>Office 主题</vt:lpstr>
      <vt:lpstr>幻灯片 1</vt:lpstr>
      <vt:lpstr>Outlines</vt:lpstr>
      <vt:lpstr>A black hole</vt:lpstr>
      <vt:lpstr>Black hole radiation</vt:lpstr>
      <vt:lpstr>When the radiation could begin</vt:lpstr>
      <vt:lpstr>幻灯片 6</vt:lpstr>
      <vt:lpstr>Black hole interior</vt:lpstr>
      <vt:lpstr>Volume of black holes</vt:lpstr>
      <vt:lpstr>Volume of Collapsing black holes</vt:lpstr>
      <vt:lpstr>Maximal slicing</vt:lpstr>
      <vt:lpstr>Asymptotic static </vt:lpstr>
      <vt:lpstr>Entropy in the volume</vt:lpstr>
      <vt:lpstr>Final stage of evaporation</vt:lpstr>
      <vt:lpstr>A simple history</vt:lpstr>
      <vt:lpstr>幻灯片 15</vt:lpstr>
      <vt:lpstr>Violations of Lorentz invariance and causality</vt:lpstr>
      <vt:lpstr>Dispersion relations</vt:lpstr>
      <vt:lpstr>Coherent representation</vt:lpstr>
      <vt:lpstr>Noncommutativity in gravity</vt:lpstr>
      <vt:lpstr>NC black holes</vt:lpstr>
      <vt:lpstr>Mass in evaporation</vt:lpstr>
      <vt:lpstr>Temperature in evaporation</vt:lpstr>
      <vt:lpstr>Entropy in evaporation</vt:lpstr>
      <vt:lpstr>Heat capacity in evaporation</vt:lpstr>
      <vt:lpstr>NC black holes</vt:lpstr>
      <vt:lpstr>NC black hole volume</vt:lpstr>
      <vt:lpstr>NC black hole entropy</vt:lpstr>
      <vt:lpstr>First stage of evaporation</vt:lpstr>
      <vt:lpstr>First stage of evaporation</vt:lpstr>
      <vt:lpstr>Second stage of evaporation</vt:lpstr>
      <vt:lpstr>Conclusion and Discussion</vt:lpstr>
      <vt:lpstr>Future</vt:lpstr>
      <vt:lpstr>幻灯片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Zhangbc</dc:creator>
  <cp:lastModifiedBy>icts</cp:lastModifiedBy>
  <cp:revision>38</cp:revision>
  <dcterms:created xsi:type="dcterms:W3CDTF">2017-02-26T02:30:19Z</dcterms:created>
  <dcterms:modified xsi:type="dcterms:W3CDTF">2017-03-17T00:25:39Z</dcterms:modified>
</cp:coreProperties>
</file>